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109"/>
  </p:notesMasterIdLst>
  <p:handoutMasterIdLst>
    <p:handoutMasterId r:id="rId110"/>
  </p:handoutMasterIdLst>
  <p:sldIdLst>
    <p:sldId id="256" r:id="rId3"/>
    <p:sldId id="363" r:id="rId4"/>
    <p:sldId id="364" r:id="rId5"/>
    <p:sldId id="259" r:id="rId6"/>
    <p:sldId id="275" r:id="rId7"/>
    <p:sldId id="276" r:id="rId8"/>
    <p:sldId id="258" r:id="rId9"/>
    <p:sldId id="277" r:id="rId10"/>
    <p:sldId id="257" r:id="rId11"/>
    <p:sldId id="261" r:id="rId12"/>
    <p:sldId id="282" r:id="rId13"/>
    <p:sldId id="283" r:id="rId14"/>
    <p:sldId id="284" r:id="rId15"/>
    <p:sldId id="285" r:id="rId16"/>
    <p:sldId id="263" r:id="rId17"/>
    <p:sldId id="286" r:id="rId18"/>
    <p:sldId id="287" r:id="rId19"/>
    <p:sldId id="289" r:id="rId20"/>
    <p:sldId id="288" r:id="rId21"/>
    <p:sldId id="268" r:id="rId22"/>
    <p:sldId id="290" r:id="rId23"/>
    <p:sldId id="291" r:id="rId24"/>
    <p:sldId id="365" r:id="rId25"/>
    <p:sldId id="361" r:id="rId26"/>
    <p:sldId id="366" r:id="rId27"/>
    <p:sldId id="367" r:id="rId28"/>
    <p:sldId id="362" r:id="rId29"/>
    <p:sldId id="368" r:id="rId30"/>
    <p:sldId id="269" r:id="rId31"/>
    <p:sldId id="369" r:id="rId32"/>
    <p:sldId id="272" r:id="rId33"/>
    <p:sldId id="370" r:id="rId34"/>
    <p:sldId id="273" r:id="rId35"/>
    <p:sldId id="293" r:id="rId36"/>
    <p:sldId id="292" r:id="rId37"/>
    <p:sldId id="274" r:id="rId38"/>
    <p:sldId id="294" r:id="rId39"/>
    <p:sldId id="295" r:id="rId40"/>
    <p:sldId id="296" r:id="rId41"/>
    <p:sldId id="297" r:id="rId42"/>
    <p:sldId id="298" r:id="rId43"/>
    <p:sldId id="300" r:id="rId44"/>
    <p:sldId id="299" r:id="rId45"/>
    <p:sldId id="301" r:id="rId46"/>
    <p:sldId id="303" r:id="rId47"/>
    <p:sldId id="304" r:id="rId48"/>
    <p:sldId id="371" r:id="rId49"/>
    <p:sldId id="306" r:id="rId50"/>
    <p:sldId id="307" r:id="rId51"/>
    <p:sldId id="308" r:id="rId52"/>
    <p:sldId id="309" r:id="rId53"/>
    <p:sldId id="311" r:id="rId54"/>
    <p:sldId id="310"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72" r:id="rId68"/>
    <p:sldId id="325" r:id="rId69"/>
    <p:sldId id="324" r:id="rId70"/>
    <p:sldId id="328" r:id="rId71"/>
    <p:sldId id="326" r:id="rId72"/>
    <p:sldId id="327" r:id="rId73"/>
    <p:sldId id="329" r:id="rId74"/>
    <p:sldId id="330" r:id="rId75"/>
    <p:sldId id="331" r:id="rId76"/>
    <p:sldId id="333" r:id="rId77"/>
    <p:sldId id="332" r:id="rId78"/>
    <p:sldId id="334" r:id="rId79"/>
    <p:sldId id="335" r:id="rId80"/>
    <p:sldId id="336" r:id="rId81"/>
    <p:sldId id="337" r:id="rId82"/>
    <p:sldId id="338" r:id="rId83"/>
    <p:sldId id="373" r:id="rId84"/>
    <p:sldId id="340" r:id="rId85"/>
    <p:sldId id="339" r:id="rId86"/>
    <p:sldId id="341" r:id="rId87"/>
    <p:sldId id="342" r:id="rId88"/>
    <p:sldId id="343" r:id="rId89"/>
    <p:sldId id="344" r:id="rId90"/>
    <p:sldId id="345" r:id="rId91"/>
    <p:sldId id="346" r:id="rId92"/>
    <p:sldId id="347" r:id="rId93"/>
    <p:sldId id="348" r:id="rId94"/>
    <p:sldId id="349" r:id="rId95"/>
    <p:sldId id="350" r:id="rId96"/>
    <p:sldId id="351" r:id="rId97"/>
    <p:sldId id="374" r:id="rId98"/>
    <p:sldId id="375" r:id="rId99"/>
    <p:sldId id="352" r:id="rId100"/>
    <p:sldId id="355" r:id="rId101"/>
    <p:sldId id="354" r:id="rId102"/>
    <p:sldId id="377" r:id="rId103"/>
    <p:sldId id="376" r:id="rId104"/>
    <p:sldId id="270" r:id="rId105"/>
    <p:sldId id="356" r:id="rId106"/>
    <p:sldId id="271" r:id="rId107"/>
    <p:sldId id="358" r:id="rId108"/>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0" autoAdjust="0"/>
    <p:restoredTop sz="94689" autoAdjust="0"/>
  </p:normalViewPr>
  <p:slideViewPr>
    <p:cSldViewPr snapToGrid="0" snapToObjects="1">
      <p:cViewPr varScale="1">
        <p:scale>
          <a:sx n="83" d="100"/>
          <a:sy n="83" d="100"/>
        </p:scale>
        <p:origin x="-1144" y="-112"/>
      </p:cViewPr>
      <p:guideLst>
        <p:guide orient="horz" pos="2160"/>
        <p:guide pos="2880"/>
      </p:guideLst>
    </p:cSldViewPr>
  </p:slideViewPr>
  <p:outlineViewPr>
    <p:cViewPr>
      <p:scale>
        <a:sx n="33" d="100"/>
        <a:sy n="33" d="100"/>
      </p:scale>
      <p:origin x="0" y="4888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8" Type="http://schemas.openxmlformats.org/officeDocument/2006/relationships/slide" Target="slides/slide106.xml"/><Relationship Id="rId109" Type="http://schemas.openxmlformats.org/officeDocument/2006/relationships/notesMaster" Target="notesMasters/notesMaster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110" Type="http://schemas.openxmlformats.org/officeDocument/2006/relationships/handoutMaster" Target="handoutMasters/handoutMaster1.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11" Type="http://schemas.openxmlformats.org/officeDocument/2006/relationships/printerSettings" Target="printerSettings/printerSettings1.bin"/><Relationship Id="rId112" Type="http://schemas.openxmlformats.org/officeDocument/2006/relationships/presProps" Target="presProps.xml"/><Relationship Id="rId113" Type="http://schemas.openxmlformats.org/officeDocument/2006/relationships/viewProps" Target="viewProps.xml"/><Relationship Id="rId114" Type="http://schemas.openxmlformats.org/officeDocument/2006/relationships/theme" Target="theme/theme1.xml"/><Relationship Id="rId115"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100" Type="http://schemas.openxmlformats.org/officeDocument/2006/relationships/slide" Target="slides/slide98.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E0E6C0D-8679-6A42-A2F5-886C4FAE6D21}" type="datetimeFigureOut">
              <a:rPr lang="fr-FR" smtClean="0"/>
              <a:t>14/02/17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E1179B-DF2C-8945-AEC4-B988C47159B8}" type="slidenum">
              <a:rPr lang="fr-FR" smtClean="0"/>
              <a:t>‹#›</a:t>
            </a:fld>
            <a:endParaRPr lang="fr-FR"/>
          </a:p>
        </p:txBody>
      </p:sp>
    </p:spTree>
    <p:extLst>
      <p:ext uri="{BB962C8B-B14F-4D97-AF65-F5344CB8AC3E}">
        <p14:creationId xmlns:p14="http://schemas.microsoft.com/office/powerpoint/2010/main" val="31361957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B54F94-1FC0-BE4B-81FD-23794A20063A}" type="datetimeFigureOut">
              <a:rPr lang="fr-FR" smtClean="0"/>
              <a:t>14/02/17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EC92E7-E5F0-BA49-B846-95B5009BAE95}" type="slidenum">
              <a:rPr lang="fr-FR" smtClean="0"/>
              <a:t>‹#›</a:t>
            </a:fld>
            <a:endParaRPr lang="fr-FR"/>
          </a:p>
        </p:txBody>
      </p:sp>
    </p:spTree>
    <p:extLst>
      <p:ext uri="{BB962C8B-B14F-4D97-AF65-F5344CB8AC3E}">
        <p14:creationId xmlns:p14="http://schemas.microsoft.com/office/powerpoint/2010/main" val="27015690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et modifiez le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Date Placeholder 29"/>
          <p:cNvSpPr>
            <a:spLocks noGrp="1"/>
          </p:cNvSpPr>
          <p:nvPr>
            <p:ph type="dt" sz="half" idx="10"/>
          </p:nvPr>
        </p:nvSpPr>
        <p:spPr/>
        <p:txBody>
          <a:bodyPr/>
          <a:lstStyle/>
          <a:p>
            <a:fld id="{DF0A399A-A33B-7948-B368-B333CB5A5F67}" type="datetime1">
              <a:rPr lang="fr-BE" smtClean="0"/>
              <a:t>14/02/17</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BBD18595-DC91-3C4C-85AB-A7326D222F10}" type="slidenum">
              <a:rPr lang="fr-FR" smtClean="0"/>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Cliquez et modifiez le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22EB0059-BB82-0C43-B91E-C6DA867E6907}" type="datetime1">
              <a:rPr lang="fr-BE" smtClean="0"/>
              <a:t>14/02/17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D18595-DC91-3C4C-85AB-A7326D222F10}"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Cliquez et modifiez le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D7F608A2-8955-7E4D-BF85-A545B2B3CA8D}" type="datetime1">
              <a:rPr lang="fr-BE" smtClean="0"/>
              <a:t>14/02/17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D18595-DC91-3C4C-85AB-A7326D222F10}" type="slidenum">
              <a:rPr lang="fr-FR" smtClean="0"/>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et modifiez le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Date Placeholder 29"/>
          <p:cNvSpPr>
            <a:spLocks noGrp="1"/>
          </p:cNvSpPr>
          <p:nvPr>
            <p:ph type="dt" sz="half" idx="10"/>
          </p:nvPr>
        </p:nvSpPr>
        <p:spPr/>
        <p:txBody>
          <a:bodyPr/>
          <a:lstStyle/>
          <a:p>
            <a:fld id="{36D110E7-F26B-9B4D-AF41-9C23FA70F790}" type="datetime1">
              <a:rPr lang="fr-BE" smtClean="0">
                <a:solidFill>
                  <a:srgbClr val="DBF5F9">
                    <a:shade val="90000"/>
                  </a:srgbClr>
                </a:solidFill>
              </a:rPr>
              <a:t>14/02/17</a:t>
            </a:fld>
            <a:endParaRPr lang="fr-BE">
              <a:solidFill>
                <a:srgbClr val="DBF5F9">
                  <a:shade val="90000"/>
                </a:srgbClr>
              </a:solidFill>
            </a:endParaRPr>
          </a:p>
        </p:txBody>
      </p:sp>
      <p:sp>
        <p:nvSpPr>
          <p:cNvPr id="19" name="Footer Placeholder 18"/>
          <p:cNvSpPr>
            <a:spLocks noGrp="1"/>
          </p:cNvSpPr>
          <p:nvPr>
            <p:ph type="ftr" sz="quarter" idx="11"/>
          </p:nvPr>
        </p:nvSpPr>
        <p:spPr/>
        <p:txBody>
          <a:bodyPr/>
          <a:lstStyle/>
          <a:p>
            <a:endParaRPr lang="fr-BE">
              <a:solidFill>
                <a:srgbClr val="DBF5F9">
                  <a:shade val="90000"/>
                </a:srgbClr>
              </a:solidFill>
            </a:endParaRPr>
          </a:p>
        </p:txBody>
      </p:sp>
      <p:sp>
        <p:nvSpPr>
          <p:cNvPr id="27" name="Slide Number Placeholder 26"/>
          <p:cNvSpPr>
            <a:spLocks noGrp="1"/>
          </p:cNvSpPr>
          <p:nvPr>
            <p:ph type="sldNum" sz="quarter" idx="12"/>
          </p:nvPr>
        </p:nvSpPr>
        <p:spPr/>
        <p:txBody>
          <a:bodyPr/>
          <a:lstStyle/>
          <a:p>
            <a:fld id="{1C98313F-79B3-4CE4-A229-276143E38299}" type="slidenum">
              <a:rPr lang="fr-BE" smtClean="0">
                <a:solidFill>
                  <a:srgbClr val="DBF5F9">
                    <a:shade val="90000"/>
                  </a:srgbClr>
                </a:solidFill>
              </a:rPr>
              <a:pPr/>
              <a:t>‹#›</a:t>
            </a:fld>
            <a:endParaRPr lang="fr-BE">
              <a:solidFill>
                <a:srgbClr val="DBF5F9">
                  <a:shade val="90000"/>
                </a:srgbClr>
              </a:solidFill>
            </a:endParaRPr>
          </a:p>
        </p:txBody>
      </p:sp>
    </p:spTree>
    <p:extLst>
      <p:ext uri="{BB962C8B-B14F-4D97-AF65-F5344CB8AC3E}">
        <p14:creationId xmlns:p14="http://schemas.microsoft.com/office/powerpoint/2010/main" val="697795162"/>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Cliquez et modifiez le titre</a:t>
            </a:r>
            <a:endParaRPr kumimoji="0" lang="en-US"/>
          </a:p>
        </p:txBody>
      </p:sp>
      <p:sp>
        <p:nvSpPr>
          <p:cNvPr id="3" name="Content Placeholder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8FB0A88E-7290-DA44-9FEB-8697B4F9465A}" type="datetime1">
              <a:rPr lang="fr-BE" smtClean="0">
                <a:solidFill>
                  <a:srgbClr val="04617B">
                    <a:shade val="90000"/>
                  </a:srgbClr>
                </a:solidFill>
              </a:rPr>
              <a:t>14/02/17</a:t>
            </a:fld>
            <a:endParaRPr lang="fr-BE">
              <a:solidFill>
                <a:srgbClr val="04617B">
                  <a:shade val="90000"/>
                </a:srgbClr>
              </a:solidFill>
            </a:endParaRPr>
          </a:p>
        </p:txBody>
      </p:sp>
      <p:sp>
        <p:nvSpPr>
          <p:cNvPr id="5" name="Footer Placeholder 4"/>
          <p:cNvSpPr>
            <a:spLocks noGrp="1"/>
          </p:cNvSpPr>
          <p:nvPr>
            <p:ph type="ftr" sz="quarter" idx="11"/>
          </p:nvPr>
        </p:nvSpPr>
        <p:spPr/>
        <p:txBody>
          <a:bodyPr/>
          <a:lstStyle/>
          <a:p>
            <a:endParaRPr lang="fr-BE">
              <a:solidFill>
                <a:srgbClr val="04617B">
                  <a:shade val="90000"/>
                </a:srgbClr>
              </a:solidFill>
            </a:endParaRPr>
          </a:p>
        </p:txBody>
      </p:sp>
      <p:sp>
        <p:nvSpPr>
          <p:cNvPr id="6" name="Slide Number Placeholder 5"/>
          <p:cNvSpPr>
            <a:spLocks noGrp="1"/>
          </p:cNvSpPr>
          <p:nvPr>
            <p:ph type="sldNum" sz="quarter" idx="12"/>
          </p:nvPr>
        </p:nvSpPr>
        <p:spPr/>
        <p:txBody>
          <a:bodyPr/>
          <a:lstStyle/>
          <a:p>
            <a:fld id="{1C98313F-79B3-4CE4-A229-276143E38299}" type="slidenum">
              <a:rPr lang="fr-BE" smtClean="0">
                <a:solidFill>
                  <a:srgbClr val="04617B">
                    <a:shade val="90000"/>
                  </a:srgbClr>
                </a:solidFill>
              </a:rPr>
              <a:pPr/>
              <a:t>‹#›</a:t>
            </a:fld>
            <a:endParaRPr lang="fr-BE">
              <a:solidFill>
                <a:srgbClr val="04617B">
                  <a:shade val="90000"/>
                </a:srgbClr>
              </a:solidFill>
            </a:endParaRPr>
          </a:p>
        </p:txBody>
      </p:sp>
    </p:spTree>
    <p:extLst>
      <p:ext uri="{BB962C8B-B14F-4D97-AF65-F5344CB8AC3E}">
        <p14:creationId xmlns:p14="http://schemas.microsoft.com/office/powerpoint/2010/main" val="1817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et modifiez le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Date Placeholder 3"/>
          <p:cNvSpPr>
            <a:spLocks noGrp="1"/>
          </p:cNvSpPr>
          <p:nvPr>
            <p:ph type="dt" sz="half" idx="10"/>
          </p:nvPr>
        </p:nvSpPr>
        <p:spPr/>
        <p:txBody>
          <a:bodyPr/>
          <a:lstStyle/>
          <a:p>
            <a:fld id="{AA380F55-9DC9-B945-A3F9-8207D8FD2347}" type="datetime1">
              <a:rPr lang="fr-BE" smtClean="0">
                <a:solidFill>
                  <a:srgbClr val="DBF5F9">
                    <a:shade val="90000"/>
                  </a:srgbClr>
                </a:solidFill>
              </a:rPr>
              <a:t>14/02/17</a:t>
            </a:fld>
            <a:endParaRPr lang="fr-BE">
              <a:solidFill>
                <a:srgbClr val="DBF5F9">
                  <a:shade val="90000"/>
                </a:srgbClr>
              </a:solidFill>
            </a:endParaRPr>
          </a:p>
        </p:txBody>
      </p:sp>
      <p:sp>
        <p:nvSpPr>
          <p:cNvPr id="5" name="Footer Placeholder 4"/>
          <p:cNvSpPr>
            <a:spLocks noGrp="1"/>
          </p:cNvSpPr>
          <p:nvPr>
            <p:ph type="ftr" sz="quarter" idx="11"/>
          </p:nvPr>
        </p:nvSpPr>
        <p:spPr/>
        <p:txBody>
          <a:bodyPr/>
          <a:lstStyle/>
          <a:p>
            <a:endParaRPr lang="fr-BE">
              <a:solidFill>
                <a:srgbClr val="DBF5F9">
                  <a:shade val="90000"/>
                </a:srgbClr>
              </a:solidFill>
            </a:endParaRPr>
          </a:p>
        </p:txBody>
      </p:sp>
      <p:sp>
        <p:nvSpPr>
          <p:cNvPr id="6" name="Slide Number Placeholder 5"/>
          <p:cNvSpPr>
            <a:spLocks noGrp="1"/>
          </p:cNvSpPr>
          <p:nvPr>
            <p:ph type="sldNum" sz="quarter" idx="12"/>
          </p:nvPr>
        </p:nvSpPr>
        <p:spPr/>
        <p:txBody>
          <a:bodyPr/>
          <a:lstStyle/>
          <a:p>
            <a:fld id="{1C98313F-79B3-4CE4-A229-276143E38299}" type="slidenum">
              <a:rPr lang="fr-BE" smtClean="0">
                <a:solidFill>
                  <a:srgbClr val="DBF5F9">
                    <a:shade val="90000"/>
                  </a:srgbClr>
                </a:solidFill>
              </a:rPr>
              <a:pPr/>
              <a:t>‹#›</a:t>
            </a:fld>
            <a:endParaRPr lang="fr-BE">
              <a:solidFill>
                <a:srgbClr val="DBF5F9">
                  <a:shade val="90000"/>
                </a:srgbClr>
              </a:solidFill>
            </a:endParaRPr>
          </a:p>
        </p:txBody>
      </p:sp>
    </p:spTree>
    <p:extLst>
      <p:ext uri="{BB962C8B-B14F-4D97-AF65-F5344CB8AC3E}">
        <p14:creationId xmlns:p14="http://schemas.microsoft.com/office/powerpoint/2010/main" val="105676786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Cliquez et modifiez le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7D93DAB1-95F6-A34B-AC23-4F5BAEF6E71E}" type="datetime1">
              <a:rPr lang="fr-BE" smtClean="0">
                <a:solidFill>
                  <a:srgbClr val="04617B">
                    <a:shade val="90000"/>
                  </a:srgbClr>
                </a:solidFill>
              </a:rPr>
              <a:t>14/02/17</a:t>
            </a:fld>
            <a:endParaRPr lang="fr-BE">
              <a:solidFill>
                <a:srgbClr val="04617B">
                  <a:shade val="90000"/>
                </a:srgbClr>
              </a:solidFill>
            </a:endParaRPr>
          </a:p>
        </p:txBody>
      </p:sp>
      <p:sp>
        <p:nvSpPr>
          <p:cNvPr id="6" name="Footer Placeholder 5"/>
          <p:cNvSpPr>
            <a:spLocks noGrp="1"/>
          </p:cNvSpPr>
          <p:nvPr>
            <p:ph type="ftr" sz="quarter" idx="11"/>
          </p:nvPr>
        </p:nvSpPr>
        <p:spPr/>
        <p:txBody>
          <a:bodyPr/>
          <a:lstStyle/>
          <a:p>
            <a:endParaRPr lang="fr-BE">
              <a:solidFill>
                <a:srgbClr val="04617B">
                  <a:shade val="90000"/>
                </a:srgbClr>
              </a:solidFill>
            </a:endParaRPr>
          </a:p>
        </p:txBody>
      </p:sp>
      <p:sp>
        <p:nvSpPr>
          <p:cNvPr id="7" name="Slide Number Placeholder 6"/>
          <p:cNvSpPr>
            <a:spLocks noGrp="1"/>
          </p:cNvSpPr>
          <p:nvPr>
            <p:ph type="sldNum" sz="quarter" idx="12"/>
          </p:nvPr>
        </p:nvSpPr>
        <p:spPr/>
        <p:txBody>
          <a:bodyPr/>
          <a:lstStyle/>
          <a:p>
            <a:fld id="{1C98313F-79B3-4CE4-A229-276143E38299}" type="slidenum">
              <a:rPr lang="fr-BE" smtClean="0">
                <a:solidFill>
                  <a:srgbClr val="04617B">
                    <a:shade val="90000"/>
                  </a:srgbClr>
                </a:solidFill>
              </a:rPr>
              <a:pPr/>
              <a:t>‹#›</a:t>
            </a:fld>
            <a:endParaRPr lang="fr-BE">
              <a:solidFill>
                <a:srgbClr val="04617B">
                  <a:shade val="90000"/>
                </a:srgbClr>
              </a:solidFill>
            </a:endParaRPr>
          </a:p>
        </p:txBody>
      </p:sp>
    </p:spTree>
    <p:extLst>
      <p:ext uri="{BB962C8B-B14F-4D97-AF65-F5344CB8AC3E}">
        <p14:creationId xmlns:p14="http://schemas.microsoft.com/office/powerpoint/2010/main" val="768936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Cliquez et modifiez le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8A8D6406-3B55-244A-979E-0AFE476F8CCD}" type="datetime1">
              <a:rPr lang="fr-BE" smtClean="0">
                <a:solidFill>
                  <a:srgbClr val="04617B">
                    <a:shade val="90000"/>
                  </a:srgbClr>
                </a:solidFill>
              </a:rPr>
              <a:t>14/02/17</a:t>
            </a:fld>
            <a:endParaRPr lang="fr-BE">
              <a:solidFill>
                <a:srgbClr val="04617B">
                  <a:shade val="90000"/>
                </a:srgbClr>
              </a:solidFill>
            </a:endParaRPr>
          </a:p>
        </p:txBody>
      </p:sp>
      <p:sp>
        <p:nvSpPr>
          <p:cNvPr id="8" name="Footer Placeholder 7"/>
          <p:cNvSpPr>
            <a:spLocks noGrp="1"/>
          </p:cNvSpPr>
          <p:nvPr>
            <p:ph type="ftr" sz="quarter" idx="11"/>
          </p:nvPr>
        </p:nvSpPr>
        <p:spPr/>
        <p:txBody>
          <a:bodyPr/>
          <a:lstStyle/>
          <a:p>
            <a:endParaRPr lang="fr-BE">
              <a:solidFill>
                <a:srgbClr val="04617B">
                  <a:shade val="90000"/>
                </a:srgbClr>
              </a:solidFill>
            </a:endParaRPr>
          </a:p>
        </p:txBody>
      </p:sp>
      <p:sp>
        <p:nvSpPr>
          <p:cNvPr id="9" name="Slide Number Placeholder 8"/>
          <p:cNvSpPr>
            <a:spLocks noGrp="1"/>
          </p:cNvSpPr>
          <p:nvPr>
            <p:ph type="sldNum" sz="quarter" idx="12"/>
          </p:nvPr>
        </p:nvSpPr>
        <p:spPr/>
        <p:txBody>
          <a:bodyPr/>
          <a:lstStyle/>
          <a:p>
            <a:fld id="{1C98313F-79B3-4CE4-A229-276143E38299}" type="slidenum">
              <a:rPr lang="fr-BE" smtClean="0">
                <a:solidFill>
                  <a:srgbClr val="04617B">
                    <a:shade val="90000"/>
                  </a:srgbClr>
                </a:solidFill>
              </a:rPr>
              <a:pPr/>
              <a:t>‹#›</a:t>
            </a:fld>
            <a:endParaRPr lang="fr-BE">
              <a:solidFill>
                <a:srgbClr val="04617B">
                  <a:shade val="90000"/>
                </a:srgbClr>
              </a:solidFill>
            </a:endParaRPr>
          </a:p>
        </p:txBody>
      </p:sp>
    </p:spTree>
    <p:extLst>
      <p:ext uri="{BB962C8B-B14F-4D97-AF65-F5344CB8AC3E}">
        <p14:creationId xmlns:p14="http://schemas.microsoft.com/office/powerpoint/2010/main" val="29565875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et modifiez le titre</a:t>
            </a:r>
            <a:endParaRPr kumimoji="0" lang="en-US"/>
          </a:p>
        </p:txBody>
      </p:sp>
      <p:sp>
        <p:nvSpPr>
          <p:cNvPr id="3" name="Date Placeholder 2"/>
          <p:cNvSpPr>
            <a:spLocks noGrp="1"/>
          </p:cNvSpPr>
          <p:nvPr>
            <p:ph type="dt" sz="half" idx="10"/>
          </p:nvPr>
        </p:nvSpPr>
        <p:spPr/>
        <p:txBody>
          <a:bodyPr/>
          <a:lstStyle/>
          <a:p>
            <a:fld id="{F239331E-549C-7B4A-BB9B-7C046FF4A3FE}" type="datetime1">
              <a:rPr lang="fr-BE" smtClean="0">
                <a:solidFill>
                  <a:srgbClr val="04617B">
                    <a:shade val="90000"/>
                  </a:srgbClr>
                </a:solidFill>
              </a:rPr>
              <a:t>14/02/17</a:t>
            </a:fld>
            <a:endParaRPr lang="fr-BE">
              <a:solidFill>
                <a:srgbClr val="04617B">
                  <a:shade val="90000"/>
                </a:srgbClr>
              </a:solidFill>
            </a:endParaRPr>
          </a:p>
        </p:txBody>
      </p:sp>
      <p:sp>
        <p:nvSpPr>
          <p:cNvPr id="4" name="Footer Placeholder 3"/>
          <p:cNvSpPr>
            <a:spLocks noGrp="1"/>
          </p:cNvSpPr>
          <p:nvPr>
            <p:ph type="ftr" sz="quarter" idx="11"/>
          </p:nvPr>
        </p:nvSpPr>
        <p:spPr/>
        <p:txBody>
          <a:bodyPr/>
          <a:lstStyle/>
          <a:p>
            <a:endParaRPr lang="fr-BE">
              <a:solidFill>
                <a:srgbClr val="04617B">
                  <a:shade val="90000"/>
                </a:srgbClr>
              </a:solidFill>
            </a:endParaRPr>
          </a:p>
        </p:txBody>
      </p:sp>
      <p:sp>
        <p:nvSpPr>
          <p:cNvPr id="5" name="Slide Number Placeholder 4"/>
          <p:cNvSpPr>
            <a:spLocks noGrp="1"/>
          </p:cNvSpPr>
          <p:nvPr>
            <p:ph type="sldNum" sz="quarter" idx="12"/>
          </p:nvPr>
        </p:nvSpPr>
        <p:spPr/>
        <p:txBody>
          <a:bodyPr/>
          <a:lstStyle/>
          <a:p>
            <a:fld id="{1C98313F-79B3-4CE4-A229-276143E38299}" type="slidenum">
              <a:rPr lang="fr-BE" smtClean="0">
                <a:solidFill>
                  <a:srgbClr val="04617B">
                    <a:shade val="90000"/>
                  </a:srgbClr>
                </a:solidFill>
              </a:rPr>
              <a:pPr/>
              <a:t>‹#›</a:t>
            </a:fld>
            <a:endParaRPr lang="fr-BE">
              <a:solidFill>
                <a:srgbClr val="04617B">
                  <a:shade val="90000"/>
                </a:srgbClr>
              </a:solidFill>
            </a:endParaRPr>
          </a:p>
        </p:txBody>
      </p:sp>
    </p:spTree>
    <p:extLst>
      <p:ext uri="{BB962C8B-B14F-4D97-AF65-F5344CB8AC3E}">
        <p14:creationId xmlns:p14="http://schemas.microsoft.com/office/powerpoint/2010/main" val="1645900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6EEFA-F8A0-514B-AF82-0EC62489A042}" type="datetime1">
              <a:rPr lang="fr-BE" smtClean="0">
                <a:solidFill>
                  <a:srgbClr val="04617B">
                    <a:shade val="90000"/>
                  </a:srgbClr>
                </a:solidFill>
              </a:rPr>
              <a:t>14/02/17</a:t>
            </a:fld>
            <a:endParaRPr lang="fr-BE">
              <a:solidFill>
                <a:srgbClr val="04617B">
                  <a:shade val="90000"/>
                </a:srgbClr>
              </a:solidFill>
            </a:endParaRPr>
          </a:p>
        </p:txBody>
      </p:sp>
      <p:sp>
        <p:nvSpPr>
          <p:cNvPr id="3" name="Footer Placeholder 2"/>
          <p:cNvSpPr>
            <a:spLocks noGrp="1"/>
          </p:cNvSpPr>
          <p:nvPr>
            <p:ph type="ftr" sz="quarter" idx="11"/>
          </p:nvPr>
        </p:nvSpPr>
        <p:spPr/>
        <p:txBody>
          <a:bodyPr/>
          <a:lstStyle/>
          <a:p>
            <a:endParaRPr lang="fr-BE">
              <a:solidFill>
                <a:srgbClr val="04617B">
                  <a:shade val="90000"/>
                </a:srgbClr>
              </a:solidFill>
            </a:endParaRPr>
          </a:p>
        </p:txBody>
      </p:sp>
      <p:sp>
        <p:nvSpPr>
          <p:cNvPr id="4" name="Slide Number Placeholder 3"/>
          <p:cNvSpPr>
            <a:spLocks noGrp="1"/>
          </p:cNvSpPr>
          <p:nvPr>
            <p:ph type="sldNum" sz="quarter" idx="12"/>
          </p:nvPr>
        </p:nvSpPr>
        <p:spPr/>
        <p:txBody>
          <a:bodyPr/>
          <a:lstStyle/>
          <a:p>
            <a:fld id="{1C98313F-79B3-4CE4-A229-276143E38299}" type="slidenum">
              <a:rPr lang="fr-BE" smtClean="0">
                <a:solidFill>
                  <a:srgbClr val="04617B">
                    <a:shade val="90000"/>
                  </a:srgbClr>
                </a:solidFill>
              </a:rPr>
              <a:pPr/>
              <a:t>‹#›</a:t>
            </a:fld>
            <a:endParaRPr lang="fr-BE">
              <a:solidFill>
                <a:srgbClr val="04617B">
                  <a:shade val="90000"/>
                </a:srgbClr>
              </a:solidFill>
            </a:endParaRPr>
          </a:p>
        </p:txBody>
      </p:sp>
    </p:spTree>
    <p:extLst>
      <p:ext uri="{BB962C8B-B14F-4D97-AF65-F5344CB8AC3E}">
        <p14:creationId xmlns:p14="http://schemas.microsoft.com/office/powerpoint/2010/main" val="4950925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et modifiez le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1CA75F1D-B651-7044-96D5-C14BAA030C9F}" type="datetime1">
              <a:rPr lang="fr-BE" smtClean="0">
                <a:solidFill>
                  <a:srgbClr val="04617B">
                    <a:shade val="90000"/>
                  </a:srgbClr>
                </a:solidFill>
              </a:rPr>
              <a:t>14/02/17</a:t>
            </a:fld>
            <a:endParaRPr lang="fr-BE">
              <a:solidFill>
                <a:srgbClr val="04617B">
                  <a:shade val="90000"/>
                </a:srgbClr>
              </a:solidFill>
            </a:endParaRPr>
          </a:p>
        </p:txBody>
      </p:sp>
      <p:sp>
        <p:nvSpPr>
          <p:cNvPr id="6" name="Footer Placeholder 5"/>
          <p:cNvSpPr>
            <a:spLocks noGrp="1"/>
          </p:cNvSpPr>
          <p:nvPr>
            <p:ph type="ftr" sz="quarter" idx="11"/>
          </p:nvPr>
        </p:nvSpPr>
        <p:spPr/>
        <p:txBody>
          <a:bodyPr/>
          <a:lstStyle/>
          <a:p>
            <a:endParaRPr lang="fr-BE">
              <a:solidFill>
                <a:srgbClr val="04617B">
                  <a:shade val="90000"/>
                </a:srgbClr>
              </a:solidFill>
            </a:endParaRPr>
          </a:p>
        </p:txBody>
      </p:sp>
      <p:sp>
        <p:nvSpPr>
          <p:cNvPr id="7" name="Slide Number Placeholder 6"/>
          <p:cNvSpPr>
            <a:spLocks noGrp="1"/>
          </p:cNvSpPr>
          <p:nvPr>
            <p:ph type="sldNum" sz="quarter" idx="12"/>
          </p:nvPr>
        </p:nvSpPr>
        <p:spPr/>
        <p:txBody>
          <a:bodyPr/>
          <a:lstStyle/>
          <a:p>
            <a:fld id="{1C98313F-79B3-4CE4-A229-276143E38299}" type="slidenum">
              <a:rPr lang="fr-BE" smtClean="0">
                <a:solidFill>
                  <a:srgbClr val="04617B">
                    <a:shade val="90000"/>
                  </a:srgbClr>
                </a:solidFill>
              </a:rPr>
              <a:pPr/>
              <a:t>‹#›</a:t>
            </a:fld>
            <a:endParaRPr lang="fr-BE">
              <a:solidFill>
                <a:srgbClr val="04617B">
                  <a:shade val="90000"/>
                </a:srgbClr>
              </a:solidFill>
            </a:endParaRPr>
          </a:p>
        </p:txBody>
      </p:sp>
    </p:spTree>
    <p:extLst>
      <p:ext uri="{BB962C8B-B14F-4D97-AF65-F5344CB8AC3E}">
        <p14:creationId xmlns:p14="http://schemas.microsoft.com/office/powerpoint/2010/main" val="1282525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Cliquez et modifiez le titre</a:t>
            </a:r>
            <a:endParaRPr kumimoji="0" lang="en-US"/>
          </a:p>
        </p:txBody>
      </p:sp>
      <p:sp>
        <p:nvSpPr>
          <p:cNvPr id="3" name="Content Placeholder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A844C9EF-7711-5247-B2DD-D94922A0FDAD}" type="datetime1">
              <a:rPr lang="fr-BE" smtClean="0"/>
              <a:t>14/02/17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D18595-DC91-3C4C-85AB-A7326D222F10}" type="slidenum">
              <a:rPr lang="fr-FR" smtClean="0"/>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et modifiez le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Date Placeholder 4"/>
          <p:cNvSpPr>
            <a:spLocks noGrp="1"/>
          </p:cNvSpPr>
          <p:nvPr>
            <p:ph type="dt" sz="half" idx="10"/>
          </p:nvPr>
        </p:nvSpPr>
        <p:spPr/>
        <p:txBody>
          <a:bodyPr/>
          <a:lstStyle/>
          <a:p>
            <a:fld id="{DF5B612D-BE7F-2240-8837-4E01674868D0}" type="datetime1">
              <a:rPr lang="fr-BE" smtClean="0">
                <a:solidFill>
                  <a:srgbClr val="04617B">
                    <a:shade val="90000"/>
                  </a:srgbClr>
                </a:solidFill>
              </a:rPr>
              <a:t>14/02/17</a:t>
            </a:fld>
            <a:endParaRPr lang="fr-BE">
              <a:solidFill>
                <a:srgbClr val="04617B">
                  <a:shade val="90000"/>
                </a:srgbClr>
              </a:solidFill>
            </a:endParaRPr>
          </a:p>
        </p:txBody>
      </p:sp>
      <p:sp>
        <p:nvSpPr>
          <p:cNvPr id="6" name="Footer Placeholder 5"/>
          <p:cNvSpPr>
            <a:spLocks noGrp="1"/>
          </p:cNvSpPr>
          <p:nvPr>
            <p:ph type="ftr" sz="quarter" idx="11"/>
          </p:nvPr>
        </p:nvSpPr>
        <p:spPr/>
        <p:txBody>
          <a:bodyPr/>
          <a:lstStyle/>
          <a:p>
            <a:endParaRPr lang="fr-BE">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1C98313F-79B3-4CE4-A229-276143E38299}" type="slidenum">
              <a:rPr lang="fr-BE" smtClean="0">
                <a:solidFill>
                  <a:srgbClr val="04617B">
                    <a:shade val="90000"/>
                  </a:srgbClr>
                </a:solidFill>
              </a:rPr>
              <a:pPr/>
              <a:t>‹#›</a:t>
            </a:fld>
            <a:endParaRPr lang="fr-BE">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Faire glisser l'image vers l'espace réservé ou cliquer sur l'icône pour l'ajouter</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409315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Cliquez et modifiez le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F19EF447-7B9B-F24D-ABCE-2309FD3B233D}" type="datetime1">
              <a:rPr lang="fr-BE" smtClean="0">
                <a:solidFill>
                  <a:srgbClr val="04617B">
                    <a:shade val="90000"/>
                  </a:srgbClr>
                </a:solidFill>
              </a:rPr>
              <a:t>14/02/17</a:t>
            </a:fld>
            <a:endParaRPr lang="fr-BE">
              <a:solidFill>
                <a:srgbClr val="04617B">
                  <a:shade val="90000"/>
                </a:srgbClr>
              </a:solidFill>
            </a:endParaRPr>
          </a:p>
        </p:txBody>
      </p:sp>
      <p:sp>
        <p:nvSpPr>
          <p:cNvPr id="5" name="Footer Placeholder 4"/>
          <p:cNvSpPr>
            <a:spLocks noGrp="1"/>
          </p:cNvSpPr>
          <p:nvPr>
            <p:ph type="ftr" sz="quarter" idx="11"/>
          </p:nvPr>
        </p:nvSpPr>
        <p:spPr/>
        <p:txBody>
          <a:bodyPr/>
          <a:lstStyle/>
          <a:p>
            <a:endParaRPr lang="fr-BE">
              <a:solidFill>
                <a:srgbClr val="04617B">
                  <a:shade val="90000"/>
                </a:srgbClr>
              </a:solidFill>
            </a:endParaRPr>
          </a:p>
        </p:txBody>
      </p:sp>
      <p:sp>
        <p:nvSpPr>
          <p:cNvPr id="6" name="Slide Number Placeholder 5"/>
          <p:cNvSpPr>
            <a:spLocks noGrp="1"/>
          </p:cNvSpPr>
          <p:nvPr>
            <p:ph type="sldNum" sz="quarter" idx="12"/>
          </p:nvPr>
        </p:nvSpPr>
        <p:spPr/>
        <p:txBody>
          <a:bodyPr/>
          <a:lstStyle/>
          <a:p>
            <a:fld id="{1C98313F-79B3-4CE4-A229-276143E38299}" type="slidenum">
              <a:rPr lang="fr-BE" smtClean="0">
                <a:solidFill>
                  <a:srgbClr val="04617B">
                    <a:shade val="90000"/>
                  </a:srgbClr>
                </a:solidFill>
              </a:rPr>
              <a:pPr/>
              <a:t>‹#›</a:t>
            </a:fld>
            <a:endParaRPr lang="fr-BE">
              <a:solidFill>
                <a:srgbClr val="04617B">
                  <a:shade val="90000"/>
                </a:srgbClr>
              </a:solidFill>
            </a:endParaRPr>
          </a:p>
        </p:txBody>
      </p:sp>
    </p:spTree>
    <p:extLst>
      <p:ext uri="{BB962C8B-B14F-4D97-AF65-F5344CB8AC3E}">
        <p14:creationId xmlns:p14="http://schemas.microsoft.com/office/powerpoint/2010/main" val="25416567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Cliquez et modifiez le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D88A9819-7DAA-3A47-A10B-C3040106C0F4}" type="datetime1">
              <a:rPr lang="fr-BE" smtClean="0">
                <a:solidFill>
                  <a:srgbClr val="04617B">
                    <a:shade val="90000"/>
                  </a:srgbClr>
                </a:solidFill>
              </a:rPr>
              <a:t>14/02/17</a:t>
            </a:fld>
            <a:endParaRPr lang="fr-BE">
              <a:solidFill>
                <a:srgbClr val="04617B">
                  <a:shade val="90000"/>
                </a:srgbClr>
              </a:solidFill>
            </a:endParaRPr>
          </a:p>
        </p:txBody>
      </p:sp>
      <p:sp>
        <p:nvSpPr>
          <p:cNvPr id="5" name="Footer Placeholder 4"/>
          <p:cNvSpPr>
            <a:spLocks noGrp="1"/>
          </p:cNvSpPr>
          <p:nvPr>
            <p:ph type="ftr" sz="quarter" idx="11"/>
          </p:nvPr>
        </p:nvSpPr>
        <p:spPr/>
        <p:txBody>
          <a:bodyPr/>
          <a:lstStyle/>
          <a:p>
            <a:endParaRPr lang="fr-BE">
              <a:solidFill>
                <a:srgbClr val="04617B">
                  <a:shade val="90000"/>
                </a:srgbClr>
              </a:solidFill>
            </a:endParaRPr>
          </a:p>
        </p:txBody>
      </p:sp>
      <p:sp>
        <p:nvSpPr>
          <p:cNvPr id="6" name="Slide Number Placeholder 5"/>
          <p:cNvSpPr>
            <a:spLocks noGrp="1"/>
          </p:cNvSpPr>
          <p:nvPr>
            <p:ph type="sldNum" sz="quarter" idx="12"/>
          </p:nvPr>
        </p:nvSpPr>
        <p:spPr/>
        <p:txBody>
          <a:bodyPr/>
          <a:lstStyle/>
          <a:p>
            <a:fld id="{1C98313F-79B3-4CE4-A229-276143E38299}" type="slidenum">
              <a:rPr lang="fr-BE" smtClean="0">
                <a:solidFill>
                  <a:srgbClr val="04617B">
                    <a:shade val="90000"/>
                  </a:srgbClr>
                </a:solidFill>
              </a:rPr>
              <a:pPr/>
              <a:t>‹#›</a:t>
            </a:fld>
            <a:endParaRPr lang="fr-BE">
              <a:solidFill>
                <a:srgbClr val="04617B">
                  <a:shade val="90000"/>
                </a:srgbClr>
              </a:solidFill>
            </a:endParaRPr>
          </a:p>
        </p:txBody>
      </p:sp>
    </p:spTree>
    <p:extLst>
      <p:ext uri="{BB962C8B-B14F-4D97-AF65-F5344CB8AC3E}">
        <p14:creationId xmlns:p14="http://schemas.microsoft.com/office/powerpoint/2010/main" val="1496251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et modifiez le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Date Placeholder 3"/>
          <p:cNvSpPr>
            <a:spLocks noGrp="1"/>
          </p:cNvSpPr>
          <p:nvPr>
            <p:ph type="dt" sz="half" idx="10"/>
          </p:nvPr>
        </p:nvSpPr>
        <p:spPr/>
        <p:txBody>
          <a:bodyPr/>
          <a:lstStyle/>
          <a:p>
            <a:fld id="{DFD5E95A-F149-2646-96BF-350EE9074374}" type="datetime1">
              <a:rPr lang="fr-BE" smtClean="0"/>
              <a:t>14/02/17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D18595-DC91-3C4C-85AB-A7326D222F10}" type="slidenum">
              <a:rPr lang="fr-FR" smtClean="0"/>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Cliquez et modifiez le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9174FDB7-6367-A348-9A8A-5CE05A230493}" type="datetime1">
              <a:rPr lang="fr-BE" smtClean="0"/>
              <a:t>14/02/17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BD18595-DC91-3C4C-85AB-A7326D222F10}"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Cliquez et modifiez le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901BD01F-48E5-414A-AACF-337CD5F1CAF8}" type="datetime1">
              <a:rPr lang="fr-BE" smtClean="0"/>
              <a:t>14/02/17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BD18595-DC91-3C4C-85AB-A7326D222F10}"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et modifiez le titre</a:t>
            </a:r>
            <a:endParaRPr kumimoji="0" lang="en-US"/>
          </a:p>
        </p:txBody>
      </p:sp>
      <p:sp>
        <p:nvSpPr>
          <p:cNvPr id="3" name="Date Placeholder 2"/>
          <p:cNvSpPr>
            <a:spLocks noGrp="1"/>
          </p:cNvSpPr>
          <p:nvPr>
            <p:ph type="dt" sz="half" idx="10"/>
          </p:nvPr>
        </p:nvSpPr>
        <p:spPr/>
        <p:txBody>
          <a:bodyPr/>
          <a:lstStyle/>
          <a:p>
            <a:fld id="{00277783-CB0E-614E-A226-8D058EE13D60}" type="datetime1">
              <a:rPr lang="fr-BE" smtClean="0"/>
              <a:t>14/02/17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BD18595-DC91-3C4C-85AB-A7326D222F10}"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19153-CA98-0842-8FED-68972444EF65}" type="datetime1">
              <a:rPr lang="fr-BE" smtClean="0"/>
              <a:t>14/02/17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BD18595-DC91-3C4C-85AB-A7326D222F10}"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et modifiez le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22A69AE8-335A-7649-9335-3B15B8270032}" type="datetime1">
              <a:rPr lang="fr-BE" smtClean="0"/>
              <a:t>14/02/17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BD18595-DC91-3C4C-85AB-A7326D222F10}"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et modifiez le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Date Placeholder 4"/>
          <p:cNvSpPr>
            <a:spLocks noGrp="1"/>
          </p:cNvSpPr>
          <p:nvPr>
            <p:ph type="dt" sz="half" idx="10"/>
          </p:nvPr>
        </p:nvSpPr>
        <p:spPr/>
        <p:txBody>
          <a:bodyPr/>
          <a:lstStyle/>
          <a:p>
            <a:fld id="{CA874959-2E69-3B4D-BB02-E1C58461E0C9}" type="datetime1">
              <a:rPr lang="fr-BE" smtClean="0"/>
              <a:t>14/02/17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BBD18595-DC91-3C4C-85AB-A7326D222F10}" type="slidenum">
              <a:rPr lang="fr-FR" smtClean="0"/>
              <a:t>‹#›</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Faire glisser l'image vers l'espace réservé ou cliquer sur l'icône pour l'ajouter</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A7173C9-CD42-E64D-95CE-5C83023C1061}" type="datetime1">
              <a:rPr lang="fr-BE" smtClean="0"/>
              <a:t>14/02/17</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BD18595-DC91-3C4C-85AB-A7326D222F10}" type="slidenum">
              <a:rPr lang="fr-FR" smtClean="0"/>
              <a:t>‹#›</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1891880-874C-D147-BDB7-19AFA7601D30}" type="datetime1">
              <a:rPr lang="fr-BE" smtClean="0">
                <a:solidFill>
                  <a:srgbClr val="04617B">
                    <a:shade val="90000"/>
                  </a:srgbClr>
                </a:solidFill>
              </a:rPr>
              <a:t>14/02/17</a:t>
            </a:fld>
            <a:endParaRPr lang="fr-BE">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C98313F-79B3-4CE4-A229-276143E38299}" type="slidenum">
              <a:rPr lang="fr-BE" smtClean="0">
                <a:solidFill>
                  <a:srgbClr val="04617B">
                    <a:shade val="90000"/>
                  </a:srgbClr>
                </a:solidFill>
              </a:rPr>
              <a:pPr/>
              <a:t>‹#›</a:t>
            </a:fld>
            <a:endParaRPr lang="fr-BE">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7220619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ufapec.be/nos-analyses/comment-les-ecoles-de-l-enseignement-secondaire-soignent-elles-leur-image-de-marque.html" TargetMode="External"/><Relationship Id="rId4" Type="http://schemas.openxmlformats.org/officeDocument/2006/relationships/hyperlink" Target="https://savoir.actualitte.com/article/analyses/823/la-reputation-d-une-ecole-est-primordiale-dans-le-choix-des-parents" TargetMode="External"/><Relationship Id="rId1" Type="http://schemas.openxmlformats.org/officeDocument/2006/relationships/slideLayout" Target="../slideLayouts/slideLayout2.xml"/><Relationship Id="rId2" Type="http://schemas.openxmlformats.org/officeDocument/2006/relationships/hyperlink" Target="http://www.ufapec.be/politique-scolaire-1/consultation-criteres-choix-ecole.html"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www.syn-lab.fr/IMG/pdf/synlab2014_csce_comment-evaluer-les-competences.pdf" TargetMode="External"/><Relationship Id="rId4" Type="http://schemas.openxmlformats.org/officeDocument/2006/relationships/hyperlink" Target="http://www.legrainasbl.org/index.php?option=com_content&amp;view=article&amp;id=183:le-developpement-cognitif-ou-l-apprendre-a-apprendre-r-un-enjeu-demancipation&amp;catid=54:analyses" TargetMode="External"/><Relationship Id="rId5" Type="http://schemas.openxmlformats.org/officeDocument/2006/relationships/hyperlink" Target="https://www.legrainasbl.org/index.php?option=com_content&amp;view=article&amp;id=255:les-competences-du-developpement-cognitif&amp;catid=54:analyses" TargetMode="External"/><Relationship Id="rId1" Type="http://schemas.openxmlformats.org/officeDocument/2006/relationships/slideLayout" Target="../slideLayouts/slideLayout2.xml"/><Relationship Id="rId2" Type="http://schemas.openxmlformats.org/officeDocument/2006/relationships/hyperlink" Target="http://www.syn-lab.fr/RECHERCHE-DEVELOPPEMENT"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428068"/>
            <a:ext cx="7031694" cy="2726134"/>
          </a:xfrm>
        </p:spPr>
        <p:txBody>
          <a:bodyPr>
            <a:normAutofit/>
          </a:bodyPr>
          <a:lstStyle/>
          <a:p>
            <a:pPr algn="l"/>
            <a:r>
              <a:rPr lang="fr-FR" sz="2700" dirty="0" err="1" smtClean="0"/>
              <a:t>FESeC</a:t>
            </a:r>
            <a:r>
              <a:rPr lang="fr-FR" sz="2700" dirty="0" smtClean="0"/>
              <a:t/>
            </a:r>
            <a:br>
              <a:rPr lang="fr-FR" sz="2700" dirty="0" smtClean="0"/>
            </a:br>
            <a:r>
              <a:rPr lang="fr-FR" sz="2700" dirty="0" smtClean="0"/>
              <a:t>Plan d’Actions Prioritaires 2013 </a:t>
            </a:r>
            <a:r>
              <a:rPr lang="mr-IN" sz="2700" dirty="0" smtClean="0"/>
              <a:t>–</a:t>
            </a:r>
            <a:r>
              <a:rPr lang="fr-FR" sz="2700" dirty="0" smtClean="0"/>
              <a:t> 2016</a:t>
            </a:r>
            <a:br>
              <a:rPr lang="fr-FR" sz="2700" dirty="0" smtClean="0"/>
            </a:br>
            <a:r>
              <a:rPr lang="fr-FR" sz="2700" dirty="0" smtClean="0"/>
              <a:t>Wépion  -  8 décembre 2016</a:t>
            </a:r>
            <a:br>
              <a:rPr lang="fr-FR" sz="2700" dirty="0" smtClean="0"/>
            </a:br>
            <a:r>
              <a:rPr lang="fr-FR" sz="2700" dirty="0" smtClean="0"/>
              <a:t/>
            </a:r>
            <a:br>
              <a:rPr lang="fr-FR" sz="2700" dirty="0" smtClean="0"/>
            </a:br>
            <a:r>
              <a:rPr lang="fr-FR" sz="3200" dirty="0" smtClean="0"/>
              <a:t>ACTION 6.2 </a:t>
            </a:r>
            <a:r>
              <a:rPr lang="fr-FR" sz="2700" dirty="0"/>
              <a:t/>
            </a:r>
            <a:br>
              <a:rPr lang="fr-FR" sz="2700" dirty="0"/>
            </a:br>
            <a:endParaRPr lang="fr-FR" sz="2700" dirty="0"/>
          </a:p>
        </p:txBody>
      </p:sp>
      <p:sp>
        <p:nvSpPr>
          <p:cNvPr id="3" name="Sous-titre 2"/>
          <p:cNvSpPr>
            <a:spLocks noGrp="1"/>
          </p:cNvSpPr>
          <p:nvPr>
            <p:ph type="subTitle" idx="1"/>
          </p:nvPr>
        </p:nvSpPr>
        <p:spPr>
          <a:xfrm>
            <a:off x="533400" y="3154202"/>
            <a:ext cx="7854696" cy="3004002"/>
          </a:xfrm>
        </p:spPr>
        <p:txBody>
          <a:bodyPr>
            <a:normAutofit/>
          </a:bodyPr>
          <a:lstStyle/>
          <a:p>
            <a:pPr algn="ctr"/>
            <a:r>
              <a:rPr lang="fr-FR" sz="3200" b="1" dirty="0" smtClean="0"/>
              <a:t>Primaire  -  Secondaire</a:t>
            </a:r>
          </a:p>
          <a:p>
            <a:pPr algn="ctr"/>
            <a:r>
              <a:rPr lang="fr-FR" sz="3200" b="1" dirty="0" smtClean="0"/>
              <a:t>Rupture ou continuité ?</a:t>
            </a:r>
          </a:p>
          <a:p>
            <a:pPr algn="ctr"/>
            <a:endParaRPr lang="fr-FR" sz="3200" b="1" dirty="0"/>
          </a:p>
          <a:p>
            <a:pPr algn="ctr"/>
            <a:r>
              <a:rPr lang="fr-FR" sz="2400" b="1" i="1" dirty="0" smtClean="0"/>
              <a:t>Echos et exploitation d’une enquête</a:t>
            </a:r>
          </a:p>
          <a:p>
            <a:pPr algn="ctr"/>
            <a:r>
              <a:rPr lang="fr-FR" sz="2400" b="1" i="1" dirty="0" smtClean="0"/>
              <a:t>auprès de 14 ASBL</a:t>
            </a:r>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1</a:t>
            </a:fld>
            <a:endParaRPr lang="fr-FR"/>
          </a:p>
        </p:txBody>
      </p:sp>
    </p:spTree>
    <p:extLst>
      <p:ext uri="{BB962C8B-B14F-4D97-AF65-F5344CB8AC3E}">
        <p14:creationId xmlns:p14="http://schemas.microsoft.com/office/powerpoint/2010/main" val="2195342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936104"/>
          </a:xfrm>
        </p:spPr>
        <p:txBody>
          <a:bodyPr>
            <a:normAutofit/>
          </a:bodyPr>
          <a:lstStyle/>
          <a:p>
            <a:pPr algn="ctr"/>
            <a:r>
              <a:rPr lang="fr-BE" sz="3200" b="1" dirty="0">
                <a:solidFill>
                  <a:srgbClr val="04617B"/>
                </a:solidFill>
              </a:rPr>
              <a:t>INTITULE DE L’ACTION 6.2</a:t>
            </a:r>
            <a:endParaRPr lang="fr-BE" sz="3200" b="1" dirty="0"/>
          </a:p>
        </p:txBody>
      </p:sp>
      <p:sp>
        <p:nvSpPr>
          <p:cNvPr id="3" name="Espace réservé du contenu 2"/>
          <p:cNvSpPr>
            <a:spLocks noGrp="1"/>
          </p:cNvSpPr>
          <p:nvPr>
            <p:ph idx="1"/>
          </p:nvPr>
        </p:nvSpPr>
        <p:spPr>
          <a:xfrm>
            <a:off x="232143" y="1412776"/>
            <a:ext cx="8766768" cy="4911824"/>
          </a:xfrm>
        </p:spPr>
        <p:txBody>
          <a:bodyPr/>
          <a:lstStyle/>
          <a:p>
            <a:pPr marL="0" indent="0" algn="ctr">
              <a:buNone/>
            </a:pPr>
            <a:endParaRPr lang="fr-BE" dirty="0" smtClean="0"/>
          </a:p>
          <a:p>
            <a:pPr marL="0" lvl="0" indent="0">
              <a:buClr>
                <a:srgbClr val="0BD0D9"/>
              </a:buClr>
              <a:buNone/>
            </a:pPr>
            <a:endParaRPr lang="fr-BE" sz="2400" b="1" dirty="0" smtClean="0">
              <a:solidFill>
                <a:prstClr val="black"/>
              </a:solidFill>
            </a:endParaRPr>
          </a:p>
          <a:p>
            <a:pPr marL="0" lvl="0" indent="0">
              <a:buClr>
                <a:srgbClr val="0BD0D9"/>
              </a:buClr>
              <a:buNone/>
            </a:pPr>
            <a:endParaRPr lang="fr-BE" sz="2400" b="1" dirty="0">
              <a:solidFill>
                <a:prstClr val="black"/>
              </a:solidFill>
            </a:endParaRPr>
          </a:p>
          <a:p>
            <a:pPr marL="0" lvl="0" indent="0">
              <a:buClr>
                <a:srgbClr val="0BD0D9"/>
              </a:buClr>
              <a:buNone/>
            </a:pPr>
            <a:r>
              <a:rPr lang="fr-BE" sz="2400" dirty="0" smtClean="0">
                <a:solidFill>
                  <a:prstClr val="black"/>
                </a:solidFill>
              </a:rPr>
              <a:t>Expérimenter des</a:t>
            </a:r>
            <a:r>
              <a:rPr lang="fr-BE" sz="2400" b="1" dirty="0" smtClean="0">
                <a:solidFill>
                  <a:prstClr val="black"/>
                </a:solidFill>
              </a:rPr>
              <a:t> </a:t>
            </a:r>
            <a:r>
              <a:rPr lang="fr-BE" sz="2400" b="1" dirty="0">
                <a:solidFill>
                  <a:prstClr val="black"/>
                </a:solidFill>
              </a:rPr>
              <a:t>collaborations PO </a:t>
            </a:r>
            <a:r>
              <a:rPr lang="fr-BE" sz="2400" b="1" dirty="0" smtClean="0">
                <a:solidFill>
                  <a:prstClr val="black"/>
                </a:solidFill>
              </a:rPr>
              <a:t>et directions </a:t>
            </a:r>
          </a:p>
          <a:p>
            <a:pPr marL="0" lvl="0" indent="0">
              <a:buClr>
                <a:srgbClr val="0BD0D9"/>
              </a:buClr>
              <a:buNone/>
            </a:pPr>
            <a:endParaRPr lang="fr-BE" sz="2400" b="1" dirty="0" smtClean="0">
              <a:solidFill>
                <a:prstClr val="black"/>
              </a:solidFill>
            </a:endParaRPr>
          </a:p>
          <a:p>
            <a:pPr marL="0" lvl="0" indent="0">
              <a:buClr>
                <a:srgbClr val="0BD0D9"/>
              </a:buClr>
              <a:buNone/>
            </a:pPr>
            <a:r>
              <a:rPr lang="fr-BE" sz="2400" dirty="0" smtClean="0">
                <a:solidFill>
                  <a:prstClr val="black"/>
                </a:solidFill>
              </a:rPr>
              <a:t>appelées </a:t>
            </a:r>
            <a:r>
              <a:rPr lang="fr-BE" sz="2400" dirty="0">
                <a:solidFill>
                  <a:prstClr val="black"/>
                </a:solidFill>
              </a:rPr>
              <a:t>à</a:t>
            </a:r>
            <a:r>
              <a:rPr lang="fr-BE" sz="2400" b="1" dirty="0">
                <a:solidFill>
                  <a:prstClr val="black"/>
                </a:solidFill>
              </a:rPr>
              <a:t> </a:t>
            </a:r>
            <a:r>
              <a:rPr lang="fr-BE" sz="2400" b="1" dirty="0" smtClean="0">
                <a:solidFill>
                  <a:prstClr val="black"/>
                </a:solidFill>
              </a:rPr>
              <a:t>manager </a:t>
            </a:r>
          </a:p>
          <a:p>
            <a:pPr marL="0" lvl="0" indent="0">
              <a:buClr>
                <a:srgbClr val="0BD0D9"/>
              </a:buClr>
              <a:buNone/>
            </a:pPr>
            <a:endParaRPr lang="fr-BE" sz="2400" b="1" dirty="0" smtClean="0">
              <a:solidFill>
                <a:prstClr val="black"/>
              </a:solidFill>
            </a:endParaRPr>
          </a:p>
          <a:p>
            <a:pPr marL="0" lvl="0" indent="0">
              <a:buClr>
                <a:srgbClr val="0BD0D9"/>
              </a:buClr>
              <a:buNone/>
            </a:pPr>
            <a:r>
              <a:rPr lang="fr-BE" sz="2400" dirty="0" smtClean="0">
                <a:solidFill>
                  <a:prstClr val="black"/>
                </a:solidFill>
              </a:rPr>
              <a:t>des </a:t>
            </a:r>
            <a:r>
              <a:rPr lang="fr-BE" sz="2400" dirty="0">
                <a:solidFill>
                  <a:prstClr val="black"/>
                </a:solidFill>
              </a:rPr>
              <a:t>écoles</a:t>
            </a:r>
            <a:r>
              <a:rPr lang="fr-BE" sz="2400" b="1" dirty="0">
                <a:solidFill>
                  <a:prstClr val="black"/>
                </a:solidFill>
              </a:rPr>
              <a:t> secondaires </a:t>
            </a:r>
            <a:r>
              <a:rPr lang="fr-BE" sz="2400" dirty="0">
                <a:solidFill>
                  <a:prstClr val="black"/>
                </a:solidFill>
              </a:rPr>
              <a:t>et</a:t>
            </a:r>
            <a:r>
              <a:rPr lang="fr-BE" sz="2400" b="1" dirty="0">
                <a:solidFill>
                  <a:prstClr val="black"/>
                </a:solidFill>
              </a:rPr>
              <a:t> </a:t>
            </a:r>
            <a:r>
              <a:rPr lang="fr-BE" sz="2400" b="1" dirty="0" smtClean="0">
                <a:solidFill>
                  <a:prstClr val="black"/>
                </a:solidFill>
              </a:rPr>
              <a:t>fondamentales </a:t>
            </a:r>
            <a:r>
              <a:rPr lang="fr-BE" sz="2400" dirty="0" smtClean="0">
                <a:solidFill>
                  <a:prstClr val="black"/>
                </a:solidFill>
              </a:rPr>
              <a:t>sous </a:t>
            </a:r>
            <a:r>
              <a:rPr lang="fr-BE" sz="2400" dirty="0">
                <a:solidFill>
                  <a:prstClr val="black"/>
                </a:solidFill>
              </a:rPr>
              <a:t>le</a:t>
            </a:r>
            <a:r>
              <a:rPr lang="fr-BE" sz="2400" b="1" dirty="0">
                <a:solidFill>
                  <a:prstClr val="black"/>
                </a:solidFill>
              </a:rPr>
              <a:t> même PO</a:t>
            </a:r>
          </a:p>
          <a:p>
            <a:pPr marL="0" indent="0" algn="ctr">
              <a:buNone/>
            </a:pPr>
            <a:endParaRPr lang="fr-BE"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10</a:t>
            </a:fld>
            <a:endParaRPr lang="fr-FR"/>
          </a:p>
        </p:txBody>
      </p:sp>
    </p:spTree>
    <p:extLst>
      <p:ext uri="{BB962C8B-B14F-4D97-AF65-F5344CB8AC3E}">
        <p14:creationId xmlns:p14="http://schemas.microsoft.com/office/powerpoint/2010/main" val="1356307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1961" y="201197"/>
            <a:ext cx="8697321" cy="6370667"/>
          </a:xfrm>
        </p:spPr>
        <p:txBody>
          <a:bodyPr>
            <a:normAutofit/>
          </a:bodyPr>
          <a:lstStyle/>
          <a:p>
            <a:pPr marL="0" indent="0" algn="ctr">
              <a:buNone/>
            </a:pPr>
            <a:r>
              <a:rPr lang="fr-FR" sz="2800" b="1" dirty="0" smtClean="0"/>
              <a:t>QUELQUES CONSIDERATIONS SUR </a:t>
            </a:r>
          </a:p>
          <a:p>
            <a:pPr marL="0" indent="0" algn="ctr">
              <a:buNone/>
            </a:pPr>
            <a:r>
              <a:rPr lang="fr-FR" sz="2800" b="1" dirty="0" smtClean="0"/>
              <a:t>L’ART DU MANAGEMENT OU DU LEADERSHIP  PAR LE PO</a:t>
            </a:r>
            <a:endParaRPr lang="fr-FR" sz="2000" dirty="0" smtClean="0"/>
          </a:p>
          <a:p>
            <a:pPr marL="0" indent="0">
              <a:buNone/>
            </a:pPr>
            <a:r>
              <a:rPr lang="fr-FR" sz="2000" dirty="0" smtClean="0"/>
              <a:t>Assumer un mandat d’Administrateur</a:t>
            </a:r>
          </a:p>
          <a:p>
            <a:pPr marL="0" indent="0">
              <a:buNone/>
            </a:pPr>
            <a:r>
              <a:rPr lang="fr-FR" sz="2000" dirty="0" smtClean="0"/>
              <a:t>L’art de faire la synthèse entre 3 des 4 styles de leadership : </a:t>
            </a:r>
          </a:p>
          <a:p>
            <a:pPr>
              <a:buFontTx/>
              <a:buChar char="-"/>
            </a:pPr>
            <a:r>
              <a:rPr lang="fr-FR" sz="2000" dirty="0" err="1" smtClean="0"/>
              <a:t>délégatif</a:t>
            </a:r>
            <a:endParaRPr lang="fr-FR" sz="2000" dirty="0" smtClean="0"/>
          </a:p>
          <a:p>
            <a:pPr>
              <a:buFontTx/>
              <a:buChar char="-"/>
            </a:pPr>
            <a:r>
              <a:rPr lang="fr-FR" sz="2000" dirty="0" smtClean="0"/>
              <a:t>participatif</a:t>
            </a:r>
          </a:p>
          <a:p>
            <a:pPr>
              <a:buFontTx/>
              <a:buChar char="-"/>
            </a:pPr>
            <a:r>
              <a:rPr lang="fr-FR" sz="2000" dirty="0" smtClean="0"/>
              <a:t>persuasif (influence)</a:t>
            </a:r>
          </a:p>
          <a:p>
            <a:pPr marL="0" indent="0">
              <a:buNone/>
            </a:pPr>
            <a:r>
              <a:rPr lang="fr-FR" sz="2000" dirty="0" smtClean="0"/>
              <a:t>Assurer un rôle de gardien de l’esprit collectif (projet éducatif, pédagogique</a:t>
            </a:r>
            <a:r>
              <a:rPr lang="mr-IN" sz="2000" dirty="0" smtClean="0"/>
              <a:t>…</a:t>
            </a:r>
            <a:r>
              <a:rPr lang="fr-FR" sz="2000" dirty="0" smtClean="0"/>
              <a:t>).</a:t>
            </a:r>
          </a:p>
          <a:p>
            <a:pPr marL="0" indent="0">
              <a:buNone/>
            </a:pPr>
            <a:r>
              <a:rPr lang="fr-FR" sz="2000" dirty="0" smtClean="0"/>
              <a:t>Assurer un suivi discrètement rapproché et continu de ce qui est mis en route.</a:t>
            </a:r>
          </a:p>
          <a:p>
            <a:pPr>
              <a:buFont typeface="Wingdings" charset="2"/>
              <a:buChar char="§"/>
            </a:pPr>
            <a:r>
              <a:rPr lang="fr-FR" sz="2000" dirty="0" smtClean="0"/>
              <a:t>Observer</a:t>
            </a:r>
          </a:p>
          <a:p>
            <a:pPr>
              <a:buFont typeface="Wingdings" charset="2"/>
              <a:buChar char="§"/>
            </a:pPr>
            <a:r>
              <a:rPr lang="fr-FR" sz="2000" dirty="0" smtClean="0"/>
              <a:t>Ecouter</a:t>
            </a:r>
          </a:p>
          <a:p>
            <a:pPr>
              <a:buFont typeface="Wingdings" charset="2"/>
              <a:buChar char="§"/>
            </a:pPr>
            <a:r>
              <a:rPr lang="fr-FR" sz="2000" dirty="0" smtClean="0"/>
              <a:t>Communiquer les orientations générales.</a:t>
            </a:r>
          </a:p>
          <a:p>
            <a:pPr>
              <a:buFont typeface="Wingdings" charset="2"/>
              <a:buChar char="§"/>
            </a:pPr>
            <a:r>
              <a:rPr lang="fr-FR" sz="2000" dirty="0" smtClean="0"/>
              <a:t>Analyser lucidement.</a:t>
            </a:r>
          </a:p>
          <a:p>
            <a:pPr>
              <a:buFont typeface="Wingdings" charset="2"/>
              <a:buChar char="§"/>
            </a:pPr>
            <a:r>
              <a:rPr lang="fr-FR" sz="2000" dirty="0" smtClean="0"/>
              <a:t>Distribuer les responsabilités.</a:t>
            </a:r>
          </a:p>
          <a:p>
            <a:pPr>
              <a:buFont typeface="Wingdings" charset="2"/>
              <a:buChar char="§"/>
            </a:pPr>
            <a:r>
              <a:rPr lang="fr-FR" sz="2000" dirty="0" smtClean="0"/>
              <a:t>Animer un travail collectif de nature stratégique : grands objectifs, évaluation</a:t>
            </a:r>
            <a:r>
              <a:rPr lang="mr-IN" sz="2000" dirty="0" smtClean="0"/>
              <a:t>…</a:t>
            </a:r>
            <a:endParaRPr lang="fr-FR" sz="2000" dirty="0" smtClean="0"/>
          </a:p>
          <a:p>
            <a:pPr marL="0" indent="0">
              <a:buNone/>
            </a:pPr>
            <a:r>
              <a:rPr lang="fr-FR" sz="2000" dirty="0" smtClean="0"/>
              <a:t>Piloter un ASBL d’enseignement, ce n’est pas « faire » mais </a:t>
            </a:r>
            <a:r>
              <a:rPr lang="mr-IN" sz="2000" dirty="0" smtClean="0"/>
              <a:t>………………</a:t>
            </a:r>
            <a:r>
              <a:rPr lang="fr-FR" sz="2000" dirty="0" smtClean="0"/>
              <a:t>..</a:t>
            </a: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100</a:t>
            </a:fld>
            <a:endParaRPr lang="fr-FR"/>
          </a:p>
        </p:txBody>
      </p:sp>
    </p:spTree>
    <p:extLst>
      <p:ext uri="{BB962C8B-B14F-4D97-AF65-F5344CB8AC3E}">
        <p14:creationId xmlns:p14="http://schemas.microsoft.com/office/powerpoint/2010/main" val="293153351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64670"/>
            <a:ext cx="8229600" cy="5959930"/>
          </a:xfrm>
        </p:spPr>
        <p:txBody>
          <a:bodyPr>
            <a:normAutofit/>
          </a:bodyPr>
          <a:lstStyle/>
          <a:p>
            <a:pPr marL="0" indent="0" algn="ctr">
              <a:buNone/>
            </a:pPr>
            <a:endParaRPr lang="fr-FR" sz="2400" b="1" dirty="0" smtClean="0"/>
          </a:p>
          <a:p>
            <a:pPr marL="0" indent="0" algn="ctr">
              <a:buNone/>
            </a:pPr>
            <a:endParaRPr lang="fr-FR" sz="2400" b="1" dirty="0" smtClean="0"/>
          </a:p>
          <a:p>
            <a:pPr marL="0" indent="0" algn="ctr">
              <a:buNone/>
            </a:pPr>
            <a:endParaRPr lang="fr-FR" sz="2400" b="1" dirty="0"/>
          </a:p>
          <a:p>
            <a:pPr marL="0" indent="0" algn="ctr">
              <a:buNone/>
            </a:pPr>
            <a:endParaRPr lang="fr-FR" sz="2400" b="1" dirty="0" smtClean="0"/>
          </a:p>
          <a:p>
            <a:pPr marL="0" indent="0" algn="ctr">
              <a:buNone/>
            </a:pPr>
            <a:endParaRPr lang="fr-FR" sz="2400" b="1" dirty="0"/>
          </a:p>
          <a:p>
            <a:pPr marL="0" indent="0" algn="ctr">
              <a:buNone/>
            </a:pPr>
            <a:r>
              <a:rPr lang="fr-FR" sz="2400" b="1" dirty="0" smtClean="0"/>
              <a:t>VII.    et    VIII.</a:t>
            </a:r>
            <a:endParaRPr lang="fr-FR" sz="2400" b="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101</a:t>
            </a:fld>
            <a:endParaRPr lang="fr-FR"/>
          </a:p>
        </p:txBody>
      </p:sp>
    </p:spTree>
    <p:extLst>
      <p:ext uri="{BB962C8B-B14F-4D97-AF65-F5344CB8AC3E}">
        <p14:creationId xmlns:p14="http://schemas.microsoft.com/office/powerpoint/2010/main" val="152376842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1174" y="339521"/>
            <a:ext cx="8751082" cy="6274842"/>
          </a:xfrm>
        </p:spPr>
        <p:txBody>
          <a:bodyPr>
            <a:normAutofit/>
          </a:bodyPr>
          <a:lstStyle/>
          <a:p>
            <a:pPr marL="0" indent="0">
              <a:buNone/>
            </a:pPr>
            <a:endParaRPr lang="fr-FR" sz="2000" b="1" i="1" dirty="0" smtClean="0"/>
          </a:p>
          <a:p>
            <a:pPr marL="0" indent="0">
              <a:buNone/>
            </a:pPr>
            <a:r>
              <a:rPr lang="fr-FR" sz="2000" b="1" i="1" dirty="0" smtClean="0"/>
              <a:t>Comme la synthèse relative aux réponses des membres des Pouvoirs Organisateurs, les deux derniers chapitres sont également inachevés. </a:t>
            </a:r>
            <a:endParaRPr lang="fr-FR" sz="2000" b="1" i="1" dirty="0"/>
          </a:p>
          <a:p>
            <a:pPr marL="0" indent="0">
              <a:buNone/>
            </a:pPr>
            <a:endParaRPr lang="fr-FR" sz="2000" b="1" i="1" dirty="0" smtClean="0"/>
          </a:p>
          <a:p>
            <a:pPr marL="0" indent="0">
              <a:buNone/>
            </a:pPr>
            <a:r>
              <a:rPr lang="fr-FR" sz="2000" b="1" i="1" dirty="0" smtClean="0"/>
              <a:t>Il s’agit de simples listes d’idées qui émergent de l’ensemble des synthèses de notre enquête. Ces idées se répartissent en 2 catégories :</a:t>
            </a:r>
          </a:p>
          <a:p>
            <a:pPr marL="977900" indent="-273050">
              <a:buFont typeface="Wingdings" charset="2"/>
              <a:buChar char="§"/>
            </a:pPr>
            <a:r>
              <a:rPr lang="fr-FR" sz="2000" b="1" i="1" dirty="0" smtClean="0"/>
              <a:t> des facteurs qui nous apparaissent favorables à une transition « positive » entre l’enseignement fondamental et l’enseignement secondaire;</a:t>
            </a:r>
          </a:p>
          <a:p>
            <a:pPr marL="977900" indent="-273050">
              <a:buFont typeface="Wingdings" charset="2"/>
              <a:buChar char="§"/>
            </a:pPr>
            <a:r>
              <a:rPr lang="fr-FR" sz="2000" b="1" i="1" dirty="0" smtClean="0"/>
              <a:t>des propositions et des demandes à transmettre, à soumettre aux responsables de l’enseignement obligatoire.</a:t>
            </a:r>
          </a:p>
          <a:p>
            <a:pPr marL="0" indent="0">
              <a:buNone/>
            </a:pPr>
            <a:endParaRPr lang="fr-FR" sz="2000" b="1" i="1" dirty="0" smtClean="0"/>
          </a:p>
          <a:p>
            <a:pPr marL="0" indent="0">
              <a:buNone/>
            </a:pPr>
            <a:r>
              <a:rPr lang="fr-FR" sz="2000" b="1" i="1" dirty="0" smtClean="0"/>
              <a:t>En fait, chacune des idées de ces deux listes pourrait (devrait !?) faire l’objet d’une réflexion approfondie</a:t>
            </a:r>
            <a:r>
              <a:rPr lang="mr-IN" sz="2000" b="1" i="1" dirty="0" smtClean="0"/>
              <a:t>…</a:t>
            </a:r>
            <a:r>
              <a:rPr lang="fr-FR" sz="2000" b="1" i="1" dirty="0" smtClean="0"/>
              <a:t>et ensuite d’un mise en œuvre stratégique. Pour tout dire</a:t>
            </a:r>
            <a:r>
              <a:rPr lang="mr-IN" sz="2000" b="1" i="1" dirty="0" smtClean="0"/>
              <a:t>…</a:t>
            </a:r>
            <a:r>
              <a:rPr lang="fr-FR" sz="2000" b="1" i="1" dirty="0" smtClean="0"/>
              <a:t>peut-être d’un Plan d’Actions Prioritaires !!! </a:t>
            </a:r>
            <a:endParaRPr lang="fr-FR" sz="2000" b="1" i="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102</a:t>
            </a:fld>
            <a:endParaRPr lang="fr-FR"/>
          </a:p>
        </p:txBody>
      </p:sp>
    </p:spTree>
    <p:extLst>
      <p:ext uri="{BB962C8B-B14F-4D97-AF65-F5344CB8AC3E}">
        <p14:creationId xmlns:p14="http://schemas.microsoft.com/office/powerpoint/2010/main" val="156760993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2219"/>
            <a:ext cx="8229600" cy="5810919"/>
          </a:xfrm>
        </p:spPr>
        <p:txBody>
          <a:bodyPr>
            <a:normAutofit/>
          </a:bodyPr>
          <a:lstStyle/>
          <a:p>
            <a:pPr marL="0" indent="0" algn="ctr">
              <a:buNone/>
            </a:pPr>
            <a:endParaRPr lang="fr-FR" sz="2400" b="1" dirty="0" smtClean="0"/>
          </a:p>
          <a:p>
            <a:pPr marL="0" indent="0" algn="ctr">
              <a:buNone/>
            </a:pPr>
            <a:endParaRPr lang="fr-FR" sz="2400" b="1" dirty="0"/>
          </a:p>
          <a:p>
            <a:pPr marL="0" indent="0" algn="ctr">
              <a:buNone/>
            </a:pPr>
            <a:r>
              <a:rPr lang="fr-FR" sz="2400" b="1" dirty="0" smtClean="0"/>
              <a:t>VII.</a:t>
            </a:r>
          </a:p>
          <a:p>
            <a:pPr marL="0" indent="0" algn="ctr">
              <a:buNone/>
            </a:pPr>
            <a:endParaRPr lang="fr-FR" sz="2400" b="1" dirty="0"/>
          </a:p>
          <a:p>
            <a:pPr marL="0" indent="0" algn="ctr">
              <a:buNone/>
            </a:pPr>
            <a:r>
              <a:rPr lang="fr-FR" sz="2400" b="1" dirty="0" smtClean="0"/>
              <a:t>FACTEURS FAVORABLES </a:t>
            </a:r>
          </a:p>
          <a:p>
            <a:pPr marL="0" indent="0" algn="ctr">
              <a:buNone/>
            </a:pPr>
            <a:r>
              <a:rPr lang="fr-FR" sz="2400" b="1" dirty="0" smtClean="0"/>
              <a:t>A UNE TRANSITION  </a:t>
            </a:r>
          </a:p>
          <a:p>
            <a:pPr marL="0" indent="0" algn="ctr">
              <a:buNone/>
            </a:pPr>
            <a:r>
              <a:rPr lang="fr-FR" sz="2400" b="1" dirty="0" smtClean="0"/>
              <a:t>EPANOUISSANTE ET RESPECTUEUSE </a:t>
            </a:r>
          </a:p>
          <a:p>
            <a:pPr marL="0" indent="0" algn="ctr">
              <a:buNone/>
            </a:pPr>
            <a:r>
              <a:rPr lang="fr-FR" sz="2400" b="1" dirty="0" smtClean="0"/>
              <a:t>POUR L’ENFANT-ADOLESCENT</a:t>
            </a:r>
            <a:endParaRPr lang="fr-FR" sz="2400" b="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103</a:t>
            </a:fld>
            <a:endParaRPr lang="fr-FR"/>
          </a:p>
        </p:txBody>
      </p:sp>
    </p:spTree>
    <p:extLst>
      <p:ext uri="{BB962C8B-B14F-4D97-AF65-F5344CB8AC3E}">
        <p14:creationId xmlns:p14="http://schemas.microsoft.com/office/powerpoint/2010/main" val="3812056574"/>
      </p:ext>
    </p:extLst>
  </p:cSld>
  <p:clrMapOvr>
    <a:masterClrMapping/>
  </p:clrMapOvr>
  <p:timing>
    <p:tnLst>
      <p:par>
        <p:cTn xmlns:p14="http://schemas.microsoft.com/office/powerpoint/2010/mai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199" y="377245"/>
            <a:ext cx="8381895" cy="6344230"/>
          </a:xfrm>
        </p:spPr>
        <p:txBody>
          <a:bodyPr>
            <a:normAutofit lnSpcReduction="10000"/>
          </a:bodyPr>
          <a:lstStyle/>
          <a:p>
            <a:pPr marL="365125" indent="-365125">
              <a:buFont typeface="Wingdings" charset="2"/>
              <a:buChar char="q"/>
            </a:pPr>
            <a:r>
              <a:rPr lang="fr-FR" sz="2000" dirty="0" smtClean="0"/>
              <a:t>Orientation vers </a:t>
            </a:r>
            <a:r>
              <a:rPr lang="fr-FR" sz="2000" b="1" dirty="0" smtClean="0"/>
              <a:t>une certaine configuration de PO</a:t>
            </a:r>
            <a:r>
              <a:rPr lang="fr-FR" sz="2000" dirty="0" smtClean="0"/>
              <a:t> : un </a:t>
            </a:r>
            <a:r>
              <a:rPr lang="fr-FR" sz="2000" b="1" dirty="0" smtClean="0"/>
              <a:t>leadership   participatif</a:t>
            </a:r>
            <a:r>
              <a:rPr lang="fr-FR" sz="2000" dirty="0" smtClean="0"/>
              <a:t> qui inclut le </a:t>
            </a:r>
            <a:r>
              <a:rPr lang="fr-FR" sz="2000" b="1" dirty="0" smtClean="0"/>
              <a:t>pédagogique</a:t>
            </a:r>
            <a:r>
              <a:rPr lang="fr-FR" sz="2000" dirty="0" smtClean="0"/>
              <a:t> à partir du sommet de la pyramide.</a:t>
            </a:r>
          </a:p>
          <a:p>
            <a:pPr marL="365125" indent="-365125">
              <a:buFont typeface="Wingdings" charset="2"/>
              <a:buChar char="q"/>
            </a:pPr>
            <a:r>
              <a:rPr lang="fr-FR" sz="2000" dirty="0" smtClean="0"/>
              <a:t>Une attention intensifiée et soutenue des </a:t>
            </a:r>
            <a:r>
              <a:rPr lang="fr-FR" sz="2000" b="1" dirty="0" smtClean="0"/>
              <a:t>directions</a:t>
            </a:r>
            <a:r>
              <a:rPr lang="fr-FR" sz="2000" dirty="0" smtClean="0"/>
              <a:t> et des </a:t>
            </a:r>
            <a:r>
              <a:rPr lang="fr-FR" sz="2000" b="1" dirty="0" smtClean="0"/>
              <a:t>enseignants</a:t>
            </a:r>
            <a:r>
              <a:rPr lang="fr-FR" sz="2000" dirty="0" smtClean="0"/>
              <a:t>  au </a:t>
            </a:r>
            <a:r>
              <a:rPr lang="fr-FR" sz="2000" b="1" dirty="0" smtClean="0"/>
              <a:t>chantier des compétences transversales</a:t>
            </a:r>
            <a:r>
              <a:rPr lang="fr-FR" sz="2000" dirty="0" smtClean="0"/>
              <a:t> : nécessité d’un travail commun entre fondamental et secondaire sur la clarification de compétences transversales à prioriser et à étalonner en paliers de progression. </a:t>
            </a:r>
          </a:p>
          <a:p>
            <a:pPr marL="365125" indent="-365125">
              <a:buFont typeface="Wingdings" charset="2"/>
              <a:buChar char="q"/>
            </a:pPr>
            <a:r>
              <a:rPr lang="fr-FR" sz="2000" dirty="0"/>
              <a:t>L</a:t>
            </a:r>
            <a:r>
              <a:rPr lang="fr-FR" sz="2000" dirty="0" smtClean="0"/>
              <a:t>a prise en compte du fait que </a:t>
            </a:r>
            <a:r>
              <a:rPr lang="fr-FR" sz="2000" b="1" dirty="0" smtClean="0"/>
              <a:t>les compétences transversales ne se sous-traitent pas</a:t>
            </a:r>
            <a:r>
              <a:rPr lang="fr-FR" sz="2000" dirty="0" smtClean="0"/>
              <a:t> mais constituent des </a:t>
            </a:r>
            <a:r>
              <a:rPr lang="fr-FR" sz="2000" b="1" dirty="0" smtClean="0"/>
              <a:t>objets d’apprentissage</a:t>
            </a:r>
            <a:r>
              <a:rPr lang="fr-FR" sz="2000" dirty="0" smtClean="0"/>
              <a:t> dans chacun des cours : un peu dans le fondamental mais </a:t>
            </a:r>
            <a:r>
              <a:rPr lang="fr-FR" sz="2000" b="1" dirty="0" smtClean="0"/>
              <a:t>surtout dans le secondaire</a:t>
            </a:r>
            <a:r>
              <a:rPr lang="fr-FR" sz="2000" dirty="0" smtClean="0"/>
              <a:t>. Impliquer les parents dans ce vaste objectif.</a:t>
            </a:r>
          </a:p>
          <a:p>
            <a:pPr marL="365125" indent="-365125">
              <a:buFont typeface="Wingdings" charset="2"/>
              <a:buChar char="q"/>
            </a:pPr>
            <a:r>
              <a:rPr lang="fr-FR" sz="2000" dirty="0" smtClean="0"/>
              <a:t>Au début du secondaire, la prise en compte des </a:t>
            </a:r>
            <a:r>
              <a:rPr lang="fr-FR" sz="2000" b="1" dirty="0" smtClean="0"/>
              <a:t>besoins des élèves qui arrivent</a:t>
            </a:r>
            <a:r>
              <a:rPr lang="fr-FR" sz="2000" dirty="0" smtClean="0"/>
              <a:t> et la volonté d’</a:t>
            </a:r>
            <a:r>
              <a:rPr lang="fr-FR" sz="2000" b="1" dirty="0" smtClean="0"/>
              <a:t>aller les chercher là où ils sont</a:t>
            </a:r>
            <a:r>
              <a:rPr lang="fr-FR" sz="2000" dirty="0" smtClean="0"/>
              <a:t> tout en en listant les ressources sur lesquelles ces pré-adolescents peuvent déjà s’appuyer.</a:t>
            </a:r>
          </a:p>
          <a:p>
            <a:pPr marL="365125" indent="-365125">
              <a:buFont typeface="Wingdings" charset="2"/>
              <a:buChar char="q"/>
            </a:pPr>
            <a:r>
              <a:rPr lang="fr-FR" sz="2000" dirty="0"/>
              <a:t>Des </a:t>
            </a:r>
            <a:r>
              <a:rPr lang="fr-FR" sz="2000" b="1" dirty="0"/>
              <a:t>directions</a:t>
            </a:r>
            <a:r>
              <a:rPr lang="fr-FR" sz="2000" dirty="0"/>
              <a:t> qui exercent un véritable </a:t>
            </a:r>
            <a:r>
              <a:rPr lang="fr-FR" sz="2000" b="1" dirty="0"/>
              <a:t>pilotage pédagogique</a:t>
            </a:r>
            <a:r>
              <a:rPr lang="fr-FR" sz="2000" dirty="0"/>
              <a:t> et qui investissent dans le </a:t>
            </a:r>
            <a:r>
              <a:rPr lang="fr-FR" sz="2000" b="1" dirty="0"/>
              <a:t>développement professionnel des enseignants</a:t>
            </a:r>
            <a:r>
              <a:rPr lang="fr-FR" sz="2000" dirty="0"/>
              <a:t>.</a:t>
            </a:r>
          </a:p>
          <a:p>
            <a:pPr marL="365125" indent="-365125">
              <a:buFont typeface="Wingdings" charset="2"/>
              <a:buChar char="q"/>
            </a:pPr>
            <a:r>
              <a:rPr lang="fr-FR" sz="2000" dirty="0" smtClean="0"/>
              <a:t>Une </a:t>
            </a:r>
            <a:r>
              <a:rPr lang="fr-FR" sz="2000" b="1" dirty="0" smtClean="0"/>
              <a:t>politique de formation, d’encadrement et de management</a:t>
            </a:r>
            <a:r>
              <a:rPr lang="fr-FR" sz="2000" dirty="0" smtClean="0"/>
              <a:t> qui amène les </a:t>
            </a:r>
            <a:r>
              <a:rPr lang="fr-FR" sz="2000" b="1" dirty="0"/>
              <a:t>enseignants</a:t>
            </a:r>
            <a:r>
              <a:rPr lang="fr-FR" sz="2000" dirty="0"/>
              <a:t> à investir dans l’</a:t>
            </a:r>
            <a:r>
              <a:rPr lang="fr-FR" sz="2000" b="1" dirty="0"/>
              <a:t>écoute</a:t>
            </a:r>
            <a:r>
              <a:rPr lang="fr-FR" sz="2000" dirty="0"/>
              <a:t>, dans l’</a:t>
            </a:r>
            <a:r>
              <a:rPr lang="fr-FR" sz="2000" b="1" dirty="0"/>
              <a:t>observation</a:t>
            </a:r>
            <a:r>
              <a:rPr lang="fr-FR" sz="2000" dirty="0" smtClean="0"/>
              <a:t>.</a:t>
            </a:r>
          </a:p>
          <a:p>
            <a:pPr marL="365125" indent="-365125">
              <a:buFont typeface="Wingdings" charset="2"/>
              <a:buChar char="q"/>
            </a:pPr>
            <a:r>
              <a:rPr lang="fr-FR" sz="2000" dirty="0" smtClean="0"/>
              <a:t>La promotion d’une </a:t>
            </a:r>
            <a:r>
              <a:rPr lang="fr-FR" sz="2000" b="1" dirty="0" smtClean="0"/>
              <a:t>vision du métier qui encourage les enseignants</a:t>
            </a:r>
            <a:r>
              <a:rPr lang="fr-FR" sz="2000" dirty="0" smtClean="0"/>
              <a:t> à travailler sur les </a:t>
            </a:r>
            <a:r>
              <a:rPr lang="fr-FR" sz="2000" b="1" dirty="0" smtClean="0"/>
              <a:t>ressorts du développement rationnel</a:t>
            </a:r>
            <a:r>
              <a:rPr lang="fr-FR" sz="2000" dirty="0" smtClean="0"/>
              <a:t> et en même temps à </a:t>
            </a:r>
            <a:r>
              <a:rPr lang="fr-FR" sz="2000" b="1" dirty="0" smtClean="0"/>
              <a:t>exploiter les filons d’autre logiques</a:t>
            </a:r>
            <a:r>
              <a:rPr lang="fr-FR" sz="2000" dirty="0" smtClean="0"/>
              <a:t> : la créativité, l’émotionnel, le relationnel, le collaboratif</a:t>
            </a:r>
            <a:r>
              <a:rPr lang="mr-IN" sz="2000" dirty="0" smtClean="0"/>
              <a:t>…</a:t>
            </a:r>
            <a:r>
              <a:rPr lang="fr-FR" sz="2000" dirty="0" smtClean="0"/>
              <a:t>  </a:t>
            </a: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104</a:t>
            </a:fld>
            <a:endParaRPr lang="fr-FR"/>
          </a:p>
        </p:txBody>
      </p:sp>
    </p:spTree>
    <p:extLst>
      <p:ext uri="{BB962C8B-B14F-4D97-AF65-F5344CB8AC3E}">
        <p14:creationId xmlns:p14="http://schemas.microsoft.com/office/powerpoint/2010/main" val="7408235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28185"/>
            <a:ext cx="8229600" cy="5996415"/>
          </a:xfrm>
        </p:spPr>
        <p:txBody>
          <a:bodyPr>
            <a:normAutofit/>
          </a:bodyPr>
          <a:lstStyle/>
          <a:p>
            <a:pPr marL="0" indent="0" algn="ctr">
              <a:buNone/>
            </a:pPr>
            <a:endParaRPr lang="fr-FR" sz="2400" dirty="0" smtClean="0"/>
          </a:p>
          <a:p>
            <a:pPr marL="0" indent="0" algn="ctr">
              <a:buNone/>
            </a:pPr>
            <a:endParaRPr lang="fr-FR" sz="2400" dirty="0"/>
          </a:p>
          <a:p>
            <a:pPr marL="0" indent="0" algn="ctr">
              <a:buNone/>
            </a:pPr>
            <a:r>
              <a:rPr lang="fr-FR" sz="2400" b="1" dirty="0" smtClean="0"/>
              <a:t>VIII.</a:t>
            </a:r>
          </a:p>
          <a:p>
            <a:pPr marL="0" indent="0" algn="ctr">
              <a:buNone/>
            </a:pPr>
            <a:endParaRPr lang="fr-FR" sz="2400" b="1" dirty="0"/>
          </a:p>
          <a:p>
            <a:pPr marL="0" indent="0" algn="ctr">
              <a:buNone/>
            </a:pPr>
            <a:r>
              <a:rPr lang="fr-FR" sz="2400" b="1" dirty="0" smtClean="0"/>
              <a:t>PROPOSITIONS </a:t>
            </a:r>
            <a:r>
              <a:rPr lang="mr-IN" sz="2400" b="1" dirty="0" smtClean="0"/>
              <a:t>–</a:t>
            </a:r>
            <a:r>
              <a:rPr lang="fr-FR" sz="2400" b="1" dirty="0" smtClean="0"/>
              <a:t> DEMANDES </a:t>
            </a:r>
          </a:p>
          <a:p>
            <a:pPr marL="0" indent="0" algn="ctr">
              <a:buNone/>
            </a:pPr>
            <a:r>
              <a:rPr lang="fr-FR" sz="2400" b="1" dirty="0" smtClean="0"/>
              <a:t>A TRANSMETTRE </a:t>
            </a:r>
          </a:p>
          <a:p>
            <a:pPr marL="0" indent="0" algn="ctr">
              <a:buNone/>
            </a:pPr>
            <a:r>
              <a:rPr lang="fr-FR" sz="2400" b="1" dirty="0" smtClean="0"/>
              <a:t>AUX RESPONSABLES </a:t>
            </a:r>
          </a:p>
          <a:p>
            <a:pPr marL="0" indent="0" algn="ctr">
              <a:buNone/>
            </a:pPr>
            <a:r>
              <a:rPr lang="fr-FR" sz="2400" b="1" dirty="0" smtClean="0"/>
              <a:t>DE l’ENSEIGNEMENT OBLIGATOIRE</a:t>
            </a:r>
            <a:endParaRPr lang="fr-FR" sz="2400" b="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105</a:t>
            </a:fld>
            <a:endParaRPr lang="fr-FR"/>
          </a:p>
        </p:txBody>
      </p:sp>
    </p:spTree>
    <p:extLst>
      <p:ext uri="{BB962C8B-B14F-4D97-AF65-F5344CB8AC3E}">
        <p14:creationId xmlns:p14="http://schemas.microsoft.com/office/powerpoint/2010/main" val="1526442652"/>
      </p:ext>
    </p:extLst>
  </p:cSld>
  <p:clrMapOvr>
    <a:masterClrMapping/>
  </p:clrMapOvr>
  <p:timing>
    <p:tnLst>
      <p:par>
        <p:cTn xmlns:p14="http://schemas.microsoft.com/office/powerpoint/2010/mai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0091" y="413511"/>
            <a:ext cx="8490594" cy="6158354"/>
          </a:xfrm>
        </p:spPr>
        <p:txBody>
          <a:bodyPr>
            <a:normAutofit/>
          </a:bodyPr>
          <a:lstStyle/>
          <a:p>
            <a:pPr marL="365125" indent="-365125">
              <a:buFont typeface="Wingdings" charset="2"/>
              <a:buChar char="q"/>
            </a:pPr>
            <a:r>
              <a:rPr lang="fr-FR" sz="2000" dirty="0" smtClean="0"/>
              <a:t>Concevoir et mettre en œuvre une </a:t>
            </a:r>
            <a:r>
              <a:rPr lang="fr-FR" sz="2000" b="1" dirty="0" smtClean="0"/>
              <a:t>offre structurée de </a:t>
            </a:r>
            <a:r>
              <a:rPr lang="fr-FR" sz="2000" b="1" dirty="0"/>
              <a:t>sensibilisations </a:t>
            </a:r>
            <a:r>
              <a:rPr lang="fr-FR" sz="2000" b="1" dirty="0" smtClean="0"/>
              <a:t>et de </a:t>
            </a:r>
            <a:r>
              <a:rPr lang="fr-FR" sz="2000" b="1" dirty="0"/>
              <a:t>formations </a:t>
            </a:r>
            <a:r>
              <a:rPr lang="fr-FR" sz="2000" b="1" dirty="0" smtClean="0"/>
              <a:t>des PO</a:t>
            </a:r>
            <a:r>
              <a:rPr lang="fr-FR" sz="2000" dirty="0" smtClean="0"/>
              <a:t> au </a:t>
            </a:r>
            <a:r>
              <a:rPr lang="fr-FR" sz="2000" b="1" dirty="0" smtClean="0"/>
              <a:t>leadership pédagogique</a:t>
            </a:r>
            <a:r>
              <a:rPr lang="fr-FR" sz="2000" dirty="0" smtClean="0"/>
              <a:t>.</a:t>
            </a:r>
          </a:p>
          <a:p>
            <a:pPr marL="365125" indent="-365125">
              <a:buFont typeface="Wingdings" charset="2"/>
              <a:buChar char="q"/>
            </a:pPr>
            <a:r>
              <a:rPr lang="fr-FR" sz="2000" dirty="0" smtClean="0"/>
              <a:t>Concevoir et mettre en œuvre une </a:t>
            </a:r>
            <a:r>
              <a:rPr lang="fr-FR" sz="2000" b="1" dirty="0" smtClean="0"/>
              <a:t>offre structurée de modules de formation continue des directeurs</a:t>
            </a:r>
            <a:r>
              <a:rPr lang="fr-FR" sz="2000" dirty="0" smtClean="0"/>
              <a:t> à l’analyse et à la planification stratégiques dans le domaine du </a:t>
            </a:r>
            <a:r>
              <a:rPr lang="fr-FR" sz="2000" b="1" dirty="0" smtClean="0"/>
              <a:t>pilotage pédagogique</a:t>
            </a:r>
            <a:r>
              <a:rPr lang="fr-FR" sz="2000" dirty="0" smtClean="0"/>
              <a:t>.</a:t>
            </a:r>
          </a:p>
          <a:p>
            <a:pPr marL="365125" indent="-365125">
              <a:buFont typeface="Wingdings" charset="2"/>
              <a:buChar char="q"/>
            </a:pPr>
            <a:r>
              <a:rPr lang="fr-FR" sz="2000" dirty="0" smtClean="0"/>
              <a:t>Concevoir et mettre en œuvre une </a:t>
            </a:r>
            <a:r>
              <a:rPr lang="fr-FR" sz="2000" b="1" dirty="0" smtClean="0"/>
              <a:t>offre structurée de sensibilisations et de formations des enseignants</a:t>
            </a:r>
            <a:r>
              <a:rPr lang="fr-FR" sz="2000" dirty="0" smtClean="0"/>
              <a:t> à l’</a:t>
            </a:r>
            <a:r>
              <a:rPr lang="fr-FR" sz="2000" b="1" dirty="0" smtClean="0"/>
              <a:t>exploitation des théories des besoins et de la reconnaissance</a:t>
            </a:r>
            <a:r>
              <a:rPr lang="fr-FR" sz="2000" dirty="0" smtClean="0"/>
              <a:t>, à la capacité d’</a:t>
            </a:r>
            <a:r>
              <a:rPr lang="fr-FR" sz="2000" b="1" dirty="0" smtClean="0"/>
              <a:t>identifier la diversité des points de vue</a:t>
            </a:r>
            <a:r>
              <a:rPr lang="fr-FR" sz="2000" dirty="0" smtClean="0"/>
              <a:t> (des élèves, des parents) et d’</a:t>
            </a:r>
            <a:r>
              <a:rPr lang="fr-FR" sz="2000" b="1" dirty="0" smtClean="0"/>
              <a:t>exploiter cette diversité de logiques</a:t>
            </a:r>
            <a:r>
              <a:rPr lang="fr-FR" sz="2000" dirty="0" smtClean="0"/>
              <a:t>.</a:t>
            </a:r>
          </a:p>
          <a:p>
            <a:pPr marL="365125" indent="-365125">
              <a:buFont typeface="Wingdings" charset="2"/>
              <a:buChar char="q"/>
            </a:pPr>
            <a:r>
              <a:rPr lang="fr-FR" sz="2000" dirty="0" smtClean="0"/>
              <a:t>Créer une cellule d’</a:t>
            </a:r>
            <a:r>
              <a:rPr lang="fr-FR" sz="2000" b="1" dirty="0" smtClean="0"/>
              <a:t>experts</a:t>
            </a:r>
            <a:r>
              <a:rPr lang="fr-FR" sz="2000" dirty="0" smtClean="0"/>
              <a:t> qui </a:t>
            </a:r>
            <a:r>
              <a:rPr lang="fr-FR" sz="2000" b="1" dirty="0" smtClean="0"/>
              <a:t>clarifieraient le champ des compétences transversales</a:t>
            </a:r>
            <a:r>
              <a:rPr lang="fr-FR" sz="2000" dirty="0" smtClean="0"/>
              <a:t>.</a:t>
            </a:r>
          </a:p>
          <a:p>
            <a:pPr marL="365125" indent="-365125">
              <a:buFont typeface="Wingdings" charset="2"/>
              <a:buChar char="q"/>
            </a:pPr>
            <a:r>
              <a:rPr lang="fr-FR" sz="2000" dirty="0" smtClean="0"/>
              <a:t>Assurer l’</a:t>
            </a:r>
            <a:r>
              <a:rPr lang="fr-FR" sz="2000" b="1" dirty="0" smtClean="0"/>
              <a:t>accompagnement des collectifs locaux et régionaux</a:t>
            </a:r>
            <a:r>
              <a:rPr lang="fr-FR" sz="2000" dirty="0" smtClean="0"/>
              <a:t> (CES et entités du fondamental) qui travaillent sur le </a:t>
            </a:r>
            <a:r>
              <a:rPr lang="fr-FR" sz="2000" b="1" dirty="0" smtClean="0"/>
              <a:t>continuum</a:t>
            </a:r>
            <a:r>
              <a:rPr lang="fr-FR" sz="2000" dirty="0" smtClean="0"/>
              <a:t>.</a:t>
            </a:r>
          </a:p>
          <a:p>
            <a:pPr>
              <a:buFont typeface="Wingdings" charset="2"/>
              <a:buChar char="q"/>
            </a:pPr>
            <a:r>
              <a:rPr lang="fr-FR" sz="2000" dirty="0"/>
              <a:t> </a:t>
            </a:r>
            <a:r>
              <a:rPr lang="fr-FR" sz="2000" dirty="0" smtClean="0"/>
              <a:t>Instaurer </a:t>
            </a:r>
            <a:r>
              <a:rPr lang="fr-FR" sz="2000" b="1" dirty="0" smtClean="0"/>
              <a:t>davantage de synergies</a:t>
            </a:r>
            <a:r>
              <a:rPr lang="fr-FR" sz="2000" dirty="0" smtClean="0"/>
              <a:t> entre la </a:t>
            </a:r>
            <a:r>
              <a:rPr lang="fr-FR" sz="2000" b="1" dirty="0" err="1" smtClean="0"/>
              <a:t>FESeC</a:t>
            </a:r>
            <a:r>
              <a:rPr lang="fr-FR" sz="2000" dirty="0" smtClean="0"/>
              <a:t> et la </a:t>
            </a:r>
            <a:r>
              <a:rPr lang="fr-FR" sz="2000" b="1" dirty="0" err="1" smtClean="0"/>
              <a:t>FEDEFoC</a:t>
            </a:r>
            <a:r>
              <a:rPr lang="fr-FR" sz="2000" dirty="0" smtClean="0"/>
              <a:t>.</a:t>
            </a:r>
          </a:p>
          <a:p>
            <a:pPr marL="365125" indent="-365125">
              <a:buFont typeface="Wingdings" charset="2"/>
              <a:buChar char="q"/>
            </a:pPr>
            <a:r>
              <a:rPr lang="fr-FR" sz="2000" dirty="0" smtClean="0"/>
              <a:t>Initier une </a:t>
            </a:r>
            <a:r>
              <a:rPr lang="fr-FR" sz="2000" b="1" dirty="0" smtClean="0"/>
              <a:t>réflexion stratégique de fond</a:t>
            </a:r>
            <a:r>
              <a:rPr lang="fr-FR" sz="2000" dirty="0" smtClean="0"/>
              <a:t> sur </a:t>
            </a:r>
            <a:r>
              <a:rPr lang="fr-FR" sz="2000" b="1" i="1" dirty="0" smtClean="0"/>
              <a:t>« Comment influer sur les pratiques des enseignants ? »</a:t>
            </a:r>
            <a:r>
              <a:rPr lang="fr-FR" sz="2000" dirty="0" smtClean="0"/>
              <a:t>. Prendre le temps nécessaire et se méfier des campagnes qui démarrent de manière tonitruante et s’essoufflent rapidement.</a:t>
            </a: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106</a:t>
            </a:fld>
            <a:endParaRPr lang="fr-FR"/>
          </a:p>
        </p:txBody>
      </p:sp>
    </p:spTree>
    <p:extLst>
      <p:ext uri="{BB962C8B-B14F-4D97-AF65-F5344CB8AC3E}">
        <p14:creationId xmlns:p14="http://schemas.microsoft.com/office/powerpoint/2010/main" val="38349452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4831" y="245781"/>
            <a:ext cx="8712148" cy="6376677"/>
          </a:xfrm>
        </p:spPr>
        <p:txBody>
          <a:bodyPr>
            <a:normAutofit/>
          </a:bodyPr>
          <a:lstStyle/>
          <a:p>
            <a:pPr marL="0" indent="0">
              <a:buNone/>
            </a:pPr>
            <a:r>
              <a:rPr lang="fr-FR" sz="2000" dirty="0" smtClean="0"/>
              <a:t>                                            </a:t>
            </a:r>
            <a:r>
              <a:rPr lang="fr-FR" sz="2000" b="1" dirty="0" smtClean="0"/>
              <a:t>Une seule et même ASBL</a:t>
            </a:r>
            <a:r>
              <a:rPr lang="fr-FR" sz="2000" dirty="0" smtClean="0"/>
              <a:t>                         </a:t>
            </a: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11</a:t>
            </a:fld>
            <a:endParaRPr lang="fr-FR"/>
          </a:p>
        </p:txBody>
      </p:sp>
      <p:sp>
        <p:nvSpPr>
          <p:cNvPr id="5" name="Rectangle 4"/>
          <p:cNvSpPr/>
          <p:nvPr/>
        </p:nvSpPr>
        <p:spPr>
          <a:xfrm>
            <a:off x="300419" y="892881"/>
            <a:ext cx="8386381" cy="3591148"/>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 name="Ellipse 5"/>
          <p:cNvSpPr/>
          <p:nvPr/>
        </p:nvSpPr>
        <p:spPr>
          <a:xfrm>
            <a:off x="423318" y="1078710"/>
            <a:ext cx="2662804" cy="301765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 name="Ellipse 6"/>
          <p:cNvSpPr/>
          <p:nvPr/>
        </p:nvSpPr>
        <p:spPr>
          <a:xfrm>
            <a:off x="5844513" y="1078710"/>
            <a:ext cx="2692304" cy="301765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Flèche vers la droite 8"/>
          <p:cNvSpPr/>
          <p:nvPr/>
        </p:nvSpPr>
        <p:spPr>
          <a:xfrm>
            <a:off x="3372885" y="1884329"/>
            <a:ext cx="2075621" cy="131149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000" b="1" dirty="0" smtClean="0"/>
              <a:t>management</a:t>
            </a:r>
            <a:endParaRPr lang="fr-FR" sz="2000" b="1" dirty="0"/>
          </a:p>
        </p:txBody>
      </p:sp>
      <p:sp>
        <p:nvSpPr>
          <p:cNvPr id="11" name="ZoneTexte 10"/>
          <p:cNvSpPr txBox="1"/>
          <p:nvPr/>
        </p:nvSpPr>
        <p:spPr>
          <a:xfrm>
            <a:off x="669115" y="2132262"/>
            <a:ext cx="2075621" cy="707886"/>
          </a:xfrm>
          <a:prstGeom prst="rect">
            <a:avLst/>
          </a:prstGeom>
          <a:noFill/>
        </p:spPr>
        <p:txBody>
          <a:bodyPr wrap="square" rtlCol="0">
            <a:spAutoFit/>
          </a:bodyPr>
          <a:lstStyle/>
          <a:p>
            <a:pPr algn="ctr"/>
            <a:r>
              <a:rPr lang="fr-FR" sz="2000" b="1" dirty="0" smtClean="0"/>
              <a:t>PO</a:t>
            </a:r>
          </a:p>
          <a:p>
            <a:pPr algn="ctr"/>
            <a:r>
              <a:rPr lang="fr-FR" sz="2000" b="1" dirty="0" smtClean="0"/>
              <a:t>Directions</a:t>
            </a:r>
            <a:endParaRPr lang="fr-FR" sz="2000" b="1" dirty="0"/>
          </a:p>
        </p:txBody>
      </p:sp>
      <p:sp>
        <p:nvSpPr>
          <p:cNvPr id="12" name="Rectangle 11"/>
          <p:cNvSpPr/>
          <p:nvPr/>
        </p:nvSpPr>
        <p:spPr>
          <a:xfrm>
            <a:off x="6185898" y="1627044"/>
            <a:ext cx="2116588" cy="55983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t>Ecole fondamentale</a:t>
            </a:r>
            <a:endParaRPr lang="fr-FR" dirty="0"/>
          </a:p>
        </p:txBody>
      </p:sp>
      <p:sp>
        <p:nvSpPr>
          <p:cNvPr id="13" name="Rectangle 12"/>
          <p:cNvSpPr/>
          <p:nvPr/>
        </p:nvSpPr>
        <p:spPr>
          <a:xfrm>
            <a:off x="6185898" y="2852311"/>
            <a:ext cx="2116588" cy="55983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t>Ecole secondaire</a:t>
            </a:r>
            <a:endParaRPr lang="fr-FR" dirty="0"/>
          </a:p>
        </p:txBody>
      </p:sp>
      <p:sp>
        <p:nvSpPr>
          <p:cNvPr id="14" name="Rectangle 13"/>
          <p:cNvSpPr/>
          <p:nvPr/>
        </p:nvSpPr>
        <p:spPr>
          <a:xfrm>
            <a:off x="300419" y="5183089"/>
            <a:ext cx="8386381" cy="1372438"/>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ZoneTexte 14"/>
          <p:cNvSpPr txBox="1"/>
          <p:nvPr/>
        </p:nvSpPr>
        <p:spPr>
          <a:xfrm>
            <a:off x="423318" y="5515365"/>
            <a:ext cx="8263482" cy="707886"/>
          </a:xfrm>
          <a:prstGeom prst="rect">
            <a:avLst/>
          </a:prstGeom>
          <a:noFill/>
        </p:spPr>
        <p:txBody>
          <a:bodyPr wrap="square" rtlCol="0">
            <a:spAutoFit/>
          </a:bodyPr>
          <a:lstStyle/>
          <a:p>
            <a:r>
              <a:rPr lang="fr-FR" sz="2000" dirty="0" smtClean="0"/>
              <a:t>Des ASBL de ce type (ASBL qui organisent les 2 niveaux d’enseignement) sont des lieux propices pour favoriser </a:t>
            </a:r>
            <a:r>
              <a:rPr lang="fr-FR" sz="2000" b="1" dirty="0" smtClean="0"/>
              <a:t>la transition fondamental </a:t>
            </a:r>
            <a:r>
              <a:rPr lang="mr-IN" sz="2000" b="1" dirty="0" smtClean="0"/>
              <a:t>–</a:t>
            </a:r>
            <a:r>
              <a:rPr lang="fr-FR" sz="2000" b="1" dirty="0" smtClean="0"/>
              <a:t> secondaire</a:t>
            </a:r>
            <a:r>
              <a:rPr lang="fr-FR" sz="2000" dirty="0" smtClean="0"/>
              <a:t>.</a:t>
            </a:r>
            <a:endParaRPr lang="fr-FR" sz="2000" dirty="0"/>
          </a:p>
        </p:txBody>
      </p:sp>
      <p:cxnSp>
        <p:nvCxnSpPr>
          <p:cNvPr id="17" name="Connecteur droit avec flèche 16"/>
          <p:cNvCxnSpPr/>
          <p:nvPr/>
        </p:nvCxnSpPr>
        <p:spPr>
          <a:xfrm>
            <a:off x="4492628" y="4683512"/>
            <a:ext cx="13655" cy="3277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Connecteur droit avec flèche 20"/>
          <p:cNvCxnSpPr/>
          <p:nvPr/>
        </p:nvCxnSpPr>
        <p:spPr>
          <a:xfrm>
            <a:off x="7114466" y="2307621"/>
            <a:ext cx="0" cy="4232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031137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p:tgtEl>
                                          <p:spTgt spid="6"/>
                                        </p:tgtEl>
                                        <p:attrNameLst>
                                          <p:attrName>ppt_y</p:attrName>
                                        </p:attrNameLst>
                                      </p:cBhvr>
                                      <p:tavLst>
                                        <p:tav tm="0">
                                          <p:val>
                                            <p:strVal val="#ppt_y+#ppt_h*1.125000"/>
                                          </p:val>
                                        </p:tav>
                                        <p:tav tm="100000">
                                          <p:val>
                                            <p:strVal val="#ppt_y"/>
                                          </p:val>
                                        </p:tav>
                                      </p:tavLst>
                                    </p:anim>
                                    <p:animEffect transition="in" filter="wipe(up)">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 calcmode="lin" valueType="num">
                                      <p:cBhvr additive="base">
                                        <p:cTn id="19" dur="500"/>
                                        <p:tgtEl>
                                          <p:spTgt spid="11">
                                            <p:txEl>
                                              <p:pRg st="0" end="0"/>
                                            </p:txEl>
                                          </p:spTgt>
                                        </p:tgtEl>
                                        <p:attrNameLst>
                                          <p:attrName>ppt_y</p:attrName>
                                        </p:attrNameLst>
                                      </p:cBhvr>
                                      <p:tavLst>
                                        <p:tav tm="0">
                                          <p:val>
                                            <p:strVal val="#ppt_y+#ppt_h*1.125000"/>
                                          </p:val>
                                        </p:tav>
                                        <p:tav tm="100000">
                                          <p:val>
                                            <p:strVal val="#ppt_y"/>
                                          </p:val>
                                        </p:tav>
                                      </p:tavLst>
                                    </p:anim>
                                    <p:animEffect transition="in" filter="wipe(up)">
                                      <p:cBhvr>
                                        <p:cTn id="20" dur="500"/>
                                        <p:tgtEl>
                                          <p:spTgt spid="1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anim calcmode="lin" valueType="num">
                                      <p:cBhvr additive="base">
                                        <p:cTn id="25" dur="500"/>
                                        <p:tgtEl>
                                          <p:spTgt spid="11">
                                            <p:txEl>
                                              <p:pRg st="1" end="1"/>
                                            </p:txEl>
                                          </p:spTgt>
                                        </p:tgtEl>
                                        <p:attrNameLst>
                                          <p:attrName>ppt_y</p:attrName>
                                        </p:attrNameLst>
                                      </p:cBhvr>
                                      <p:tavLst>
                                        <p:tav tm="0">
                                          <p:val>
                                            <p:strVal val="#ppt_y+#ppt_h*1.125000"/>
                                          </p:val>
                                        </p:tav>
                                        <p:tav tm="100000">
                                          <p:val>
                                            <p:strVal val="#ppt_y"/>
                                          </p:val>
                                        </p:tav>
                                      </p:tavLst>
                                    </p:anim>
                                    <p:animEffect transition="in" filter="wipe(up)">
                                      <p:cBhvr>
                                        <p:cTn id="26" dur="500"/>
                                        <p:tgtEl>
                                          <p:spTgt spid="11">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p:tgtEl>
                                          <p:spTgt spid="7"/>
                                        </p:tgtEl>
                                        <p:attrNameLst>
                                          <p:attrName>ppt_y</p:attrName>
                                        </p:attrNameLst>
                                      </p:cBhvr>
                                      <p:tavLst>
                                        <p:tav tm="0">
                                          <p:val>
                                            <p:strVal val="#ppt_y+#ppt_h*1.125000"/>
                                          </p:val>
                                        </p:tav>
                                        <p:tav tm="100000">
                                          <p:val>
                                            <p:strVal val="#ppt_y"/>
                                          </p:val>
                                        </p:tav>
                                      </p:tavLst>
                                    </p:anim>
                                    <p:animEffect transition="in" filter="wipe(up)">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p:tgtEl>
                                          <p:spTgt spid="12"/>
                                        </p:tgtEl>
                                        <p:attrNameLst>
                                          <p:attrName>ppt_y</p:attrName>
                                        </p:attrNameLst>
                                      </p:cBhvr>
                                      <p:tavLst>
                                        <p:tav tm="0">
                                          <p:val>
                                            <p:strVal val="#ppt_y+#ppt_h*1.125000"/>
                                          </p:val>
                                        </p:tav>
                                        <p:tav tm="100000">
                                          <p:val>
                                            <p:strVal val="#ppt_y"/>
                                          </p:val>
                                        </p:tav>
                                      </p:tavLst>
                                    </p:anim>
                                    <p:animEffect transition="in" filter="wipe(up)">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p:tgtEl>
                                          <p:spTgt spid="13"/>
                                        </p:tgtEl>
                                        <p:attrNameLst>
                                          <p:attrName>ppt_y</p:attrName>
                                        </p:attrNameLst>
                                      </p:cBhvr>
                                      <p:tavLst>
                                        <p:tav tm="0">
                                          <p:val>
                                            <p:strVal val="#ppt_y+#ppt_h*1.125000"/>
                                          </p:val>
                                        </p:tav>
                                        <p:tav tm="100000">
                                          <p:val>
                                            <p:strVal val="#ppt_y"/>
                                          </p:val>
                                        </p:tav>
                                      </p:tavLst>
                                    </p:anim>
                                    <p:animEffect transition="in" filter="wipe(up)">
                                      <p:cBhvr>
                                        <p:cTn id="50" dur="5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p:tgtEl>
                                          <p:spTgt spid="17"/>
                                        </p:tgtEl>
                                        <p:attrNameLst>
                                          <p:attrName>ppt_y</p:attrName>
                                        </p:attrNameLst>
                                      </p:cBhvr>
                                      <p:tavLst>
                                        <p:tav tm="0">
                                          <p:val>
                                            <p:strVal val="#ppt_y+#ppt_h*1.125000"/>
                                          </p:val>
                                        </p:tav>
                                        <p:tav tm="100000">
                                          <p:val>
                                            <p:strVal val="#ppt_y"/>
                                          </p:val>
                                        </p:tav>
                                      </p:tavLst>
                                    </p:anim>
                                    <p:animEffect transition="in" filter="wipe(up)">
                                      <p:cBhvr>
                                        <p:cTn id="56" dur="500"/>
                                        <p:tgtEl>
                                          <p:spTgt spid="17"/>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p:tgtEl>
                                          <p:spTgt spid="14"/>
                                        </p:tgtEl>
                                        <p:attrNameLst>
                                          <p:attrName>ppt_y</p:attrName>
                                        </p:attrNameLst>
                                      </p:cBhvr>
                                      <p:tavLst>
                                        <p:tav tm="0">
                                          <p:val>
                                            <p:strVal val="#ppt_y+#ppt_h*1.125000"/>
                                          </p:val>
                                        </p:tav>
                                        <p:tav tm="100000">
                                          <p:val>
                                            <p:strVal val="#ppt_y"/>
                                          </p:val>
                                        </p:tav>
                                      </p:tavLst>
                                    </p:anim>
                                    <p:animEffect transition="in" filter="wipe(up)">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p:tgtEl>
                                          <p:spTgt spid="15"/>
                                        </p:tgtEl>
                                        <p:attrNameLst>
                                          <p:attrName>ppt_y</p:attrName>
                                        </p:attrNameLst>
                                      </p:cBhvr>
                                      <p:tavLst>
                                        <p:tav tm="0">
                                          <p:val>
                                            <p:strVal val="#ppt_y+#ppt_h*1.125000"/>
                                          </p:val>
                                        </p:tav>
                                        <p:tav tm="100000">
                                          <p:val>
                                            <p:strVal val="#ppt_y"/>
                                          </p:val>
                                        </p:tav>
                                      </p:tavLst>
                                    </p:anim>
                                    <p:animEffect transition="in" filter="wipe(up)">
                                      <p:cBhvr>
                                        <p:cTn id="68" dur="500"/>
                                        <p:tgtEl>
                                          <p:spTgt spid="15"/>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4" fill="hold" nodeType="click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additive="base">
                                        <p:cTn id="73" dur="500"/>
                                        <p:tgtEl>
                                          <p:spTgt spid="21"/>
                                        </p:tgtEl>
                                        <p:attrNameLst>
                                          <p:attrName>ppt_y</p:attrName>
                                        </p:attrNameLst>
                                      </p:cBhvr>
                                      <p:tavLst>
                                        <p:tav tm="0">
                                          <p:val>
                                            <p:strVal val="#ppt_y+#ppt_h*1.125000"/>
                                          </p:val>
                                        </p:tav>
                                        <p:tav tm="100000">
                                          <p:val>
                                            <p:strVal val="#ppt_y"/>
                                          </p:val>
                                        </p:tav>
                                      </p:tavLst>
                                    </p:anim>
                                    <p:animEffect transition="in" filter="wipe(up)">
                                      <p:cBhvr>
                                        <p:cTn id="7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2" grpId="0" animBg="1"/>
      <p:bldP spid="13" grpId="0" animBg="1"/>
      <p:bldP spid="14" grpId="0" animBg="1"/>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8486" y="273091"/>
            <a:ext cx="8725804" cy="6294750"/>
          </a:xfrm>
        </p:spPr>
        <p:txBody>
          <a:bodyPr>
            <a:normAutofit/>
          </a:bodyPr>
          <a:lstStyle/>
          <a:p>
            <a:pPr marL="0" indent="0">
              <a:buNone/>
            </a:pPr>
            <a:r>
              <a:rPr lang="fr-FR" sz="2000" dirty="0" smtClean="0"/>
              <a:t>P</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12</a:t>
            </a:fld>
            <a:endParaRPr lang="fr-FR"/>
          </a:p>
        </p:txBody>
      </p:sp>
      <p:sp>
        <p:nvSpPr>
          <p:cNvPr id="5" name="Rectangle 4"/>
          <p:cNvSpPr/>
          <p:nvPr/>
        </p:nvSpPr>
        <p:spPr>
          <a:xfrm>
            <a:off x="327730" y="436946"/>
            <a:ext cx="8359070" cy="1652201"/>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 name="ZoneTexte 5"/>
          <p:cNvSpPr txBox="1"/>
          <p:nvPr/>
        </p:nvSpPr>
        <p:spPr>
          <a:xfrm>
            <a:off x="505250" y="791964"/>
            <a:ext cx="7961101" cy="1015663"/>
          </a:xfrm>
          <a:prstGeom prst="rect">
            <a:avLst/>
          </a:prstGeom>
          <a:noFill/>
        </p:spPr>
        <p:txBody>
          <a:bodyPr wrap="square" rtlCol="0">
            <a:spAutoFit/>
          </a:bodyPr>
          <a:lstStyle/>
          <a:p>
            <a:r>
              <a:rPr lang="fr-FR" sz="2000" dirty="0" smtClean="0"/>
              <a:t>En regard des « Objectifs » du décret « Missions » de 1997 et de la « Vision » de la </a:t>
            </a:r>
            <a:r>
              <a:rPr lang="fr-FR" sz="2000" dirty="0" err="1" smtClean="0"/>
              <a:t>FESeC</a:t>
            </a:r>
            <a:r>
              <a:rPr lang="fr-FR" sz="2000" dirty="0" smtClean="0"/>
              <a:t> (2013 </a:t>
            </a:r>
            <a:r>
              <a:rPr lang="mr-IN" sz="2000" dirty="0" smtClean="0"/>
              <a:t>–</a:t>
            </a:r>
            <a:r>
              <a:rPr lang="fr-FR" sz="2000" dirty="0" smtClean="0"/>
              <a:t> 2016), cette </a:t>
            </a:r>
            <a:r>
              <a:rPr lang="fr-FR" sz="2000" b="1" dirty="0" smtClean="0"/>
              <a:t>transition</a:t>
            </a:r>
            <a:r>
              <a:rPr lang="fr-FR" sz="2000" dirty="0" smtClean="0"/>
              <a:t> est un </a:t>
            </a:r>
            <a:r>
              <a:rPr lang="fr-FR" sz="2000" b="1" dirty="0" smtClean="0"/>
              <a:t>lieu crucial</a:t>
            </a:r>
            <a:r>
              <a:rPr lang="fr-FR" sz="2000" dirty="0" smtClean="0"/>
              <a:t> dans le </a:t>
            </a:r>
            <a:r>
              <a:rPr lang="fr-FR" sz="2000" b="1" dirty="0" smtClean="0"/>
              <a:t>parcours scolaire</a:t>
            </a:r>
            <a:r>
              <a:rPr lang="fr-FR" sz="2000" dirty="0" smtClean="0"/>
              <a:t> des jeunes de l’enseignement obligatoire en FWB</a:t>
            </a:r>
            <a:endParaRPr lang="fr-FR" sz="2000" dirty="0"/>
          </a:p>
        </p:txBody>
      </p:sp>
      <p:sp>
        <p:nvSpPr>
          <p:cNvPr id="7" name="Rectangle 6"/>
          <p:cNvSpPr/>
          <p:nvPr/>
        </p:nvSpPr>
        <p:spPr>
          <a:xfrm>
            <a:off x="327730" y="2471474"/>
            <a:ext cx="8359070" cy="3884876"/>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ZoneTexte 7"/>
          <p:cNvSpPr txBox="1"/>
          <p:nvPr/>
        </p:nvSpPr>
        <p:spPr>
          <a:xfrm>
            <a:off x="505250" y="2703602"/>
            <a:ext cx="7961101" cy="3477875"/>
          </a:xfrm>
          <a:prstGeom prst="rect">
            <a:avLst/>
          </a:prstGeom>
          <a:noFill/>
        </p:spPr>
        <p:txBody>
          <a:bodyPr wrap="square" rtlCol="0">
            <a:spAutoFit/>
          </a:bodyPr>
          <a:lstStyle/>
          <a:p>
            <a:r>
              <a:rPr lang="fr-FR" sz="2000" b="1" dirty="0" smtClean="0"/>
              <a:t>« Crucial » - Pourquoi ?</a:t>
            </a:r>
          </a:p>
          <a:p>
            <a:r>
              <a:rPr lang="fr-FR" sz="2000" dirty="0" smtClean="0"/>
              <a:t>La raison la plus manifeste est que le pré-adolescent est confronté à un </a:t>
            </a:r>
            <a:r>
              <a:rPr lang="fr-FR" sz="2000" b="1" dirty="0" smtClean="0"/>
              <a:t>changement organisationnel</a:t>
            </a:r>
            <a:r>
              <a:rPr lang="fr-FR" sz="2000" dirty="0" smtClean="0"/>
              <a:t> important en passant du primaire au secondaire. </a:t>
            </a:r>
          </a:p>
          <a:p>
            <a:r>
              <a:rPr lang="fr-FR" sz="2000" dirty="0" smtClean="0"/>
              <a:t>Ce changement est dû, entre autres, au fait que, d’un foisonnement de </a:t>
            </a:r>
            <a:r>
              <a:rPr lang="fr-FR" sz="2000" b="1" dirty="0" smtClean="0"/>
              <a:t>petites structures de proximité</a:t>
            </a:r>
            <a:r>
              <a:rPr lang="fr-FR" sz="2000" dirty="0" smtClean="0"/>
              <a:t>, on passe à un nombre plus restreint d’</a:t>
            </a:r>
            <a:r>
              <a:rPr lang="fr-FR" sz="2000" b="1" dirty="0" smtClean="0"/>
              <a:t>entités </a:t>
            </a:r>
            <a:r>
              <a:rPr lang="fr-FR" sz="2000" b="1" dirty="0" err="1" smtClean="0"/>
              <a:t>centralisantes</a:t>
            </a:r>
            <a:r>
              <a:rPr lang="fr-FR" sz="2000" b="1" dirty="0" smtClean="0"/>
              <a:t> plus vastes</a:t>
            </a:r>
            <a:r>
              <a:rPr lang="fr-FR" sz="2000" dirty="0" smtClean="0"/>
              <a:t>.</a:t>
            </a:r>
          </a:p>
          <a:p>
            <a:r>
              <a:rPr lang="fr-FR" sz="2000" dirty="0" smtClean="0"/>
              <a:t>Ce changement a des </a:t>
            </a:r>
            <a:r>
              <a:rPr lang="fr-FR" sz="2000" b="1" dirty="0" smtClean="0"/>
              <a:t>impacts </a:t>
            </a:r>
            <a:r>
              <a:rPr lang="fr-FR" sz="2000" dirty="0" smtClean="0"/>
              <a:t>non négligeables sur le </a:t>
            </a:r>
            <a:r>
              <a:rPr lang="fr-FR" sz="2000" b="1" dirty="0" smtClean="0"/>
              <a:t>vécu du pré-adolescent</a:t>
            </a:r>
            <a:r>
              <a:rPr lang="fr-FR" sz="2000" dirty="0" smtClean="0"/>
              <a:t> au moment où il entre dans le secondaire : rapport au maître, structuration du temps, découpage des activités, contacts avec les grands adolescents</a:t>
            </a:r>
            <a:r>
              <a:rPr lang="mr-IN" sz="2000" dirty="0" smtClean="0"/>
              <a:t>…</a:t>
            </a:r>
            <a:endParaRPr lang="fr-FR" sz="2000" dirty="0"/>
          </a:p>
        </p:txBody>
      </p:sp>
    </p:spTree>
    <p:extLst>
      <p:ext uri="{BB962C8B-B14F-4D97-AF65-F5344CB8AC3E}">
        <p14:creationId xmlns:p14="http://schemas.microsoft.com/office/powerpoint/2010/main" val="973184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p:tgtEl>
                                          <p:spTgt spid="6"/>
                                        </p:tgtEl>
                                        <p:attrNameLst>
                                          <p:attrName>ppt_y</p:attrName>
                                        </p:attrNameLst>
                                      </p:cBhvr>
                                      <p:tavLst>
                                        <p:tav tm="0">
                                          <p:val>
                                            <p:strVal val="#ppt_y+#ppt_h*1.125000"/>
                                          </p:val>
                                        </p:tav>
                                        <p:tav tm="100000">
                                          <p:val>
                                            <p:strVal val="#ppt_y"/>
                                          </p:val>
                                        </p:tav>
                                      </p:tavLst>
                                    </p:anim>
                                    <p:animEffect transition="in" filter="wipe(up)">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p:tgtEl>
                                          <p:spTgt spid="7"/>
                                        </p:tgtEl>
                                        <p:attrNameLst>
                                          <p:attrName>ppt_y</p:attrName>
                                        </p:attrNameLst>
                                      </p:cBhvr>
                                      <p:tavLst>
                                        <p:tav tm="0">
                                          <p:val>
                                            <p:strVal val="#ppt_y+#ppt_h*1.125000"/>
                                          </p:val>
                                        </p:tav>
                                        <p:tav tm="100000">
                                          <p:val>
                                            <p:strVal val="#ppt_y"/>
                                          </p:val>
                                        </p:tav>
                                      </p:tavLst>
                                    </p:anim>
                                    <p:animEffect transition="in" filter="wipe(up)">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p:tgtEl>
                                          <p:spTgt spid="8">
                                            <p:txEl>
                                              <p:pRg st="0" end="0"/>
                                            </p:txEl>
                                          </p:spTgt>
                                        </p:tgtEl>
                                        <p:attrNameLst>
                                          <p:attrName>ppt_y</p:attrName>
                                        </p:attrNameLst>
                                      </p:cBhvr>
                                      <p:tavLst>
                                        <p:tav tm="0">
                                          <p:val>
                                            <p:strVal val="#ppt_y+#ppt_h*1.125000"/>
                                          </p:val>
                                        </p:tav>
                                        <p:tav tm="100000">
                                          <p:val>
                                            <p:strVal val="#ppt_y"/>
                                          </p:val>
                                        </p:tav>
                                      </p:tavLst>
                                    </p:anim>
                                    <p:animEffect transition="in" filter="wipe(up)">
                                      <p:cBhvr>
                                        <p:cTn id="26" dur="500"/>
                                        <p:tgtEl>
                                          <p:spTgt spid="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anim calcmode="lin" valueType="num">
                                      <p:cBhvr additive="base">
                                        <p:cTn id="31" dur="500"/>
                                        <p:tgtEl>
                                          <p:spTgt spid="8">
                                            <p:txEl>
                                              <p:pRg st="1" end="1"/>
                                            </p:txEl>
                                          </p:spTgt>
                                        </p:tgtEl>
                                        <p:attrNameLst>
                                          <p:attrName>ppt_y</p:attrName>
                                        </p:attrNameLst>
                                      </p:cBhvr>
                                      <p:tavLst>
                                        <p:tav tm="0">
                                          <p:val>
                                            <p:strVal val="#ppt_y+#ppt_h*1.125000"/>
                                          </p:val>
                                        </p:tav>
                                        <p:tav tm="100000">
                                          <p:val>
                                            <p:strVal val="#ppt_y"/>
                                          </p:val>
                                        </p:tav>
                                      </p:tavLst>
                                    </p:anim>
                                    <p:animEffect transition="in" filter="wipe(up)">
                                      <p:cBhvr>
                                        <p:cTn id="32" dur="500"/>
                                        <p:tgtEl>
                                          <p:spTgt spid="8">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 calcmode="lin" valueType="num">
                                      <p:cBhvr additive="base">
                                        <p:cTn id="37" dur="500"/>
                                        <p:tgtEl>
                                          <p:spTgt spid="8">
                                            <p:txEl>
                                              <p:pRg st="2" end="2"/>
                                            </p:txEl>
                                          </p:spTgt>
                                        </p:tgtEl>
                                        <p:attrNameLst>
                                          <p:attrName>ppt_y</p:attrName>
                                        </p:attrNameLst>
                                      </p:cBhvr>
                                      <p:tavLst>
                                        <p:tav tm="0">
                                          <p:val>
                                            <p:strVal val="#ppt_y+#ppt_h*1.125000"/>
                                          </p:val>
                                        </p:tav>
                                        <p:tav tm="100000">
                                          <p:val>
                                            <p:strVal val="#ppt_y"/>
                                          </p:val>
                                        </p:tav>
                                      </p:tavLst>
                                    </p:anim>
                                    <p:animEffect transition="in" filter="wipe(up)">
                                      <p:cBhvr>
                                        <p:cTn id="38" dur="500"/>
                                        <p:tgtEl>
                                          <p:spTgt spid="8">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8">
                                            <p:txEl>
                                              <p:pRg st="3" end="3"/>
                                            </p:txEl>
                                          </p:spTgt>
                                        </p:tgtEl>
                                        <p:attrNameLst>
                                          <p:attrName>style.visibility</p:attrName>
                                        </p:attrNameLst>
                                      </p:cBhvr>
                                      <p:to>
                                        <p:strVal val="visible"/>
                                      </p:to>
                                    </p:set>
                                    <p:anim calcmode="lin" valueType="num">
                                      <p:cBhvr additive="base">
                                        <p:cTn id="43" dur="500"/>
                                        <p:tgtEl>
                                          <p:spTgt spid="8">
                                            <p:txEl>
                                              <p:pRg st="3" end="3"/>
                                            </p:txEl>
                                          </p:spTgt>
                                        </p:tgtEl>
                                        <p:attrNameLst>
                                          <p:attrName>ppt_y</p:attrName>
                                        </p:attrNameLst>
                                      </p:cBhvr>
                                      <p:tavLst>
                                        <p:tav tm="0">
                                          <p:val>
                                            <p:strVal val="#ppt_y+#ppt_h*1.125000"/>
                                          </p:val>
                                        </p:tav>
                                        <p:tav tm="100000">
                                          <p:val>
                                            <p:strVal val="#ppt_y"/>
                                          </p:val>
                                        </p:tav>
                                      </p:tavLst>
                                    </p:anim>
                                    <p:animEffect transition="in" filter="wipe(up)">
                                      <p:cBhvr>
                                        <p:cTn id="44"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3107" y="273091"/>
            <a:ext cx="8589249" cy="6322059"/>
          </a:xfrm>
        </p:spPr>
        <p:txBody>
          <a:bodyPr>
            <a:normAutofit/>
          </a:bodyPr>
          <a:lstStyle/>
          <a:p>
            <a:pPr marL="0" indent="0">
              <a:buNone/>
            </a:pPr>
            <a:r>
              <a:rPr lang="fr-FR" sz="2000" dirty="0" smtClean="0"/>
              <a:t>P</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13</a:t>
            </a:fld>
            <a:endParaRPr lang="fr-FR"/>
          </a:p>
        </p:txBody>
      </p:sp>
      <p:sp>
        <p:nvSpPr>
          <p:cNvPr id="5" name="Rectangle 4"/>
          <p:cNvSpPr/>
          <p:nvPr/>
        </p:nvSpPr>
        <p:spPr>
          <a:xfrm>
            <a:off x="368696" y="409636"/>
            <a:ext cx="8318104" cy="2648984"/>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 name="ZoneTexte 5"/>
          <p:cNvSpPr txBox="1"/>
          <p:nvPr/>
        </p:nvSpPr>
        <p:spPr>
          <a:xfrm>
            <a:off x="546216" y="655419"/>
            <a:ext cx="7947445" cy="2246769"/>
          </a:xfrm>
          <a:prstGeom prst="rect">
            <a:avLst/>
          </a:prstGeom>
          <a:noFill/>
        </p:spPr>
        <p:txBody>
          <a:bodyPr wrap="square" rtlCol="0">
            <a:spAutoFit/>
          </a:bodyPr>
          <a:lstStyle/>
          <a:p>
            <a:r>
              <a:rPr lang="fr-FR" sz="2000" dirty="0" smtClean="0"/>
              <a:t>Or que dit le </a:t>
            </a:r>
            <a:r>
              <a:rPr lang="fr-FR" sz="2000" b="1" dirty="0" smtClean="0"/>
              <a:t>décret « Missions »</a:t>
            </a:r>
            <a:r>
              <a:rPr lang="fr-FR" sz="2000" dirty="0" smtClean="0"/>
              <a:t> de 97 du </a:t>
            </a:r>
            <a:r>
              <a:rPr lang="fr-FR" sz="2000" b="1" dirty="0" smtClean="0"/>
              <a:t>parcours scolaire</a:t>
            </a:r>
            <a:r>
              <a:rPr lang="fr-FR" sz="2000" dirty="0" smtClean="0"/>
              <a:t> du pré-adolescent ?</a:t>
            </a:r>
          </a:p>
          <a:p>
            <a:endParaRPr lang="fr-FR" sz="2000" dirty="0"/>
          </a:p>
          <a:p>
            <a:r>
              <a:rPr lang="fr-FR" sz="2000" dirty="0" smtClean="0"/>
              <a:t>Il dit que les </a:t>
            </a:r>
            <a:r>
              <a:rPr lang="fr-FR" sz="2000" b="1" dirty="0" smtClean="0"/>
              <a:t>11 premières années</a:t>
            </a:r>
            <a:r>
              <a:rPr lang="fr-FR" sz="2000" dirty="0" smtClean="0"/>
              <a:t> du parcours scolaire (maternelle, primaire et 1</a:t>
            </a:r>
            <a:r>
              <a:rPr lang="fr-FR" sz="2000" baseline="30000" dirty="0" smtClean="0"/>
              <a:t>er</a:t>
            </a:r>
            <a:r>
              <a:rPr lang="fr-FR" sz="2000" dirty="0" smtClean="0"/>
              <a:t> degré du secondaire) constituent </a:t>
            </a:r>
            <a:r>
              <a:rPr lang="fr-FR" sz="2000" b="1" dirty="0" smtClean="0"/>
              <a:t>un tout</a:t>
            </a:r>
            <a:r>
              <a:rPr lang="fr-FR" sz="2000" dirty="0" smtClean="0"/>
              <a:t> dans lequel il doit y avoir une </a:t>
            </a:r>
            <a:r>
              <a:rPr lang="fr-FR" sz="2000" b="1" dirty="0" smtClean="0"/>
              <a:t>continuité au point de vue pédagogique</a:t>
            </a:r>
            <a:r>
              <a:rPr lang="fr-FR" sz="2000" dirty="0" smtClean="0"/>
              <a:t>.</a:t>
            </a:r>
          </a:p>
          <a:p>
            <a:r>
              <a:rPr lang="fr-FR" sz="2000" dirty="0" smtClean="0"/>
              <a:t>Cf. article 13 </a:t>
            </a:r>
            <a:endParaRPr lang="fr-FR" sz="2000" dirty="0"/>
          </a:p>
        </p:txBody>
      </p:sp>
      <p:sp>
        <p:nvSpPr>
          <p:cNvPr id="2" name="Rectangle 1"/>
          <p:cNvSpPr/>
          <p:nvPr/>
        </p:nvSpPr>
        <p:spPr>
          <a:xfrm>
            <a:off x="368696" y="3677291"/>
            <a:ext cx="8318104" cy="2540137"/>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lvl="0" defTabSz="914400">
              <a:spcBef>
                <a:spcPct val="20000"/>
              </a:spcBef>
              <a:buClr>
                <a:srgbClr val="0BD0D9"/>
              </a:buClr>
              <a:buSzPct val="95000"/>
            </a:pPr>
            <a:r>
              <a:rPr lang="fr-BE" sz="2000" b="1" i="1" dirty="0" smtClean="0">
                <a:solidFill>
                  <a:prstClr val="black"/>
                </a:solidFill>
              </a:rPr>
              <a:t>« Article </a:t>
            </a:r>
            <a:r>
              <a:rPr lang="fr-BE" sz="2000" b="1" i="1" dirty="0">
                <a:solidFill>
                  <a:prstClr val="black"/>
                </a:solidFill>
              </a:rPr>
              <a:t>13</a:t>
            </a:r>
            <a:endParaRPr lang="fr-BE" sz="2000" i="1" dirty="0">
              <a:solidFill>
                <a:prstClr val="black"/>
              </a:solidFill>
            </a:endParaRPr>
          </a:p>
          <a:p>
            <a:pPr lvl="0" defTabSz="914400">
              <a:spcBef>
                <a:spcPct val="20000"/>
              </a:spcBef>
              <a:buClr>
                <a:srgbClr val="0BD0D9"/>
              </a:buClr>
              <a:buSzPct val="95000"/>
            </a:pPr>
            <a:r>
              <a:rPr lang="fr-BE" sz="2000" i="1" dirty="0" smtClean="0">
                <a:solidFill>
                  <a:prstClr val="black"/>
                </a:solidFill>
              </a:rPr>
              <a:t>   § </a:t>
            </a:r>
            <a:r>
              <a:rPr lang="fr-BE" sz="2000" i="1" dirty="0">
                <a:solidFill>
                  <a:prstClr val="black"/>
                </a:solidFill>
              </a:rPr>
              <a:t>1</a:t>
            </a:r>
            <a:r>
              <a:rPr lang="fr-BE" sz="2000" i="1" baseline="30000" dirty="0">
                <a:solidFill>
                  <a:prstClr val="black"/>
                </a:solidFill>
              </a:rPr>
              <a:t>er</a:t>
            </a:r>
            <a:r>
              <a:rPr lang="fr-BE" sz="2000" i="1" dirty="0">
                <a:solidFill>
                  <a:prstClr val="black"/>
                </a:solidFill>
              </a:rPr>
              <a:t> Dans l’enseignement ordinaire, la formation de l’enseignement </a:t>
            </a:r>
          </a:p>
          <a:p>
            <a:pPr lvl="0" defTabSz="914400">
              <a:spcBef>
                <a:spcPct val="20000"/>
              </a:spcBef>
              <a:buClr>
                <a:srgbClr val="0BD0D9"/>
              </a:buClr>
              <a:buSzPct val="95000"/>
            </a:pPr>
            <a:r>
              <a:rPr lang="fr-BE" sz="2000" i="1" dirty="0">
                <a:solidFill>
                  <a:prstClr val="black"/>
                </a:solidFill>
              </a:rPr>
              <a:t>       </a:t>
            </a:r>
            <a:r>
              <a:rPr lang="fr-BE" sz="2000" i="1" dirty="0" smtClean="0">
                <a:solidFill>
                  <a:prstClr val="black"/>
                </a:solidFill>
              </a:rPr>
              <a:t>     </a:t>
            </a:r>
            <a:r>
              <a:rPr lang="fr-BE" sz="2000" i="1" dirty="0">
                <a:solidFill>
                  <a:prstClr val="black"/>
                </a:solidFill>
              </a:rPr>
              <a:t>maternel et des huit premières années de la scolarité obligatoire </a:t>
            </a:r>
          </a:p>
          <a:p>
            <a:pPr lvl="0" defTabSz="914400">
              <a:spcBef>
                <a:spcPct val="20000"/>
              </a:spcBef>
              <a:buClr>
                <a:srgbClr val="0BD0D9"/>
              </a:buClr>
              <a:buSzPct val="95000"/>
            </a:pPr>
            <a:r>
              <a:rPr lang="fr-BE" sz="2000" i="1" dirty="0">
                <a:solidFill>
                  <a:prstClr val="black"/>
                </a:solidFill>
              </a:rPr>
              <a:t>        </a:t>
            </a:r>
            <a:r>
              <a:rPr lang="fr-BE" sz="2000" i="1" dirty="0" smtClean="0">
                <a:solidFill>
                  <a:prstClr val="black"/>
                </a:solidFill>
              </a:rPr>
              <a:t>    constitue </a:t>
            </a:r>
            <a:r>
              <a:rPr lang="fr-BE" sz="2000" i="1" dirty="0">
                <a:solidFill>
                  <a:prstClr val="black"/>
                </a:solidFill>
              </a:rPr>
              <a:t>un </a:t>
            </a:r>
            <a:r>
              <a:rPr lang="fr-BE" sz="2000" b="1" i="1" dirty="0">
                <a:solidFill>
                  <a:prstClr val="black"/>
                </a:solidFill>
              </a:rPr>
              <a:t>continuum pédagogique en trois étapes</a:t>
            </a:r>
            <a:r>
              <a:rPr lang="fr-BE" sz="2000" i="1" dirty="0">
                <a:solidFill>
                  <a:prstClr val="black"/>
                </a:solidFill>
              </a:rPr>
              <a:t>, visant à assurer </a:t>
            </a:r>
          </a:p>
          <a:p>
            <a:pPr lvl="0" defTabSz="914400">
              <a:spcBef>
                <a:spcPct val="20000"/>
              </a:spcBef>
              <a:buClr>
                <a:srgbClr val="0BD0D9"/>
              </a:buClr>
              <a:buSzPct val="95000"/>
            </a:pPr>
            <a:r>
              <a:rPr lang="fr-BE" sz="2000" i="1" dirty="0">
                <a:solidFill>
                  <a:prstClr val="black"/>
                </a:solidFill>
              </a:rPr>
              <a:t>        </a:t>
            </a:r>
            <a:r>
              <a:rPr lang="fr-BE" sz="2000" i="1" dirty="0" smtClean="0">
                <a:solidFill>
                  <a:prstClr val="black"/>
                </a:solidFill>
              </a:rPr>
              <a:t>    à </a:t>
            </a:r>
            <a:r>
              <a:rPr lang="fr-BE" sz="2000" i="1" dirty="0">
                <a:solidFill>
                  <a:prstClr val="black"/>
                </a:solidFill>
              </a:rPr>
              <a:t>tous les élèves, les socles de compétences nécessaires à leur</a:t>
            </a:r>
          </a:p>
          <a:p>
            <a:pPr lvl="0" defTabSz="914400">
              <a:spcBef>
                <a:spcPct val="20000"/>
              </a:spcBef>
              <a:buClr>
                <a:srgbClr val="0BD0D9"/>
              </a:buClr>
              <a:buSzPct val="95000"/>
            </a:pPr>
            <a:r>
              <a:rPr lang="fr-BE" sz="2000" i="1" dirty="0">
                <a:solidFill>
                  <a:prstClr val="black"/>
                </a:solidFill>
              </a:rPr>
              <a:t>       </a:t>
            </a:r>
            <a:r>
              <a:rPr lang="fr-BE" sz="2000" i="1" dirty="0" smtClean="0">
                <a:solidFill>
                  <a:prstClr val="black"/>
                </a:solidFill>
              </a:rPr>
              <a:t>     </a:t>
            </a:r>
            <a:r>
              <a:rPr lang="fr-BE" sz="2000" i="1" dirty="0">
                <a:solidFill>
                  <a:prstClr val="black"/>
                </a:solidFill>
              </a:rPr>
              <a:t>insertion sociale et à la poursuite de leurs études</a:t>
            </a:r>
            <a:r>
              <a:rPr lang="fr-BE" sz="2000" i="1" dirty="0" smtClean="0">
                <a:solidFill>
                  <a:prstClr val="black"/>
                </a:solidFill>
              </a:rPr>
              <a:t>. »</a:t>
            </a:r>
            <a:endParaRPr lang="fr-BE" sz="2000" i="1" dirty="0">
              <a:solidFill>
                <a:prstClr val="black"/>
              </a:solidFill>
            </a:endParaRPr>
          </a:p>
          <a:p>
            <a:pPr algn="ctr"/>
            <a:endParaRPr lang="fr-FR" dirty="0"/>
          </a:p>
        </p:txBody>
      </p:sp>
    </p:spTree>
    <p:extLst>
      <p:ext uri="{BB962C8B-B14F-4D97-AF65-F5344CB8AC3E}">
        <p14:creationId xmlns:p14="http://schemas.microsoft.com/office/powerpoint/2010/main" val="42851597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p:tgtEl>
                                          <p:spTgt spid="6">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6">
                                            <p:txEl>
                                              <p:pRg st="2" end="2"/>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additive="base">
                                        <p:cTn id="23" dur="500"/>
                                        <p:tgtEl>
                                          <p:spTgt spid="6">
                                            <p:txEl>
                                              <p:pRg st="3" end="3"/>
                                            </p:txEl>
                                          </p:spTgt>
                                        </p:tgtEl>
                                        <p:attrNameLst>
                                          <p:attrName>ppt_y</p:attrName>
                                        </p:attrNameLst>
                                      </p:cBhvr>
                                      <p:tavLst>
                                        <p:tav tm="0">
                                          <p:val>
                                            <p:strVal val="#ppt_y+#ppt_h*1.125000"/>
                                          </p:val>
                                        </p:tav>
                                        <p:tav tm="100000">
                                          <p:val>
                                            <p:strVal val="#ppt_y"/>
                                          </p:val>
                                        </p:tav>
                                      </p:tavLst>
                                    </p:anim>
                                    <p:animEffect transition="in" filter="wipe(up)">
                                      <p:cBhvr>
                                        <p:cTn id="24" dur="500"/>
                                        <p:tgtEl>
                                          <p:spTgt spid="6">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p:tgtEl>
                                          <p:spTgt spid="2"/>
                                        </p:tgtEl>
                                        <p:attrNameLst>
                                          <p:attrName>ppt_y</p:attrName>
                                        </p:attrNameLst>
                                      </p:cBhvr>
                                      <p:tavLst>
                                        <p:tav tm="0">
                                          <p:val>
                                            <p:strVal val="#ppt_y+#ppt_h*1.125000"/>
                                          </p:val>
                                        </p:tav>
                                        <p:tav tm="100000">
                                          <p:val>
                                            <p:strVal val="#ppt_y"/>
                                          </p:val>
                                        </p:tav>
                                      </p:tavLst>
                                    </p:anim>
                                    <p:animEffect transition="in" filter="wipe(up)">
                                      <p:cBhvr>
                                        <p:cTn id="30" dur="5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nodeType="clickEffect">
                                  <p:stCondLst>
                                    <p:cond delay="0"/>
                                  </p:stCondLst>
                                  <p:childTnLst>
                                    <p:set>
                                      <p:cBhvr>
                                        <p:cTn id="34" dur="1" fill="hold">
                                          <p:stCondLst>
                                            <p:cond delay="0"/>
                                          </p:stCondLst>
                                        </p:cTn>
                                        <p:tgtEl>
                                          <p:spTgt spid="2">
                                            <p:txEl>
                                              <p:pRg st="0" end="0"/>
                                            </p:txEl>
                                          </p:spTgt>
                                        </p:tgtEl>
                                        <p:attrNameLst>
                                          <p:attrName>style.visibility</p:attrName>
                                        </p:attrNameLst>
                                      </p:cBhvr>
                                      <p:to>
                                        <p:strVal val="visible"/>
                                      </p:to>
                                    </p:set>
                                    <p:anim calcmode="lin" valueType="num">
                                      <p:cBhvr additive="base">
                                        <p:cTn id="35" dur="500"/>
                                        <p:tgtEl>
                                          <p:spTgt spid="2">
                                            <p:txEl>
                                              <p:pRg st="0" end="0"/>
                                            </p:txEl>
                                          </p:spTgt>
                                        </p:tgtEl>
                                        <p:attrNameLst>
                                          <p:attrName>ppt_y</p:attrName>
                                        </p:attrNameLst>
                                      </p:cBhvr>
                                      <p:tavLst>
                                        <p:tav tm="0">
                                          <p:val>
                                            <p:strVal val="#ppt_y+#ppt_h*1.125000"/>
                                          </p:val>
                                        </p:tav>
                                        <p:tav tm="100000">
                                          <p:val>
                                            <p:strVal val="#ppt_y"/>
                                          </p:val>
                                        </p:tav>
                                      </p:tavLst>
                                    </p:anim>
                                    <p:animEffect transition="in" filter="wipe(up)">
                                      <p:cBhvr>
                                        <p:cTn id="36" dur="500"/>
                                        <p:tgtEl>
                                          <p:spTgt spid="2">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nodeType="clickEffect">
                                  <p:stCondLst>
                                    <p:cond delay="0"/>
                                  </p:stCondLst>
                                  <p:childTnLst>
                                    <p:set>
                                      <p:cBhvr>
                                        <p:cTn id="40" dur="1" fill="hold">
                                          <p:stCondLst>
                                            <p:cond delay="0"/>
                                          </p:stCondLst>
                                        </p:cTn>
                                        <p:tgtEl>
                                          <p:spTgt spid="2">
                                            <p:txEl>
                                              <p:pRg st="1" end="1"/>
                                            </p:txEl>
                                          </p:spTgt>
                                        </p:tgtEl>
                                        <p:attrNameLst>
                                          <p:attrName>style.visibility</p:attrName>
                                        </p:attrNameLst>
                                      </p:cBhvr>
                                      <p:to>
                                        <p:strVal val="visible"/>
                                      </p:to>
                                    </p:set>
                                    <p:anim calcmode="lin" valueType="num">
                                      <p:cBhvr additive="base">
                                        <p:cTn id="41" dur="500"/>
                                        <p:tgtEl>
                                          <p:spTgt spid="2">
                                            <p:txEl>
                                              <p:pRg st="1" end="1"/>
                                            </p:txEl>
                                          </p:spTgt>
                                        </p:tgtEl>
                                        <p:attrNameLst>
                                          <p:attrName>ppt_y</p:attrName>
                                        </p:attrNameLst>
                                      </p:cBhvr>
                                      <p:tavLst>
                                        <p:tav tm="0">
                                          <p:val>
                                            <p:strVal val="#ppt_y+#ppt_h*1.125000"/>
                                          </p:val>
                                        </p:tav>
                                        <p:tav tm="100000">
                                          <p:val>
                                            <p:strVal val="#ppt_y"/>
                                          </p:val>
                                        </p:tav>
                                      </p:tavLst>
                                    </p:anim>
                                    <p:animEffect transition="in" filter="wipe(up)">
                                      <p:cBhvr>
                                        <p:cTn id="42" dur="500"/>
                                        <p:tgtEl>
                                          <p:spTgt spid="2">
                                            <p:txEl>
                                              <p:pRg st="1" end="1"/>
                                            </p:txEl>
                                          </p:spTgt>
                                        </p:tgtEl>
                                      </p:cBhvr>
                                    </p:animEffect>
                                  </p:childTnLst>
                                </p:cTn>
                              </p:par>
                              <p:par>
                                <p:cTn id="43" presetID="12" presetClass="entr" presetSubtype="4" fill="hold" nodeType="withEffect">
                                  <p:stCondLst>
                                    <p:cond delay="0"/>
                                  </p:stCondLst>
                                  <p:childTnLst>
                                    <p:set>
                                      <p:cBhvr>
                                        <p:cTn id="44" dur="1" fill="hold">
                                          <p:stCondLst>
                                            <p:cond delay="0"/>
                                          </p:stCondLst>
                                        </p:cTn>
                                        <p:tgtEl>
                                          <p:spTgt spid="2">
                                            <p:txEl>
                                              <p:pRg st="2" end="2"/>
                                            </p:txEl>
                                          </p:spTgt>
                                        </p:tgtEl>
                                        <p:attrNameLst>
                                          <p:attrName>style.visibility</p:attrName>
                                        </p:attrNameLst>
                                      </p:cBhvr>
                                      <p:to>
                                        <p:strVal val="visible"/>
                                      </p:to>
                                    </p:set>
                                    <p:anim calcmode="lin" valueType="num">
                                      <p:cBhvr additive="base">
                                        <p:cTn id="45" dur="500"/>
                                        <p:tgtEl>
                                          <p:spTgt spid="2">
                                            <p:txEl>
                                              <p:pRg st="2" end="2"/>
                                            </p:txEl>
                                          </p:spTgt>
                                        </p:tgtEl>
                                        <p:attrNameLst>
                                          <p:attrName>ppt_y</p:attrName>
                                        </p:attrNameLst>
                                      </p:cBhvr>
                                      <p:tavLst>
                                        <p:tav tm="0">
                                          <p:val>
                                            <p:strVal val="#ppt_y+#ppt_h*1.125000"/>
                                          </p:val>
                                        </p:tav>
                                        <p:tav tm="100000">
                                          <p:val>
                                            <p:strVal val="#ppt_y"/>
                                          </p:val>
                                        </p:tav>
                                      </p:tavLst>
                                    </p:anim>
                                    <p:animEffect transition="in" filter="wipe(up)">
                                      <p:cBhvr>
                                        <p:cTn id="46" dur="500"/>
                                        <p:tgtEl>
                                          <p:spTgt spid="2">
                                            <p:txEl>
                                              <p:pRg st="2" end="2"/>
                                            </p:txEl>
                                          </p:spTgt>
                                        </p:tgtEl>
                                      </p:cBhvr>
                                    </p:animEffect>
                                  </p:childTnLst>
                                </p:cTn>
                              </p:par>
                              <p:par>
                                <p:cTn id="47" presetID="12" presetClass="entr" presetSubtype="4" fill="hold" nodeType="withEffect">
                                  <p:stCondLst>
                                    <p:cond delay="0"/>
                                  </p:stCondLst>
                                  <p:childTnLst>
                                    <p:set>
                                      <p:cBhvr>
                                        <p:cTn id="48" dur="1" fill="hold">
                                          <p:stCondLst>
                                            <p:cond delay="0"/>
                                          </p:stCondLst>
                                        </p:cTn>
                                        <p:tgtEl>
                                          <p:spTgt spid="2">
                                            <p:txEl>
                                              <p:pRg st="3" end="3"/>
                                            </p:txEl>
                                          </p:spTgt>
                                        </p:tgtEl>
                                        <p:attrNameLst>
                                          <p:attrName>style.visibility</p:attrName>
                                        </p:attrNameLst>
                                      </p:cBhvr>
                                      <p:to>
                                        <p:strVal val="visible"/>
                                      </p:to>
                                    </p:set>
                                    <p:anim calcmode="lin" valueType="num">
                                      <p:cBhvr additive="base">
                                        <p:cTn id="49" dur="500"/>
                                        <p:tgtEl>
                                          <p:spTgt spid="2">
                                            <p:txEl>
                                              <p:pRg st="3" end="3"/>
                                            </p:txEl>
                                          </p:spTgt>
                                        </p:tgtEl>
                                        <p:attrNameLst>
                                          <p:attrName>ppt_y</p:attrName>
                                        </p:attrNameLst>
                                      </p:cBhvr>
                                      <p:tavLst>
                                        <p:tav tm="0">
                                          <p:val>
                                            <p:strVal val="#ppt_y+#ppt_h*1.125000"/>
                                          </p:val>
                                        </p:tav>
                                        <p:tav tm="100000">
                                          <p:val>
                                            <p:strVal val="#ppt_y"/>
                                          </p:val>
                                        </p:tav>
                                      </p:tavLst>
                                    </p:anim>
                                    <p:animEffect transition="in" filter="wipe(up)">
                                      <p:cBhvr>
                                        <p:cTn id="50" dur="500"/>
                                        <p:tgtEl>
                                          <p:spTgt spid="2">
                                            <p:txEl>
                                              <p:pRg st="3" end="3"/>
                                            </p:txEl>
                                          </p:spTgt>
                                        </p:tgtEl>
                                      </p:cBhvr>
                                    </p:animEffect>
                                  </p:childTnLst>
                                </p:cTn>
                              </p:par>
                              <p:par>
                                <p:cTn id="51" presetID="12" presetClass="entr" presetSubtype="4" fill="hold" nodeType="withEffect">
                                  <p:stCondLst>
                                    <p:cond delay="0"/>
                                  </p:stCondLst>
                                  <p:childTnLst>
                                    <p:set>
                                      <p:cBhvr>
                                        <p:cTn id="52" dur="1" fill="hold">
                                          <p:stCondLst>
                                            <p:cond delay="0"/>
                                          </p:stCondLst>
                                        </p:cTn>
                                        <p:tgtEl>
                                          <p:spTgt spid="2">
                                            <p:txEl>
                                              <p:pRg st="4" end="4"/>
                                            </p:txEl>
                                          </p:spTgt>
                                        </p:tgtEl>
                                        <p:attrNameLst>
                                          <p:attrName>style.visibility</p:attrName>
                                        </p:attrNameLst>
                                      </p:cBhvr>
                                      <p:to>
                                        <p:strVal val="visible"/>
                                      </p:to>
                                    </p:set>
                                    <p:anim calcmode="lin" valueType="num">
                                      <p:cBhvr additive="base">
                                        <p:cTn id="53" dur="500"/>
                                        <p:tgtEl>
                                          <p:spTgt spid="2">
                                            <p:txEl>
                                              <p:pRg st="4" end="4"/>
                                            </p:txEl>
                                          </p:spTgt>
                                        </p:tgtEl>
                                        <p:attrNameLst>
                                          <p:attrName>ppt_y</p:attrName>
                                        </p:attrNameLst>
                                      </p:cBhvr>
                                      <p:tavLst>
                                        <p:tav tm="0">
                                          <p:val>
                                            <p:strVal val="#ppt_y+#ppt_h*1.125000"/>
                                          </p:val>
                                        </p:tav>
                                        <p:tav tm="100000">
                                          <p:val>
                                            <p:strVal val="#ppt_y"/>
                                          </p:val>
                                        </p:tav>
                                      </p:tavLst>
                                    </p:anim>
                                    <p:animEffect transition="in" filter="wipe(up)">
                                      <p:cBhvr>
                                        <p:cTn id="54" dur="500"/>
                                        <p:tgtEl>
                                          <p:spTgt spid="2">
                                            <p:txEl>
                                              <p:pRg st="4" end="4"/>
                                            </p:txEl>
                                          </p:spTgt>
                                        </p:tgtEl>
                                      </p:cBhvr>
                                    </p:animEffect>
                                  </p:childTnLst>
                                </p:cTn>
                              </p:par>
                              <p:par>
                                <p:cTn id="55" presetID="12" presetClass="entr" presetSubtype="4" fill="hold" nodeType="withEffect">
                                  <p:stCondLst>
                                    <p:cond delay="0"/>
                                  </p:stCondLst>
                                  <p:childTnLst>
                                    <p:set>
                                      <p:cBhvr>
                                        <p:cTn id="56" dur="1" fill="hold">
                                          <p:stCondLst>
                                            <p:cond delay="0"/>
                                          </p:stCondLst>
                                        </p:cTn>
                                        <p:tgtEl>
                                          <p:spTgt spid="2">
                                            <p:txEl>
                                              <p:pRg st="5" end="5"/>
                                            </p:txEl>
                                          </p:spTgt>
                                        </p:tgtEl>
                                        <p:attrNameLst>
                                          <p:attrName>style.visibility</p:attrName>
                                        </p:attrNameLst>
                                      </p:cBhvr>
                                      <p:to>
                                        <p:strVal val="visible"/>
                                      </p:to>
                                    </p:set>
                                    <p:anim calcmode="lin" valueType="num">
                                      <p:cBhvr additive="base">
                                        <p:cTn id="57" dur="500"/>
                                        <p:tgtEl>
                                          <p:spTgt spid="2">
                                            <p:txEl>
                                              <p:pRg st="5" end="5"/>
                                            </p:txEl>
                                          </p:spTgt>
                                        </p:tgtEl>
                                        <p:attrNameLst>
                                          <p:attrName>ppt_y</p:attrName>
                                        </p:attrNameLst>
                                      </p:cBhvr>
                                      <p:tavLst>
                                        <p:tav tm="0">
                                          <p:val>
                                            <p:strVal val="#ppt_y+#ppt_h*1.125000"/>
                                          </p:val>
                                        </p:tav>
                                        <p:tav tm="100000">
                                          <p:val>
                                            <p:strVal val="#ppt_y"/>
                                          </p:val>
                                        </p:tav>
                                      </p:tavLst>
                                    </p:anim>
                                    <p:animEffect transition="in" filter="wipe(up)">
                                      <p:cBhvr>
                                        <p:cTn id="58"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1493" y="221525"/>
            <a:ext cx="8741619" cy="6499950"/>
          </a:xfrm>
        </p:spPr>
        <p:txBody>
          <a:bodyPr>
            <a:normAutofit/>
          </a:bodyPr>
          <a:lstStyle/>
          <a:p>
            <a:pPr marL="0" indent="0">
              <a:buNone/>
            </a:pPr>
            <a:r>
              <a:rPr lang="fr-FR" sz="2000" dirty="0" smtClean="0"/>
              <a:t>P</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14</a:t>
            </a:fld>
            <a:endParaRPr lang="fr-FR"/>
          </a:p>
        </p:txBody>
      </p:sp>
      <p:sp>
        <p:nvSpPr>
          <p:cNvPr id="5" name="Rectangle 4"/>
          <p:cNvSpPr/>
          <p:nvPr/>
        </p:nvSpPr>
        <p:spPr>
          <a:xfrm>
            <a:off x="221494" y="369206"/>
            <a:ext cx="8741618" cy="1713115"/>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r>
              <a:rPr lang="fr-FR" sz="2000" dirty="0" smtClean="0">
                <a:solidFill>
                  <a:schemeClr val="tx1"/>
                </a:solidFill>
              </a:rPr>
              <a:t>En résumé,</a:t>
            </a:r>
          </a:p>
          <a:p>
            <a:r>
              <a:rPr lang="fr-FR" sz="2000" dirty="0" smtClean="0">
                <a:solidFill>
                  <a:schemeClr val="tx1"/>
                </a:solidFill>
              </a:rPr>
              <a:t>un </a:t>
            </a:r>
            <a:r>
              <a:rPr lang="fr-FR" sz="2000" b="1" dirty="0" smtClean="0">
                <a:solidFill>
                  <a:schemeClr val="tx1"/>
                </a:solidFill>
              </a:rPr>
              <a:t>continuum pédagogique </a:t>
            </a:r>
            <a:r>
              <a:rPr lang="fr-FR" sz="2000" dirty="0" smtClean="0">
                <a:solidFill>
                  <a:schemeClr val="tx1"/>
                </a:solidFill>
              </a:rPr>
              <a:t>sur un </a:t>
            </a:r>
            <a:r>
              <a:rPr lang="fr-FR" sz="2000" b="1" dirty="0" smtClean="0">
                <a:solidFill>
                  <a:schemeClr val="tx1"/>
                </a:solidFill>
              </a:rPr>
              <a:t>parcours de 11 années</a:t>
            </a:r>
            <a:r>
              <a:rPr lang="fr-FR" sz="2000" dirty="0" smtClean="0">
                <a:solidFill>
                  <a:schemeClr val="tx1"/>
                </a:solidFill>
              </a:rPr>
              <a:t> dans lequel il y a un </a:t>
            </a:r>
            <a:r>
              <a:rPr lang="fr-FR" sz="2000" b="1" dirty="0" smtClean="0">
                <a:solidFill>
                  <a:schemeClr val="tx1"/>
                </a:solidFill>
              </a:rPr>
              <a:t>changement organisationnel</a:t>
            </a:r>
            <a:r>
              <a:rPr lang="fr-FR" sz="2000" dirty="0" smtClean="0">
                <a:solidFill>
                  <a:schemeClr val="tx1"/>
                </a:solidFill>
              </a:rPr>
              <a:t> important et assez brusque avant les 2 dernières années</a:t>
            </a:r>
            <a:endParaRPr lang="fr-FR" sz="2000" dirty="0">
              <a:solidFill>
                <a:schemeClr val="tx1"/>
              </a:solidFill>
            </a:endParaRPr>
          </a:p>
        </p:txBody>
      </p:sp>
      <p:sp>
        <p:nvSpPr>
          <p:cNvPr id="6" name="Rectangle 5"/>
          <p:cNvSpPr/>
          <p:nvPr/>
        </p:nvSpPr>
        <p:spPr>
          <a:xfrm>
            <a:off x="221494" y="2732124"/>
            <a:ext cx="8741618" cy="3293317"/>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r>
              <a:rPr lang="fr-FR" sz="2000" dirty="0" smtClean="0">
                <a:solidFill>
                  <a:schemeClr val="tx1"/>
                </a:solidFill>
              </a:rPr>
              <a:t>Donc, </a:t>
            </a:r>
          </a:p>
          <a:p>
            <a:r>
              <a:rPr lang="fr-FR" sz="2000" dirty="0" smtClean="0">
                <a:solidFill>
                  <a:schemeClr val="tx1"/>
                </a:solidFill>
              </a:rPr>
              <a:t>alors que ce n’était pas explicitement demandé, le groupe de pilotage de l’</a:t>
            </a:r>
            <a:r>
              <a:rPr lang="fr-FR" sz="2000" b="1" dirty="0" smtClean="0">
                <a:solidFill>
                  <a:schemeClr val="tx1"/>
                </a:solidFill>
              </a:rPr>
              <a:t>action 6.2</a:t>
            </a:r>
            <a:r>
              <a:rPr lang="fr-FR" sz="2000" dirty="0" smtClean="0">
                <a:solidFill>
                  <a:schemeClr val="tx1"/>
                </a:solidFill>
              </a:rPr>
              <a:t> a décidé de </a:t>
            </a:r>
            <a:r>
              <a:rPr lang="fr-FR" sz="2000" b="1" dirty="0" smtClean="0">
                <a:solidFill>
                  <a:schemeClr val="tx1"/>
                </a:solidFill>
              </a:rPr>
              <a:t>centrer celle-ci</a:t>
            </a:r>
            <a:r>
              <a:rPr lang="fr-FR" sz="2000" dirty="0" smtClean="0">
                <a:solidFill>
                  <a:schemeClr val="tx1"/>
                </a:solidFill>
              </a:rPr>
              <a:t> sur la manière dont les ASBL  (qui organisent à la fois du fondamental et du secondaire) gèrent la </a:t>
            </a:r>
            <a:r>
              <a:rPr lang="fr-FR" sz="2000" b="1" dirty="0" smtClean="0">
                <a:solidFill>
                  <a:schemeClr val="tx1"/>
                </a:solidFill>
              </a:rPr>
              <a:t>transition entre les deux niveaux</a:t>
            </a:r>
            <a:r>
              <a:rPr lang="fr-FR" sz="2000" dirty="0" smtClean="0">
                <a:solidFill>
                  <a:schemeClr val="tx1"/>
                </a:solidFill>
              </a:rPr>
              <a:t>.</a:t>
            </a:r>
          </a:p>
          <a:p>
            <a:r>
              <a:rPr lang="fr-FR" sz="2000" dirty="0" smtClean="0">
                <a:solidFill>
                  <a:schemeClr val="tx1"/>
                </a:solidFill>
              </a:rPr>
              <a:t>Lesquels deux niveaux sont censés « dérouler » un « continuum pédagogique » alors que chacun s’articule sur un système organisationnel qui lui est propre. </a:t>
            </a:r>
            <a:endParaRPr lang="fr-FR" sz="2000" dirty="0">
              <a:solidFill>
                <a:schemeClr val="tx1"/>
              </a:solidFill>
            </a:endParaRPr>
          </a:p>
        </p:txBody>
      </p:sp>
    </p:spTree>
    <p:extLst>
      <p:ext uri="{BB962C8B-B14F-4D97-AF65-F5344CB8AC3E}">
        <p14:creationId xmlns:p14="http://schemas.microsoft.com/office/powerpoint/2010/main" val="35640054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p:tgtEl>
                                          <p:spTgt spid="5">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ppt_y</p:attrName>
                                        </p:attrNameLst>
                                      </p:cBhvr>
                                      <p:tavLst>
                                        <p:tav tm="0">
                                          <p:val>
                                            <p:strVal val="#ppt_y+#ppt_h*1.125000"/>
                                          </p:val>
                                        </p:tav>
                                        <p:tav tm="100000">
                                          <p:val>
                                            <p:strVal val="#ppt_y"/>
                                          </p:val>
                                        </p:tav>
                                      </p:tavLst>
                                    </p:anim>
                                    <p:animEffect transition="in" filter="wipe(up)">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 calcmode="lin" valueType="num">
                                      <p:cBhvr additive="base">
                                        <p:cTn id="37" dur="500"/>
                                        <p:tgtEl>
                                          <p:spTgt spid="6">
                                            <p:txEl>
                                              <p:pRg st="1" end="1"/>
                                            </p:txEl>
                                          </p:spTgt>
                                        </p:tgtEl>
                                        <p:attrNameLst>
                                          <p:attrName>ppt_y</p:attrName>
                                        </p:attrNameLst>
                                      </p:cBhvr>
                                      <p:tavLst>
                                        <p:tav tm="0">
                                          <p:val>
                                            <p:strVal val="#ppt_y+#ppt_h*1.125000"/>
                                          </p:val>
                                        </p:tav>
                                        <p:tav tm="100000">
                                          <p:val>
                                            <p:strVal val="#ppt_y"/>
                                          </p:val>
                                        </p:tav>
                                      </p:tavLst>
                                    </p:anim>
                                    <p:animEffect transition="in" filter="wipe(up)">
                                      <p:cBhvr>
                                        <p:cTn id="38" dur="500"/>
                                        <p:tgtEl>
                                          <p:spTgt spid="6">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 calcmode="lin" valueType="num">
                                      <p:cBhvr additive="base">
                                        <p:cTn id="43" dur="500"/>
                                        <p:tgtEl>
                                          <p:spTgt spid="6">
                                            <p:txEl>
                                              <p:pRg st="2" end="2"/>
                                            </p:txEl>
                                          </p:spTgt>
                                        </p:tgtEl>
                                        <p:attrNameLst>
                                          <p:attrName>ppt_y</p:attrName>
                                        </p:attrNameLst>
                                      </p:cBhvr>
                                      <p:tavLst>
                                        <p:tav tm="0">
                                          <p:val>
                                            <p:strVal val="#ppt_y+#ppt_h*1.125000"/>
                                          </p:val>
                                        </p:tav>
                                        <p:tav tm="100000">
                                          <p:val>
                                            <p:strVal val="#ppt_y"/>
                                          </p:val>
                                        </p:tav>
                                      </p:tavLst>
                                    </p:anim>
                                    <p:animEffect transition="in" filter="wipe(up)">
                                      <p:cBhvr>
                                        <p:cTn id="44"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95982"/>
            <a:ext cx="8229600" cy="5928618"/>
          </a:xfrm>
        </p:spPr>
        <p:txBody>
          <a:bodyPr/>
          <a:lstStyle/>
          <a:p>
            <a:pPr marL="0" indent="0">
              <a:buNone/>
            </a:pPr>
            <a:endParaRPr lang="fr-BE" dirty="0" smtClean="0"/>
          </a:p>
          <a:p>
            <a:pPr marL="0" indent="0">
              <a:buNone/>
            </a:pPr>
            <a:r>
              <a:rPr lang="fr-BE" dirty="0" smtClean="0"/>
              <a:t>  </a:t>
            </a:r>
          </a:p>
          <a:p>
            <a:pPr marL="0" indent="0">
              <a:buNone/>
            </a:pPr>
            <a:endParaRPr lang="fr-BE" dirty="0"/>
          </a:p>
          <a:p>
            <a:pPr marL="0" indent="0">
              <a:buNone/>
            </a:pPr>
            <a:r>
              <a:rPr lang="fr-BE" dirty="0" smtClean="0"/>
              <a:t> </a:t>
            </a:r>
            <a:endParaRPr lang="fr-BE" dirty="0"/>
          </a:p>
          <a:p>
            <a:pPr marL="0" indent="0" algn="ctr">
              <a:buNone/>
            </a:pPr>
            <a:r>
              <a:rPr lang="fr-BE" b="1" dirty="0" smtClean="0"/>
              <a:t>III.</a:t>
            </a:r>
          </a:p>
          <a:p>
            <a:pPr marL="0" indent="0" algn="ctr">
              <a:buNone/>
            </a:pPr>
            <a:endParaRPr lang="fr-BE" b="1" dirty="0"/>
          </a:p>
          <a:p>
            <a:pPr marL="0" indent="0" algn="ctr">
              <a:buNone/>
            </a:pPr>
            <a:r>
              <a:rPr lang="fr-BE" b="1" dirty="0" smtClean="0"/>
              <a:t>OBJETS ET OBJECTIFS</a:t>
            </a:r>
          </a:p>
          <a:p>
            <a:pPr marL="0" indent="0" algn="ctr">
              <a:buNone/>
            </a:pPr>
            <a:endParaRPr lang="fr-BE" b="1" dirty="0"/>
          </a:p>
          <a:p>
            <a:pPr marL="0" indent="0" algn="ctr">
              <a:buNone/>
            </a:pPr>
            <a:r>
              <a:rPr lang="fr-BE" b="1" dirty="0" smtClean="0"/>
              <a:t>DE L’ACTION 6.2                                               </a:t>
            </a:r>
            <a:endParaRPr lang="fr-BE" b="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15</a:t>
            </a:fld>
            <a:endParaRPr lang="fr-FR"/>
          </a:p>
        </p:txBody>
      </p:sp>
    </p:spTree>
    <p:extLst>
      <p:ext uri="{BB962C8B-B14F-4D97-AF65-F5344CB8AC3E}">
        <p14:creationId xmlns:p14="http://schemas.microsoft.com/office/powerpoint/2010/main" val="5227001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1961" y="206755"/>
            <a:ext cx="8682555" cy="6514719"/>
          </a:xfrm>
        </p:spPr>
        <p:txBody>
          <a:bodyPr>
            <a:normAutofit/>
          </a:bodyPr>
          <a:lstStyle/>
          <a:p>
            <a:pPr marL="0" indent="0">
              <a:buNone/>
            </a:pPr>
            <a:endParaRPr lang="fr-FR" sz="2000" dirty="0" smtClean="0">
              <a:latin typeface="Calibri"/>
              <a:cs typeface="Calibri"/>
            </a:endParaRPr>
          </a:p>
          <a:p>
            <a:pPr marL="0" indent="0">
              <a:buNone/>
            </a:pPr>
            <a:r>
              <a:rPr lang="fr-FR" sz="2000" dirty="0" smtClean="0">
                <a:latin typeface="Calibri"/>
                <a:cs typeface="Calibri"/>
              </a:rPr>
              <a:t>                                         </a:t>
            </a:r>
            <a:r>
              <a:rPr lang="fr-FR" sz="1800" b="1" i="1" dirty="0" smtClean="0">
                <a:latin typeface="Calibri"/>
                <a:cs typeface="Calibri"/>
              </a:rPr>
              <a:t>Logique dans laquelle s’inscrivent les objets de notre travail.</a:t>
            </a:r>
          </a:p>
          <a:p>
            <a:pPr marL="0" indent="0">
              <a:buNone/>
            </a:pPr>
            <a:endParaRPr lang="fr-FR" sz="2000" dirty="0">
              <a:latin typeface="Calibri"/>
              <a:cs typeface="Calibri"/>
            </a:endParaRPr>
          </a:p>
          <a:p>
            <a:pPr marL="0" indent="0">
              <a:buNone/>
            </a:pPr>
            <a:endParaRPr lang="fr-FR" sz="2000" dirty="0" smtClean="0">
              <a:latin typeface="Calibri"/>
              <a:cs typeface="Calibri"/>
            </a:endParaRPr>
          </a:p>
          <a:p>
            <a:pPr marL="0" indent="0">
              <a:buNone/>
            </a:pPr>
            <a:endParaRPr lang="fr-FR" sz="2000" dirty="0">
              <a:latin typeface="Calibri"/>
              <a:cs typeface="Calibri"/>
            </a:endParaRPr>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16</a:t>
            </a:fld>
            <a:endParaRPr lang="fr-FR"/>
          </a:p>
        </p:txBody>
      </p:sp>
      <p:sp>
        <p:nvSpPr>
          <p:cNvPr id="6" name="Rectangle 5"/>
          <p:cNvSpPr/>
          <p:nvPr/>
        </p:nvSpPr>
        <p:spPr>
          <a:xfrm>
            <a:off x="191961" y="206755"/>
            <a:ext cx="2303535" cy="649803"/>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r>
              <a:rPr lang="fr-FR" sz="2000" b="1" dirty="0" smtClean="0">
                <a:solidFill>
                  <a:srgbClr val="000000"/>
                </a:solidFill>
              </a:rPr>
              <a:t>A. UNE ENQUÊTE</a:t>
            </a:r>
            <a:endParaRPr lang="fr-FR" sz="2000" b="1" dirty="0">
              <a:solidFill>
                <a:srgbClr val="000000"/>
              </a:solidFill>
            </a:endParaRPr>
          </a:p>
        </p:txBody>
      </p:sp>
      <p:sp>
        <p:nvSpPr>
          <p:cNvPr id="7" name="Rectangle 6"/>
          <p:cNvSpPr/>
          <p:nvPr/>
        </p:nvSpPr>
        <p:spPr>
          <a:xfrm>
            <a:off x="354391" y="1284837"/>
            <a:ext cx="3588199" cy="4282789"/>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r>
              <a:rPr lang="fr-FR" dirty="0" smtClean="0">
                <a:solidFill>
                  <a:srgbClr val="000000"/>
                </a:solidFill>
              </a:rPr>
              <a:t>Après avoir creusé quelque peu le concept de </a:t>
            </a:r>
            <a:r>
              <a:rPr lang="fr-FR" b="1" dirty="0" smtClean="0">
                <a:solidFill>
                  <a:srgbClr val="000000"/>
                </a:solidFill>
              </a:rPr>
              <a:t>« continuum pédagogique »</a:t>
            </a:r>
            <a:r>
              <a:rPr lang="fr-FR" dirty="0" smtClean="0">
                <a:solidFill>
                  <a:srgbClr val="000000"/>
                </a:solidFill>
              </a:rPr>
              <a:t>,</a:t>
            </a:r>
          </a:p>
          <a:p>
            <a:r>
              <a:rPr lang="fr-FR" dirty="0" smtClean="0">
                <a:solidFill>
                  <a:srgbClr val="000000"/>
                </a:solidFill>
              </a:rPr>
              <a:t>après avoir comparé </a:t>
            </a:r>
            <a:r>
              <a:rPr lang="fr-FR" b="1" dirty="0" smtClean="0">
                <a:solidFill>
                  <a:srgbClr val="000000"/>
                </a:solidFill>
              </a:rPr>
              <a:t>les manières</a:t>
            </a:r>
            <a:r>
              <a:rPr lang="fr-FR" dirty="0" smtClean="0">
                <a:solidFill>
                  <a:srgbClr val="000000"/>
                </a:solidFill>
              </a:rPr>
              <a:t> dont on essayait </a:t>
            </a:r>
            <a:r>
              <a:rPr lang="fr-FR" b="1" dirty="0" smtClean="0">
                <a:solidFill>
                  <a:srgbClr val="000000"/>
                </a:solidFill>
              </a:rPr>
              <a:t>d’organiser la transition</a:t>
            </a:r>
            <a:r>
              <a:rPr lang="fr-FR" dirty="0" smtClean="0">
                <a:solidFill>
                  <a:srgbClr val="000000"/>
                </a:solidFill>
              </a:rPr>
              <a:t> entre les 2 niveaux à l’intérieur des ASBL représentées dans le groupe chargé de l’action 6.2,</a:t>
            </a:r>
          </a:p>
          <a:p>
            <a:r>
              <a:rPr lang="fr-FR" dirty="0" smtClean="0">
                <a:solidFill>
                  <a:srgbClr val="000000"/>
                </a:solidFill>
              </a:rPr>
              <a:t>après avoir rencontré les </a:t>
            </a:r>
            <a:r>
              <a:rPr lang="fr-FR" b="1" dirty="0" smtClean="0">
                <a:solidFill>
                  <a:srgbClr val="000000"/>
                </a:solidFill>
              </a:rPr>
              <a:t>duos de DD </a:t>
            </a:r>
            <a:r>
              <a:rPr lang="fr-FR" dirty="0" smtClean="0">
                <a:solidFill>
                  <a:srgbClr val="000000"/>
                </a:solidFill>
              </a:rPr>
              <a:t>des 4 diocèses,</a:t>
            </a:r>
          </a:p>
          <a:p>
            <a:endParaRPr lang="fr-FR" dirty="0" smtClean="0">
              <a:solidFill>
                <a:srgbClr val="000000"/>
              </a:solidFill>
            </a:endParaRPr>
          </a:p>
          <a:p>
            <a:r>
              <a:rPr lang="fr-FR" dirty="0" smtClean="0">
                <a:solidFill>
                  <a:srgbClr val="000000"/>
                </a:solidFill>
              </a:rPr>
              <a:t>nous en sommes arrivés à nous mettre d’accord sur le </a:t>
            </a:r>
            <a:r>
              <a:rPr lang="fr-FR" b="1" dirty="0" smtClean="0">
                <a:solidFill>
                  <a:srgbClr val="000000"/>
                </a:solidFill>
              </a:rPr>
              <a:t>postulat</a:t>
            </a:r>
            <a:r>
              <a:rPr lang="fr-FR" dirty="0" smtClean="0">
                <a:solidFill>
                  <a:srgbClr val="000000"/>
                </a:solidFill>
              </a:rPr>
              <a:t> suivant : </a:t>
            </a:r>
            <a:endParaRPr lang="fr-FR" dirty="0">
              <a:solidFill>
                <a:srgbClr val="000000"/>
              </a:solidFill>
            </a:endParaRPr>
          </a:p>
        </p:txBody>
      </p:sp>
      <p:sp>
        <p:nvSpPr>
          <p:cNvPr id="8" name="Rectangle 7"/>
          <p:cNvSpPr/>
          <p:nvPr/>
        </p:nvSpPr>
        <p:spPr>
          <a:xfrm>
            <a:off x="4946695" y="1284837"/>
            <a:ext cx="3592936" cy="4282789"/>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r>
              <a:rPr lang="fr-FR" dirty="0" smtClean="0">
                <a:solidFill>
                  <a:srgbClr val="000000"/>
                </a:solidFill>
              </a:rPr>
              <a:t>Avant de partir à la recherche d’exemples de collaboration PO </a:t>
            </a:r>
            <a:r>
              <a:rPr lang="mr-IN" dirty="0" smtClean="0">
                <a:solidFill>
                  <a:srgbClr val="000000"/>
                </a:solidFill>
              </a:rPr>
              <a:t>–</a:t>
            </a:r>
            <a:r>
              <a:rPr lang="fr-FR" dirty="0" smtClean="0">
                <a:solidFill>
                  <a:srgbClr val="000000"/>
                </a:solidFill>
              </a:rPr>
              <a:t> directions et de collaborations fondamental </a:t>
            </a:r>
            <a:r>
              <a:rPr lang="mr-IN" dirty="0" smtClean="0">
                <a:solidFill>
                  <a:srgbClr val="000000"/>
                </a:solidFill>
              </a:rPr>
              <a:t>–</a:t>
            </a:r>
            <a:r>
              <a:rPr lang="fr-FR" dirty="0" smtClean="0">
                <a:solidFill>
                  <a:srgbClr val="000000"/>
                </a:solidFill>
              </a:rPr>
              <a:t> secondaire,</a:t>
            </a:r>
          </a:p>
          <a:p>
            <a:r>
              <a:rPr lang="fr-FR" dirty="0" smtClean="0">
                <a:solidFill>
                  <a:srgbClr val="000000"/>
                </a:solidFill>
              </a:rPr>
              <a:t>avant de vouloir dégager des pistes, des modélisations à partir de ces collectes d’exemples,</a:t>
            </a:r>
          </a:p>
          <a:p>
            <a:r>
              <a:rPr lang="fr-FR" dirty="0" smtClean="0">
                <a:solidFill>
                  <a:srgbClr val="000000"/>
                </a:solidFill>
              </a:rPr>
              <a:t>il serait intéressant de </a:t>
            </a:r>
            <a:r>
              <a:rPr lang="fr-FR" b="1" dirty="0" smtClean="0">
                <a:solidFill>
                  <a:srgbClr val="000000"/>
                </a:solidFill>
              </a:rPr>
              <a:t>connaître </a:t>
            </a:r>
            <a:r>
              <a:rPr lang="fr-FR" dirty="0" smtClean="0">
                <a:solidFill>
                  <a:srgbClr val="000000"/>
                </a:solidFill>
              </a:rPr>
              <a:t>un peu mieux </a:t>
            </a:r>
            <a:r>
              <a:rPr lang="fr-FR" b="1" dirty="0" smtClean="0">
                <a:solidFill>
                  <a:srgbClr val="000000"/>
                </a:solidFill>
              </a:rPr>
              <a:t>la réalité de ce passage</a:t>
            </a:r>
            <a:r>
              <a:rPr lang="fr-FR" dirty="0" smtClean="0">
                <a:solidFill>
                  <a:srgbClr val="000000"/>
                </a:solidFill>
              </a:rPr>
              <a:t> du fondamental au secondaire :</a:t>
            </a:r>
          </a:p>
          <a:p>
            <a:r>
              <a:rPr lang="fr-FR" b="1" i="1" dirty="0" smtClean="0">
                <a:solidFill>
                  <a:srgbClr val="000000"/>
                </a:solidFill>
              </a:rPr>
              <a:t>« Comment les enfants, les parents vivent-ils ce passage ? »</a:t>
            </a:r>
          </a:p>
          <a:p>
            <a:r>
              <a:rPr lang="fr-FR" b="1" i="1" dirty="0" smtClean="0">
                <a:solidFill>
                  <a:srgbClr val="000000"/>
                </a:solidFill>
              </a:rPr>
              <a:t>« Comment les enseignants, les directions et les PO organisent-ils ce passage ? »</a:t>
            </a:r>
            <a:endParaRPr lang="fr-FR" b="1" i="1" dirty="0">
              <a:solidFill>
                <a:srgbClr val="000000"/>
              </a:solidFill>
            </a:endParaRPr>
          </a:p>
        </p:txBody>
      </p:sp>
      <p:sp>
        <p:nvSpPr>
          <p:cNvPr id="9" name="Rectangle 8"/>
          <p:cNvSpPr/>
          <p:nvPr/>
        </p:nvSpPr>
        <p:spPr>
          <a:xfrm>
            <a:off x="354391" y="5862990"/>
            <a:ext cx="8185240" cy="708875"/>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000000"/>
                </a:solidFill>
              </a:rPr>
              <a:t>D’où la décision de </a:t>
            </a:r>
            <a:r>
              <a:rPr lang="fr-FR" b="1" dirty="0" smtClean="0">
                <a:solidFill>
                  <a:srgbClr val="000000"/>
                </a:solidFill>
              </a:rPr>
              <a:t>mener une enquête</a:t>
            </a:r>
            <a:r>
              <a:rPr lang="fr-FR" dirty="0" smtClean="0">
                <a:solidFill>
                  <a:srgbClr val="000000"/>
                </a:solidFill>
              </a:rPr>
              <a:t> auprès de </a:t>
            </a:r>
            <a:r>
              <a:rPr lang="fr-FR" b="1" dirty="0" smtClean="0">
                <a:solidFill>
                  <a:srgbClr val="000000"/>
                </a:solidFill>
              </a:rPr>
              <a:t>toutes les catégories d’acteurs de cette transition</a:t>
            </a:r>
            <a:r>
              <a:rPr lang="fr-FR" dirty="0" smtClean="0">
                <a:solidFill>
                  <a:srgbClr val="000000"/>
                </a:solidFill>
              </a:rPr>
              <a:t> dans un </a:t>
            </a:r>
            <a:r>
              <a:rPr lang="fr-FR" b="1" dirty="0" smtClean="0">
                <a:solidFill>
                  <a:srgbClr val="000000"/>
                </a:solidFill>
              </a:rPr>
              <a:t>échantillon suffisamment consistant et diversifié d’ASBL</a:t>
            </a:r>
            <a:endParaRPr lang="fr-FR" b="1" dirty="0">
              <a:solidFill>
                <a:srgbClr val="000000"/>
              </a:solidFill>
            </a:endParaRPr>
          </a:p>
        </p:txBody>
      </p:sp>
      <p:cxnSp>
        <p:nvCxnSpPr>
          <p:cNvPr id="5" name="Connecteur droit avec flèche 4"/>
          <p:cNvCxnSpPr/>
          <p:nvPr/>
        </p:nvCxnSpPr>
        <p:spPr>
          <a:xfrm>
            <a:off x="3942590" y="5042508"/>
            <a:ext cx="59640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Connecteur droit avec flèche 10"/>
          <p:cNvCxnSpPr/>
          <p:nvPr/>
        </p:nvCxnSpPr>
        <p:spPr>
          <a:xfrm flipV="1">
            <a:off x="4538995" y="1471256"/>
            <a:ext cx="0" cy="35712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Connecteur droit avec flèche 12"/>
          <p:cNvCxnSpPr/>
          <p:nvPr/>
        </p:nvCxnSpPr>
        <p:spPr>
          <a:xfrm>
            <a:off x="4538995" y="1471256"/>
            <a:ext cx="4077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Connecteur droit avec flèche 14"/>
          <p:cNvCxnSpPr>
            <a:stCxn id="8" idx="2"/>
          </p:cNvCxnSpPr>
          <p:nvPr/>
        </p:nvCxnSpPr>
        <p:spPr>
          <a:xfrm>
            <a:off x="6743163" y="5567626"/>
            <a:ext cx="0" cy="1916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Connecteur droit avec flèche 18"/>
          <p:cNvCxnSpPr/>
          <p:nvPr/>
        </p:nvCxnSpPr>
        <p:spPr>
          <a:xfrm flipH="1">
            <a:off x="191961" y="5759274"/>
            <a:ext cx="655120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Connecteur droit avec flèche 20"/>
          <p:cNvCxnSpPr/>
          <p:nvPr/>
        </p:nvCxnSpPr>
        <p:spPr>
          <a:xfrm>
            <a:off x="191961" y="5759274"/>
            <a:ext cx="0" cy="3520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Connecteur droit avec flèche 22"/>
          <p:cNvCxnSpPr/>
          <p:nvPr/>
        </p:nvCxnSpPr>
        <p:spPr>
          <a:xfrm>
            <a:off x="191961" y="6111369"/>
            <a:ext cx="16243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506402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p:tgtEl>
                                          <p:spTgt spid="7"/>
                                        </p:tgtEl>
                                        <p:attrNameLst>
                                          <p:attrName>ppt_y</p:attrName>
                                        </p:attrNameLst>
                                      </p:cBhvr>
                                      <p:tavLst>
                                        <p:tav tm="0">
                                          <p:val>
                                            <p:strVal val="#ppt_y+#ppt_h*1.125000"/>
                                          </p:val>
                                        </p:tav>
                                        <p:tav tm="100000">
                                          <p:val>
                                            <p:strVal val="#ppt_y"/>
                                          </p:val>
                                        </p:tav>
                                      </p:tavLst>
                                    </p:anim>
                                    <p:animEffect transition="in" filter="wipe(up)">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p:tgtEl>
                                          <p:spTgt spid="8"/>
                                        </p:tgtEl>
                                        <p:attrNameLst>
                                          <p:attrName>ppt_y</p:attrName>
                                        </p:attrNameLst>
                                      </p:cBhvr>
                                      <p:tavLst>
                                        <p:tav tm="0">
                                          <p:val>
                                            <p:strVal val="#ppt_y+#ppt_h*1.125000"/>
                                          </p:val>
                                        </p:tav>
                                        <p:tav tm="100000">
                                          <p:val>
                                            <p:strVal val="#ppt_y"/>
                                          </p:val>
                                        </p:tav>
                                      </p:tavLst>
                                    </p:anim>
                                    <p:animEffect transition="in" filter="wipe(up)">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1961" y="206755"/>
            <a:ext cx="8682555" cy="6514719"/>
          </a:xfrm>
        </p:spPr>
        <p:txBody>
          <a:bodyPr>
            <a:normAutofit/>
          </a:bodyPr>
          <a:lstStyle/>
          <a:p>
            <a:pPr marL="0" indent="0">
              <a:buNone/>
            </a:pPr>
            <a:endParaRPr lang="fr-FR" sz="2000" dirty="0" smtClean="0">
              <a:latin typeface="Calibri"/>
              <a:cs typeface="Calibri"/>
            </a:endParaRPr>
          </a:p>
          <a:p>
            <a:pPr marL="0" indent="0">
              <a:buNone/>
            </a:pPr>
            <a:r>
              <a:rPr lang="fr-FR" sz="2000" dirty="0" smtClean="0">
                <a:latin typeface="Calibri"/>
                <a:cs typeface="Calibri"/>
              </a:rPr>
              <a:t>                                         </a:t>
            </a:r>
            <a:endParaRPr lang="fr-FR" sz="2000" dirty="0">
              <a:latin typeface="Calibri"/>
              <a:cs typeface="Calibri"/>
            </a:endParaRPr>
          </a:p>
          <a:p>
            <a:pPr marL="0" indent="0">
              <a:buNone/>
            </a:pPr>
            <a:endParaRPr lang="fr-FR" sz="2000" dirty="0" smtClean="0">
              <a:latin typeface="Calibri"/>
              <a:cs typeface="Calibri"/>
            </a:endParaRPr>
          </a:p>
          <a:p>
            <a:pPr marL="0" indent="0">
              <a:buNone/>
            </a:pPr>
            <a:endParaRPr lang="fr-FR" sz="2000" dirty="0">
              <a:latin typeface="Calibri"/>
              <a:cs typeface="Calibri"/>
            </a:endParaRPr>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17</a:t>
            </a:fld>
            <a:endParaRPr lang="fr-FR"/>
          </a:p>
        </p:txBody>
      </p:sp>
      <p:sp>
        <p:nvSpPr>
          <p:cNvPr id="6" name="Rectangle 5"/>
          <p:cNvSpPr/>
          <p:nvPr/>
        </p:nvSpPr>
        <p:spPr>
          <a:xfrm>
            <a:off x="354391" y="206755"/>
            <a:ext cx="5980331" cy="649803"/>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r>
              <a:rPr lang="fr-FR" sz="2000" b="1" dirty="0">
                <a:solidFill>
                  <a:srgbClr val="000000"/>
                </a:solidFill>
              </a:rPr>
              <a:t>B</a:t>
            </a:r>
            <a:r>
              <a:rPr lang="fr-FR" sz="2000" b="1" dirty="0" smtClean="0">
                <a:solidFill>
                  <a:srgbClr val="000000"/>
                </a:solidFill>
              </a:rPr>
              <a:t>. CHAMP D’INVESTIGATION DE L’ ENQUÊTE</a:t>
            </a:r>
            <a:endParaRPr lang="fr-FR" sz="2000" b="1" dirty="0">
              <a:solidFill>
                <a:srgbClr val="000000"/>
              </a:solidFill>
            </a:endParaRPr>
          </a:p>
        </p:txBody>
      </p:sp>
      <p:sp>
        <p:nvSpPr>
          <p:cNvPr id="7" name="Rectangle 6"/>
          <p:cNvSpPr/>
          <p:nvPr/>
        </p:nvSpPr>
        <p:spPr>
          <a:xfrm>
            <a:off x="354391" y="1119160"/>
            <a:ext cx="8332409" cy="2691045"/>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r>
              <a:rPr lang="fr-FR" b="1" dirty="0" smtClean="0">
                <a:solidFill>
                  <a:srgbClr val="000000"/>
                </a:solidFill>
              </a:rPr>
              <a:t>14 ASBL</a:t>
            </a:r>
          </a:p>
          <a:p>
            <a:pPr marL="285750" indent="-285750">
              <a:buFont typeface="Wingdings" charset="2"/>
              <a:buChar char="§"/>
            </a:pPr>
            <a:r>
              <a:rPr lang="fr-FR" dirty="0" smtClean="0">
                <a:solidFill>
                  <a:srgbClr val="000000"/>
                </a:solidFill>
              </a:rPr>
              <a:t>Indice socio-économique :</a:t>
            </a:r>
          </a:p>
          <a:p>
            <a:r>
              <a:rPr lang="fr-FR" dirty="0">
                <a:solidFill>
                  <a:srgbClr val="000000"/>
                </a:solidFill>
              </a:rPr>
              <a:t> </a:t>
            </a:r>
            <a:r>
              <a:rPr lang="fr-FR" dirty="0" smtClean="0">
                <a:solidFill>
                  <a:srgbClr val="000000"/>
                </a:solidFill>
              </a:rPr>
              <a:t>     3 x niveaux </a:t>
            </a:r>
            <a:r>
              <a:rPr lang="fr-FR" u="sng" dirty="0" smtClean="0">
                <a:solidFill>
                  <a:srgbClr val="000000"/>
                </a:solidFill>
              </a:rPr>
              <a:t>1 à 5</a:t>
            </a:r>
            <a:r>
              <a:rPr lang="fr-FR" dirty="0" smtClean="0">
                <a:solidFill>
                  <a:srgbClr val="000000"/>
                </a:solidFill>
              </a:rPr>
              <a:t> / 3 x niveaux </a:t>
            </a:r>
            <a:r>
              <a:rPr lang="fr-FR" u="sng" dirty="0" smtClean="0">
                <a:solidFill>
                  <a:srgbClr val="000000"/>
                </a:solidFill>
              </a:rPr>
              <a:t>6 à 10</a:t>
            </a:r>
            <a:r>
              <a:rPr lang="fr-FR" dirty="0" smtClean="0">
                <a:solidFill>
                  <a:srgbClr val="000000"/>
                </a:solidFill>
              </a:rPr>
              <a:t> / 2 x niveaux </a:t>
            </a:r>
            <a:r>
              <a:rPr lang="fr-FR" u="sng" dirty="0" smtClean="0">
                <a:solidFill>
                  <a:srgbClr val="000000"/>
                </a:solidFill>
              </a:rPr>
              <a:t>11 à 15</a:t>
            </a:r>
            <a:r>
              <a:rPr lang="fr-FR" dirty="0" smtClean="0">
                <a:solidFill>
                  <a:srgbClr val="000000"/>
                </a:solidFill>
              </a:rPr>
              <a:t> / 5 x niveaux </a:t>
            </a:r>
            <a:r>
              <a:rPr lang="fr-FR" u="sng" dirty="0" smtClean="0">
                <a:solidFill>
                  <a:srgbClr val="000000"/>
                </a:solidFill>
              </a:rPr>
              <a:t>16 à 20</a:t>
            </a:r>
          </a:p>
          <a:p>
            <a:pPr marL="285750" indent="-285750">
              <a:buFont typeface="Arial"/>
              <a:buChar char="•"/>
            </a:pPr>
            <a:r>
              <a:rPr lang="fr-FR" dirty="0" smtClean="0">
                <a:solidFill>
                  <a:srgbClr val="000000"/>
                </a:solidFill>
              </a:rPr>
              <a:t>Population  du 1</a:t>
            </a:r>
            <a:r>
              <a:rPr lang="fr-FR" baseline="30000" dirty="0" smtClean="0">
                <a:solidFill>
                  <a:srgbClr val="000000"/>
                </a:solidFill>
              </a:rPr>
              <a:t>er</a:t>
            </a:r>
            <a:r>
              <a:rPr lang="fr-FR" dirty="0" smtClean="0">
                <a:solidFill>
                  <a:srgbClr val="000000"/>
                </a:solidFill>
              </a:rPr>
              <a:t> degré : de 157 à 750 élèves</a:t>
            </a:r>
          </a:p>
          <a:p>
            <a:pPr marL="285750" indent="-285750">
              <a:buFont typeface="Arial"/>
              <a:buChar char="•"/>
            </a:pPr>
            <a:r>
              <a:rPr lang="fr-FR" dirty="0" smtClean="0">
                <a:solidFill>
                  <a:srgbClr val="000000"/>
                </a:solidFill>
              </a:rPr>
              <a:t>Sélection d’une classe en 1C (la 2</a:t>
            </a:r>
            <a:r>
              <a:rPr lang="fr-FR" baseline="30000" dirty="0" smtClean="0">
                <a:solidFill>
                  <a:srgbClr val="000000"/>
                </a:solidFill>
              </a:rPr>
              <a:t>e</a:t>
            </a:r>
            <a:r>
              <a:rPr lang="fr-FR" dirty="0" smtClean="0">
                <a:solidFill>
                  <a:srgbClr val="000000"/>
                </a:solidFill>
              </a:rPr>
              <a:t> dans l’ordre alphabétique) / une classe en P6 (dans 3 ASBL, pas de réponses </a:t>
            </a:r>
            <a:r>
              <a:rPr lang="fr-FR" dirty="0">
                <a:solidFill>
                  <a:srgbClr val="000000"/>
                </a:solidFill>
              </a:rPr>
              <a:t>d</a:t>
            </a:r>
            <a:r>
              <a:rPr lang="fr-FR" dirty="0" smtClean="0">
                <a:solidFill>
                  <a:srgbClr val="000000"/>
                </a:solidFill>
              </a:rPr>
              <a:t>u primaire et dans une autre ASBL, les 4 écoles d’enseignement primaire ont voulu participer)</a:t>
            </a:r>
          </a:p>
          <a:p>
            <a:pPr marL="285750" indent="-285750">
              <a:buFont typeface="Arial"/>
              <a:buChar char="•"/>
            </a:pPr>
            <a:r>
              <a:rPr lang="fr-FR" dirty="0" smtClean="0">
                <a:solidFill>
                  <a:srgbClr val="000000"/>
                </a:solidFill>
              </a:rPr>
              <a:t>Répartition géographique : toutes les Zones sauf la 6.</a:t>
            </a:r>
          </a:p>
          <a:p>
            <a:r>
              <a:rPr lang="fr-FR" dirty="0">
                <a:solidFill>
                  <a:srgbClr val="000000"/>
                </a:solidFill>
              </a:rPr>
              <a:t> </a:t>
            </a:r>
            <a:r>
              <a:rPr lang="fr-FR" dirty="0" smtClean="0">
                <a:solidFill>
                  <a:srgbClr val="000000"/>
                </a:solidFill>
              </a:rPr>
              <a:t>     Par diocèses : BBW 4 / Liège 4 / Namur-Lux 1 / Hainaut 5</a:t>
            </a:r>
          </a:p>
          <a:p>
            <a:pPr marL="285750" indent="-285750">
              <a:buFont typeface="Arial"/>
              <a:buChar char="•"/>
            </a:pPr>
            <a:endParaRPr lang="fr-FR" dirty="0">
              <a:solidFill>
                <a:srgbClr val="000000"/>
              </a:solidFill>
            </a:endParaRPr>
          </a:p>
        </p:txBody>
      </p:sp>
      <p:sp>
        <p:nvSpPr>
          <p:cNvPr id="2" name="Rectangle 1"/>
          <p:cNvSpPr/>
          <p:nvPr/>
        </p:nvSpPr>
        <p:spPr>
          <a:xfrm>
            <a:off x="354391" y="4208948"/>
            <a:ext cx="8332409" cy="2362917"/>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r>
              <a:rPr lang="fr-FR" b="1" dirty="0" smtClean="0">
                <a:solidFill>
                  <a:srgbClr val="000000"/>
                </a:solidFill>
              </a:rPr>
              <a:t>Nombre de personnes interrogées</a:t>
            </a:r>
          </a:p>
          <a:p>
            <a:r>
              <a:rPr lang="fr-FR" dirty="0" smtClean="0">
                <a:solidFill>
                  <a:srgbClr val="000000"/>
                </a:solidFill>
              </a:rPr>
              <a:t>Elèves  P6       =  271                 Parents  P6        =  202</a:t>
            </a:r>
          </a:p>
          <a:p>
            <a:r>
              <a:rPr lang="fr-FR" dirty="0" smtClean="0">
                <a:solidFill>
                  <a:srgbClr val="000000"/>
                </a:solidFill>
              </a:rPr>
              <a:t>Elèves  1C/1D =  399                 Parents  1C/1D  = 254</a:t>
            </a:r>
          </a:p>
          <a:p>
            <a:endParaRPr lang="fr-FR" dirty="0">
              <a:solidFill>
                <a:srgbClr val="000000"/>
              </a:solidFill>
            </a:endParaRPr>
          </a:p>
          <a:p>
            <a:r>
              <a:rPr lang="fr-FR" dirty="0" smtClean="0">
                <a:solidFill>
                  <a:srgbClr val="000000"/>
                </a:solidFill>
              </a:rPr>
              <a:t>Enseignants de P6         =  34           Directions du fondamental           =   10         PO  =  11</a:t>
            </a:r>
          </a:p>
          <a:p>
            <a:r>
              <a:rPr lang="fr-FR" dirty="0" smtClean="0">
                <a:solidFill>
                  <a:srgbClr val="000000"/>
                </a:solidFill>
              </a:rPr>
              <a:t>Enseignants de 1C/1D  =  92           Directions et adjoints du second  =   16</a:t>
            </a:r>
          </a:p>
          <a:p>
            <a:endParaRPr lang="fr-FR" dirty="0">
              <a:solidFill>
                <a:srgbClr val="000000"/>
              </a:solidFill>
            </a:endParaRPr>
          </a:p>
          <a:p>
            <a:r>
              <a:rPr lang="fr-FR" b="1" dirty="0" smtClean="0">
                <a:solidFill>
                  <a:srgbClr val="000000"/>
                </a:solidFill>
              </a:rPr>
              <a:t>TOTAL  =  1289 personnes </a:t>
            </a:r>
            <a:endParaRPr lang="fr-FR" b="1" dirty="0">
              <a:solidFill>
                <a:srgbClr val="000000"/>
              </a:solidFill>
            </a:endParaRPr>
          </a:p>
        </p:txBody>
      </p:sp>
    </p:spTree>
    <p:extLst>
      <p:ext uri="{BB962C8B-B14F-4D97-AF65-F5344CB8AC3E}">
        <p14:creationId xmlns:p14="http://schemas.microsoft.com/office/powerpoint/2010/main" val="28046085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p:tgtEl>
                                          <p:spTgt spid="7"/>
                                        </p:tgtEl>
                                        <p:attrNameLst>
                                          <p:attrName>ppt_y</p:attrName>
                                        </p:attrNameLst>
                                      </p:cBhvr>
                                      <p:tavLst>
                                        <p:tav tm="0">
                                          <p:val>
                                            <p:strVal val="#ppt_y+#ppt_h*1.125000"/>
                                          </p:val>
                                        </p:tav>
                                        <p:tav tm="100000">
                                          <p:val>
                                            <p:strVal val="#ppt_y"/>
                                          </p:val>
                                        </p:tav>
                                      </p:tavLst>
                                    </p:anim>
                                    <p:animEffect transition="in" filter="wipe(up)">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p:tgtEl>
                                          <p:spTgt spid="2"/>
                                        </p:tgtEl>
                                        <p:attrNameLst>
                                          <p:attrName>ppt_y</p:attrName>
                                        </p:attrNameLst>
                                      </p:cBhvr>
                                      <p:tavLst>
                                        <p:tav tm="0">
                                          <p:val>
                                            <p:strVal val="#ppt_y+#ppt_h*1.125000"/>
                                          </p:val>
                                        </p:tav>
                                        <p:tav tm="100000">
                                          <p:val>
                                            <p:strVal val="#ppt_y"/>
                                          </p:val>
                                        </p:tav>
                                      </p:tavLst>
                                    </p:anim>
                                    <p:animEffect transition="in" filter="wipe(up)">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1961" y="206755"/>
            <a:ext cx="8682555" cy="6514719"/>
          </a:xfrm>
        </p:spPr>
        <p:txBody>
          <a:bodyPr>
            <a:normAutofit/>
          </a:bodyPr>
          <a:lstStyle/>
          <a:p>
            <a:pPr marL="0" indent="0">
              <a:buNone/>
            </a:pPr>
            <a:endParaRPr lang="fr-FR" sz="2000" dirty="0" smtClean="0">
              <a:latin typeface="Calibri"/>
              <a:cs typeface="Calibri"/>
            </a:endParaRPr>
          </a:p>
          <a:p>
            <a:pPr marL="0" indent="0">
              <a:buNone/>
            </a:pPr>
            <a:r>
              <a:rPr lang="fr-FR" sz="2000" dirty="0" smtClean="0">
                <a:latin typeface="Calibri"/>
                <a:cs typeface="Calibri"/>
              </a:rPr>
              <a:t>                                         </a:t>
            </a:r>
            <a:endParaRPr lang="fr-FR" sz="2000" dirty="0">
              <a:latin typeface="Calibri"/>
              <a:cs typeface="Calibri"/>
            </a:endParaRPr>
          </a:p>
          <a:p>
            <a:pPr marL="0" indent="0">
              <a:buNone/>
            </a:pPr>
            <a:endParaRPr lang="fr-FR" sz="2000" dirty="0" smtClean="0">
              <a:latin typeface="Calibri"/>
              <a:cs typeface="Calibri"/>
            </a:endParaRPr>
          </a:p>
          <a:p>
            <a:pPr marL="0" indent="0">
              <a:buNone/>
            </a:pPr>
            <a:endParaRPr lang="fr-FR" sz="2000" dirty="0">
              <a:latin typeface="Calibri"/>
              <a:cs typeface="Calibri"/>
            </a:endParaRPr>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18</a:t>
            </a:fld>
            <a:endParaRPr lang="fr-FR"/>
          </a:p>
        </p:txBody>
      </p:sp>
      <p:sp>
        <p:nvSpPr>
          <p:cNvPr id="6" name="Rectangle 5"/>
          <p:cNvSpPr/>
          <p:nvPr/>
        </p:nvSpPr>
        <p:spPr>
          <a:xfrm>
            <a:off x="191961" y="206755"/>
            <a:ext cx="8239567" cy="649803"/>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r>
              <a:rPr lang="fr-FR" sz="2000" b="1" dirty="0">
                <a:solidFill>
                  <a:srgbClr val="000000"/>
                </a:solidFill>
              </a:rPr>
              <a:t>C</a:t>
            </a:r>
            <a:r>
              <a:rPr lang="fr-FR" sz="2000" b="1" dirty="0" smtClean="0">
                <a:solidFill>
                  <a:srgbClr val="000000"/>
                </a:solidFill>
              </a:rPr>
              <a:t>. ENSEMBLE DES </a:t>
            </a:r>
            <a:r>
              <a:rPr lang="fr-FR" sz="2000" b="1" u="sng" dirty="0" smtClean="0">
                <a:solidFill>
                  <a:srgbClr val="000000"/>
                </a:solidFill>
              </a:rPr>
              <a:t>OBJECTIFS</a:t>
            </a:r>
            <a:r>
              <a:rPr lang="fr-FR" sz="2000" b="1" dirty="0" smtClean="0">
                <a:solidFill>
                  <a:srgbClr val="000000"/>
                </a:solidFill>
              </a:rPr>
              <a:t> VERS LESQUELS LES RESULTATS DE L’ENQUÊTE</a:t>
            </a:r>
          </a:p>
          <a:p>
            <a:r>
              <a:rPr lang="fr-FR" sz="2000" b="1" dirty="0">
                <a:solidFill>
                  <a:srgbClr val="000000"/>
                </a:solidFill>
              </a:rPr>
              <a:t> </a:t>
            </a:r>
            <a:r>
              <a:rPr lang="fr-FR" sz="2000" b="1" dirty="0" smtClean="0">
                <a:solidFill>
                  <a:srgbClr val="000000"/>
                </a:solidFill>
              </a:rPr>
              <a:t>   DEVRAIENT PERMETTRE DE PROGRESSER</a:t>
            </a:r>
            <a:endParaRPr lang="fr-FR" sz="2000" b="1" dirty="0">
              <a:solidFill>
                <a:srgbClr val="000000"/>
              </a:solidFill>
            </a:endParaRPr>
          </a:p>
        </p:txBody>
      </p:sp>
      <p:sp>
        <p:nvSpPr>
          <p:cNvPr id="7" name="Rectangle 6"/>
          <p:cNvSpPr/>
          <p:nvPr/>
        </p:nvSpPr>
        <p:spPr>
          <a:xfrm>
            <a:off x="531585" y="1388213"/>
            <a:ext cx="8155215" cy="2170931"/>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lvl="0" defTabSz="914400">
              <a:spcBef>
                <a:spcPct val="20000"/>
              </a:spcBef>
              <a:buClr>
                <a:srgbClr val="0BD0D9"/>
              </a:buClr>
              <a:buSzPct val="95000"/>
            </a:pPr>
            <a:r>
              <a:rPr lang="fr-FR" b="1" dirty="0" smtClean="0">
                <a:solidFill>
                  <a:srgbClr val="000000"/>
                </a:solidFill>
              </a:rPr>
              <a:t>1. </a:t>
            </a:r>
            <a:r>
              <a:rPr lang="fr-FR" sz="2000" dirty="0">
                <a:solidFill>
                  <a:prstClr val="black"/>
                </a:solidFill>
                <a:latin typeface="Constantia"/>
              </a:rPr>
              <a:t>Cerner le </a:t>
            </a:r>
            <a:r>
              <a:rPr lang="fr-FR" sz="2000" b="1" dirty="0" smtClean="0">
                <a:solidFill>
                  <a:prstClr val="black"/>
                </a:solidFill>
                <a:latin typeface="Constantia"/>
              </a:rPr>
              <a:t>ressenti, le vécu </a:t>
            </a:r>
            <a:r>
              <a:rPr lang="fr-FR" sz="2000" b="1" dirty="0">
                <a:solidFill>
                  <a:prstClr val="black"/>
                </a:solidFill>
                <a:latin typeface="Constantia"/>
              </a:rPr>
              <a:t>et les représentations des différentes catégories </a:t>
            </a:r>
            <a:r>
              <a:rPr lang="fr-FR" sz="2000" b="1" dirty="0" smtClean="0">
                <a:solidFill>
                  <a:prstClr val="black"/>
                </a:solidFill>
                <a:latin typeface="Constantia"/>
              </a:rPr>
              <a:t> d’acteurs </a:t>
            </a:r>
            <a:r>
              <a:rPr lang="fr-FR" sz="2000" dirty="0">
                <a:solidFill>
                  <a:prstClr val="black"/>
                </a:solidFill>
                <a:latin typeface="Constantia"/>
              </a:rPr>
              <a:t>du terrain « impliqués dans » ou « concernés par » ce passage du fondamental au secondaire </a:t>
            </a:r>
            <a:r>
              <a:rPr lang="fr-FR" sz="2000" dirty="0" smtClean="0">
                <a:solidFill>
                  <a:prstClr val="black"/>
                </a:solidFill>
                <a:latin typeface="Constantia"/>
              </a:rPr>
              <a:t>» : élèves P6, 1C/1D, parents P6, parents 1C/1D, MDP du fondamental, MDP du secondaire, directeurs du fondamental, directeurs et adjoints du secondaire, Pouvoirs Organisateurs</a:t>
            </a:r>
            <a:endParaRPr lang="fr-FR" sz="2000" dirty="0">
              <a:solidFill>
                <a:prstClr val="black"/>
              </a:solidFill>
              <a:latin typeface="Constantia"/>
            </a:endParaRPr>
          </a:p>
          <a:p>
            <a:r>
              <a:rPr lang="fr-FR" b="1" dirty="0" smtClean="0">
                <a:solidFill>
                  <a:srgbClr val="000000"/>
                </a:solidFill>
              </a:rPr>
              <a:t> </a:t>
            </a:r>
            <a:endParaRPr lang="fr-FR" dirty="0">
              <a:solidFill>
                <a:srgbClr val="000000"/>
              </a:solidFill>
            </a:endParaRPr>
          </a:p>
        </p:txBody>
      </p:sp>
      <p:sp>
        <p:nvSpPr>
          <p:cNvPr id="2" name="Rectangle 1"/>
          <p:cNvSpPr/>
          <p:nvPr/>
        </p:nvSpPr>
        <p:spPr>
          <a:xfrm>
            <a:off x="531585" y="4408321"/>
            <a:ext cx="8155215" cy="1432518"/>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lvl="0" defTabSz="914400">
              <a:spcBef>
                <a:spcPct val="20000"/>
              </a:spcBef>
              <a:buClr>
                <a:srgbClr val="0BD0D9"/>
              </a:buClr>
              <a:buSzPct val="95000"/>
            </a:pPr>
            <a:r>
              <a:rPr lang="fr-FR" b="1" dirty="0" smtClean="0">
                <a:solidFill>
                  <a:srgbClr val="000000"/>
                </a:solidFill>
              </a:rPr>
              <a:t>2. </a:t>
            </a:r>
            <a:r>
              <a:rPr lang="fr-FR" sz="2000" dirty="0">
                <a:solidFill>
                  <a:prstClr val="black"/>
                </a:solidFill>
                <a:latin typeface="Constantia"/>
              </a:rPr>
              <a:t>Repérer des </a:t>
            </a:r>
            <a:r>
              <a:rPr lang="fr-FR" sz="2000" b="1" dirty="0">
                <a:solidFill>
                  <a:prstClr val="black"/>
                </a:solidFill>
                <a:latin typeface="Constantia"/>
              </a:rPr>
              <a:t>initiatives </a:t>
            </a:r>
            <a:r>
              <a:rPr lang="fr-FR" sz="2000" dirty="0">
                <a:solidFill>
                  <a:prstClr val="black"/>
                </a:solidFill>
                <a:latin typeface="Constantia"/>
              </a:rPr>
              <a:t>(dispositifs, projet, actions de pilotage, référence à des valeurs et activation de celles-ci…) qui peuvent favoriser, faciliter ce passage.</a:t>
            </a:r>
          </a:p>
          <a:p>
            <a:r>
              <a:rPr lang="fr-FR" b="1" dirty="0" smtClean="0">
                <a:solidFill>
                  <a:srgbClr val="000000"/>
                </a:solidFill>
              </a:rPr>
              <a:t> </a:t>
            </a:r>
            <a:endParaRPr lang="fr-FR" b="1" dirty="0">
              <a:solidFill>
                <a:srgbClr val="000000"/>
              </a:solidFill>
            </a:endParaRPr>
          </a:p>
        </p:txBody>
      </p:sp>
    </p:spTree>
    <p:extLst>
      <p:ext uri="{BB962C8B-B14F-4D97-AF65-F5344CB8AC3E}">
        <p14:creationId xmlns:p14="http://schemas.microsoft.com/office/powerpoint/2010/main" val="17242527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p:tgtEl>
                                          <p:spTgt spid="7"/>
                                        </p:tgtEl>
                                        <p:attrNameLst>
                                          <p:attrName>ppt_y</p:attrName>
                                        </p:attrNameLst>
                                      </p:cBhvr>
                                      <p:tavLst>
                                        <p:tav tm="0">
                                          <p:val>
                                            <p:strVal val="#ppt_y+#ppt_h*1.125000"/>
                                          </p:val>
                                        </p:tav>
                                        <p:tav tm="100000">
                                          <p:val>
                                            <p:strVal val="#ppt_y"/>
                                          </p:val>
                                        </p:tav>
                                      </p:tavLst>
                                    </p:anim>
                                    <p:animEffect transition="in" filter="wipe(up)">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p:tgtEl>
                                          <p:spTgt spid="2"/>
                                        </p:tgtEl>
                                        <p:attrNameLst>
                                          <p:attrName>ppt_y</p:attrName>
                                        </p:attrNameLst>
                                      </p:cBhvr>
                                      <p:tavLst>
                                        <p:tav tm="0">
                                          <p:val>
                                            <p:strVal val="#ppt_y+#ppt_h*1.125000"/>
                                          </p:val>
                                        </p:tav>
                                        <p:tav tm="100000">
                                          <p:val>
                                            <p:strVal val="#ppt_y"/>
                                          </p:val>
                                        </p:tav>
                                      </p:tavLst>
                                    </p:anim>
                                    <p:animEffect transition="in" filter="wipe(up)">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5791" y="206755"/>
            <a:ext cx="8653023" cy="6514719"/>
          </a:xfrm>
        </p:spPr>
        <p:txBody>
          <a:bodyPr>
            <a:normAutofit/>
          </a:bodyPr>
          <a:lstStyle/>
          <a:p>
            <a:pPr marL="0" indent="0">
              <a:buNone/>
            </a:pPr>
            <a:endParaRPr lang="fr-FR" sz="2000" dirty="0" smtClean="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r>
              <a:rPr lang="fr-FR" sz="2000" dirty="0" smtClean="0"/>
              <a:t>A ces 4 objectifs, on devrait ajouter une démarche antérieure : la </a:t>
            </a:r>
            <a:r>
              <a:rPr lang="fr-FR" sz="2000" b="1" dirty="0" smtClean="0"/>
              <a:t>clarification du concept de « continuum pédagogique » </a:t>
            </a:r>
            <a:r>
              <a:rPr lang="fr-FR" sz="2000" dirty="0" smtClean="0"/>
              <a:t>et l’identification des impacts réels, potentiels d’un tel concept sur le terrain.</a:t>
            </a: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19</a:t>
            </a:fld>
            <a:endParaRPr lang="fr-FR"/>
          </a:p>
        </p:txBody>
      </p:sp>
      <p:sp>
        <p:nvSpPr>
          <p:cNvPr id="5" name="Rectangle 4"/>
          <p:cNvSpPr/>
          <p:nvPr/>
        </p:nvSpPr>
        <p:spPr>
          <a:xfrm>
            <a:off x="369156" y="738414"/>
            <a:ext cx="8155215" cy="1772185"/>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lvl="0" defTabSz="914400">
              <a:spcBef>
                <a:spcPct val="20000"/>
              </a:spcBef>
              <a:buClr>
                <a:srgbClr val="0BD0D9"/>
              </a:buClr>
              <a:buSzPct val="95000"/>
            </a:pPr>
            <a:r>
              <a:rPr lang="fr-FR" b="1" dirty="0">
                <a:solidFill>
                  <a:srgbClr val="000000"/>
                </a:solidFill>
              </a:rPr>
              <a:t>3</a:t>
            </a:r>
            <a:r>
              <a:rPr lang="fr-FR" b="1" dirty="0" smtClean="0">
                <a:solidFill>
                  <a:srgbClr val="000000"/>
                </a:solidFill>
              </a:rPr>
              <a:t>. </a:t>
            </a:r>
            <a:r>
              <a:rPr lang="fr-FR" sz="2000" dirty="0">
                <a:solidFill>
                  <a:prstClr val="black"/>
                </a:solidFill>
                <a:latin typeface="Constantia"/>
              </a:rPr>
              <a:t>Prendre une mesure (modeste) de l</a:t>
            </a:r>
            <a:r>
              <a:rPr lang="fr-FR" sz="2000" b="1" dirty="0">
                <a:solidFill>
                  <a:prstClr val="black"/>
                </a:solidFill>
                <a:latin typeface="Constantia"/>
              </a:rPr>
              <a:t>’impact du management des équipes de direction par les PO</a:t>
            </a:r>
            <a:r>
              <a:rPr lang="fr-FR" sz="2000" dirty="0">
                <a:solidFill>
                  <a:prstClr val="black"/>
                </a:solidFill>
                <a:latin typeface="Constantia"/>
              </a:rPr>
              <a:t> (et de la collaboration entre ces deux instances)</a:t>
            </a:r>
            <a:r>
              <a:rPr lang="fr-FR" sz="2000" b="1" dirty="0">
                <a:solidFill>
                  <a:prstClr val="black"/>
                </a:solidFill>
                <a:latin typeface="Constantia"/>
              </a:rPr>
              <a:t> sur ce qui est vécu</a:t>
            </a:r>
            <a:r>
              <a:rPr lang="fr-FR" sz="2000" dirty="0">
                <a:solidFill>
                  <a:prstClr val="black"/>
                </a:solidFill>
                <a:latin typeface="Constantia"/>
              </a:rPr>
              <a:t> dans ce passage du fondamental au secondaire.</a:t>
            </a:r>
          </a:p>
          <a:p>
            <a:pPr defTabSz="914400">
              <a:spcBef>
                <a:spcPct val="20000"/>
              </a:spcBef>
              <a:buClr>
                <a:srgbClr val="0BD0D9"/>
              </a:buClr>
              <a:buSzPct val="95000"/>
            </a:pPr>
            <a:r>
              <a:rPr lang="fr-FR" b="1" dirty="0" smtClean="0">
                <a:solidFill>
                  <a:srgbClr val="000000"/>
                </a:solidFill>
              </a:rPr>
              <a:t> </a:t>
            </a:r>
            <a:endParaRPr lang="fr-FR" b="1" dirty="0">
              <a:solidFill>
                <a:srgbClr val="000000"/>
              </a:solidFill>
            </a:endParaRPr>
          </a:p>
        </p:txBody>
      </p:sp>
      <p:sp>
        <p:nvSpPr>
          <p:cNvPr id="6" name="Rectangle 5"/>
          <p:cNvSpPr/>
          <p:nvPr/>
        </p:nvSpPr>
        <p:spPr>
          <a:xfrm>
            <a:off x="369156" y="3125841"/>
            <a:ext cx="8155215" cy="1486873"/>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lvl="0" defTabSz="914400">
              <a:spcBef>
                <a:spcPct val="20000"/>
              </a:spcBef>
              <a:buClr>
                <a:srgbClr val="0BD0D9"/>
              </a:buClr>
              <a:buSzPct val="95000"/>
            </a:pPr>
            <a:r>
              <a:rPr lang="fr-FR" b="1" dirty="0" smtClean="0">
                <a:solidFill>
                  <a:srgbClr val="000000"/>
                </a:solidFill>
              </a:rPr>
              <a:t>4. </a:t>
            </a:r>
            <a:r>
              <a:rPr lang="fr-FR" sz="1900" dirty="0">
                <a:solidFill>
                  <a:prstClr val="black"/>
                </a:solidFill>
                <a:latin typeface="Constantia"/>
              </a:rPr>
              <a:t>Identifier des </a:t>
            </a:r>
            <a:r>
              <a:rPr lang="fr-FR" sz="1900" b="1" dirty="0">
                <a:solidFill>
                  <a:prstClr val="black"/>
                </a:solidFill>
                <a:latin typeface="Constantia"/>
              </a:rPr>
              <a:t>demandes, des propositions </a:t>
            </a:r>
            <a:r>
              <a:rPr lang="fr-FR" sz="1900" dirty="0">
                <a:solidFill>
                  <a:prstClr val="black"/>
                </a:solidFill>
                <a:latin typeface="Constantia"/>
              </a:rPr>
              <a:t>à transmettre aux responsables des </a:t>
            </a:r>
            <a:r>
              <a:rPr lang="fr-FR" sz="1900" dirty="0" err="1">
                <a:solidFill>
                  <a:prstClr val="black"/>
                </a:solidFill>
                <a:latin typeface="Constantia"/>
              </a:rPr>
              <a:t>macro-structures</a:t>
            </a:r>
            <a:r>
              <a:rPr lang="fr-FR" sz="1900" dirty="0">
                <a:solidFill>
                  <a:prstClr val="black"/>
                </a:solidFill>
                <a:latin typeface="Constantia"/>
              </a:rPr>
              <a:t> de l’enseignement </a:t>
            </a:r>
            <a:r>
              <a:rPr lang="fr-FR" sz="1900" dirty="0" smtClean="0">
                <a:solidFill>
                  <a:prstClr val="black"/>
                </a:solidFill>
                <a:latin typeface="Constantia"/>
              </a:rPr>
              <a:t>obligatoire (</a:t>
            </a:r>
            <a:r>
              <a:rPr lang="fr-FR" sz="1900" dirty="0">
                <a:solidFill>
                  <a:prstClr val="black"/>
                </a:solidFill>
                <a:latin typeface="Constantia"/>
              </a:rPr>
              <a:t>SEGEC, FWB…).  </a:t>
            </a:r>
          </a:p>
          <a:p>
            <a:pPr defTabSz="914400">
              <a:spcBef>
                <a:spcPct val="20000"/>
              </a:spcBef>
              <a:buClr>
                <a:srgbClr val="0BD0D9"/>
              </a:buClr>
              <a:buSzPct val="95000"/>
            </a:pPr>
            <a:r>
              <a:rPr lang="fr-FR" b="1" dirty="0" smtClean="0">
                <a:solidFill>
                  <a:srgbClr val="000000"/>
                </a:solidFill>
              </a:rPr>
              <a:t> </a:t>
            </a:r>
            <a:endParaRPr lang="fr-FR" b="1" dirty="0">
              <a:solidFill>
                <a:srgbClr val="000000"/>
              </a:solidFill>
            </a:endParaRPr>
          </a:p>
        </p:txBody>
      </p:sp>
    </p:spTree>
    <p:extLst>
      <p:ext uri="{BB962C8B-B14F-4D97-AF65-F5344CB8AC3E}">
        <p14:creationId xmlns:p14="http://schemas.microsoft.com/office/powerpoint/2010/main" val="14748901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p:tgtEl>
                                          <p:spTgt spid="6"/>
                                        </p:tgtEl>
                                        <p:attrNameLst>
                                          <p:attrName>ppt_y</p:attrName>
                                        </p:attrNameLst>
                                      </p:cBhvr>
                                      <p:tavLst>
                                        <p:tav tm="0">
                                          <p:val>
                                            <p:strVal val="#ppt_y+#ppt_h*1.125000"/>
                                          </p:val>
                                        </p:tav>
                                        <p:tav tm="100000">
                                          <p:val>
                                            <p:strVal val="#ppt_y"/>
                                          </p:val>
                                        </p:tav>
                                      </p:tavLst>
                                    </p:anim>
                                    <p:animEffect transition="in" filter="wipe(up)">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14" end="14"/>
                                            </p:txEl>
                                          </p:spTgt>
                                        </p:tgtEl>
                                        <p:attrNameLst>
                                          <p:attrName>style.visibility</p:attrName>
                                        </p:attrNameLst>
                                      </p:cBhvr>
                                      <p:to>
                                        <p:strVal val="visible"/>
                                      </p:to>
                                    </p:set>
                                    <p:anim calcmode="lin" valueType="num">
                                      <p:cBhvr additive="base">
                                        <p:cTn id="19" dur="500"/>
                                        <p:tgtEl>
                                          <p:spTgt spid="3">
                                            <p:txEl>
                                              <p:pRg st="14" end="14"/>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1693"/>
            <a:ext cx="8229600" cy="578545"/>
          </a:xfrm>
        </p:spPr>
        <p:txBody>
          <a:bodyPr>
            <a:normAutofit/>
          </a:bodyPr>
          <a:lstStyle/>
          <a:p>
            <a:pPr algn="ctr"/>
            <a:r>
              <a:rPr lang="fr-FR" sz="3200" b="1" dirty="0" smtClean="0"/>
              <a:t>TABLE DES MATIERES</a:t>
            </a:r>
            <a:endParaRPr lang="fr-FR" sz="3200" b="1" dirty="0"/>
          </a:p>
        </p:txBody>
      </p:sp>
      <p:sp>
        <p:nvSpPr>
          <p:cNvPr id="3" name="Espace réservé du contenu 2"/>
          <p:cNvSpPr>
            <a:spLocks noGrp="1"/>
          </p:cNvSpPr>
          <p:nvPr>
            <p:ph idx="1"/>
          </p:nvPr>
        </p:nvSpPr>
        <p:spPr>
          <a:xfrm>
            <a:off x="264041" y="1005987"/>
            <a:ext cx="8612774" cy="5715488"/>
          </a:xfrm>
        </p:spPr>
        <p:txBody>
          <a:bodyPr>
            <a:normAutofit lnSpcReduction="10000"/>
          </a:bodyPr>
          <a:lstStyle/>
          <a:p>
            <a:pPr marL="514350" indent="-514350">
              <a:buFont typeface="+mj-lt"/>
              <a:buAutoNum type="romanUcPeriod"/>
            </a:pPr>
            <a:r>
              <a:rPr lang="fr-FR" sz="2000" b="1" dirty="0" smtClean="0"/>
              <a:t>L’action 6.2 et son contexte</a:t>
            </a:r>
            <a:r>
              <a:rPr lang="fr-FR" sz="2000" dirty="0" smtClean="0"/>
              <a:t>                                                                     4 à 8</a:t>
            </a:r>
          </a:p>
          <a:p>
            <a:pPr marL="514350" indent="-514350">
              <a:buFont typeface="+mj-lt"/>
              <a:buAutoNum type="romanUcPeriod"/>
            </a:pPr>
            <a:r>
              <a:rPr lang="fr-FR" sz="2000" b="1" dirty="0" smtClean="0"/>
              <a:t>Interprétation de la formulation de l’action 6.2                                  </a:t>
            </a:r>
            <a:r>
              <a:rPr lang="fr-FR" sz="2000" dirty="0"/>
              <a:t>9</a:t>
            </a:r>
            <a:r>
              <a:rPr lang="fr-FR" sz="2000" dirty="0" smtClean="0"/>
              <a:t> à 14</a:t>
            </a:r>
          </a:p>
          <a:p>
            <a:pPr marL="514350" indent="-514350">
              <a:buFont typeface="+mj-lt"/>
              <a:buAutoNum type="romanUcPeriod"/>
            </a:pPr>
            <a:r>
              <a:rPr lang="fr-FR" sz="2000" b="1" dirty="0" smtClean="0"/>
              <a:t>Objets et objectifs de l’action 6.2</a:t>
            </a:r>
            <a:r>
              <a:rPr lang="fr-FR" sz="2000" dirty="0" smtClean="0"/>
              <a:t>                                                         15 à 19</a:t>
            </a:r>
          </a:p>
          <a:p>
            <a:pPr marL="514350" indent="-514350">
              <a:buFont typeface="+mj-lt"/>
              <a:buAutoNum type="romanUcPeriod"/>
            </a:pPr>
            <a:r>
              <a:rPr lang="fr-FR" sz="2000" b="1" dirty="0" smtClean="0"/>
              <a:t>Méthodologie de l’enquête menée auprès de 1280 personnes     </a:t>
            </a:r>
            <a:r>
              <a:rPr lang="fr-FR" sz="2000" dirty="0" smtClean="0"/>
              <a:t>20 à 22</a:t>
            </a:r>
            <a:endParaRPr lang="fr-FR" sz="2000" b="1" dirty="0" smtClean="0"/>
          </a:p>
          <a:p>
            <a:pPr marL="514350" indent="-514350">
              <a:buFont typeface="+mj-lt"/>
              <a:buAutoNum type="romanUcPeriod"/>
            </a:pPr>
            <a:r>
              <a:rPr lang="fr-FR" sz="2000" b="1" dirty="0" smtClean="0"/>
              <a:t>Questionnaires utilisés pour l’enquête                                                </a:t>
            </a:r>
            <a:r>
              <a:rPr lang="fr-FR" sz="2000" dirty="0" smtClean="0"/>
              <a:t>23 à 28</a:t>
            </a:r>
            <a:r>
              <a:rPr lang="fr-FR" sz="2000" b="1" dirty="0" smtClean="0"/>
              <a:t>                                 </a:t>
            </a:r>
            <a:endParaRPr lang="fr-FR" sz="2000" dirty="0" smtClean="0"/>
          </a:p>
          <a:p>
            <a:pPr marL="514350" indent="-514350">
              <a:buFont typeface="+mj-lt"/>
              <a:buAutoNum type="romanUcPeriod"/>
            </a:pPr>
            <a:r>
              <a:rPr lang="fr-FR" sz="2000" b="1" dirty="0" smtClean="0"/>
              <a:t>Recensement, traitement et synthèse des réponses obtenues      </a:t>
            </a:r>
            <a:r>
              <a:rPr lang="fr-FR" sz="2000" dirty="0" smtClean="0"/>
              <a:t>29 à 100</a:t>
            </a:r>
          </a:p>
          <a:p>
            <a:pPr marL="1147763" indent="-342900">
              <a:buFont typeface="+mj-lt"/>
              <a:buAutoNum type="arabicPeriod"/>
            </a:pPr>
            <a:r>
              <a:rPr lang="fr-FR" sz="1600" u="sng" dirty="0" smtClean="0"/>
              <a:t>Elèves et parents de P6 et de 1C/1D</a:t>
            </a:r>
            <a:r>
              <a:rPr lang="fr-FR" sz="1600" dirty="0" smtClean="0"/>
              <a:t>                                          31 à 64</a:t>
            </a:r>
          </a:p>
          <a:p>
            <a:pPr marL="1776413" indent="-342900">
              <a:buFont typeface="Wingdings" charset="2"/>
              <a:buChar char="§"/>
            </a:pPr>
            <a:r>
              <a:rPr lang="fr-FR" sz="1600" dirty="0" smtClean="0"/>
              <a:t>Choix de l’école secondaire (motifs et aides)              34 à 41</a:t>
            </a:r>
          </a:p>
          <a:p>
            <a:pPr marL="1776413" indent="-342900">
              <a:buFont typeface="Wingdings" charset="2"/>
              <a:buChar char="§"/>
            </a:pPr>
            <a:r>
              <a:rPr lang="fr-FR" sz="1600" dirty="0" smtClean="0"/>
              <a:t>Attentes                                                                              42 à 48</a:t>
            </a:r>
          </a:p>
          <a:p>
            <a:pPr marL="1776413" indent="-342900">
              <a:buFont typeface="Wingdings" charset="2"/>
              <a:buChar char="§"/>
            </a:pPr>
            <a:r>
              <a:rPr lang="fr-FR" sz="1600" dirty="0" smtClean="0"/>
              <a:t>Ressentis                                                                             49 à 51</a:t>
            </a:r>
          </a:p>
          <a:p>
            <a:pPr marL="1776413" indent="-342900">
              <a:buFont typeface="Wingdings" charset="2"/>
              <a:buChar char="§"/>
            </a:pPr>
            <a:r>
              <a:rPr lang="fr-FR" sz="1600" dirty="0" smtClean="0"/>
              <a:t>Aides au passage d’un niveau à l’autre                         52 à 54</a:t>
            </a:r>
          </a:p>
          <a:p>
            <a:pPr marL="1433513" indent="0">
              <a:buFont typeface="Wingdings" charset="2"/>
              <a:buChar char="§"/>
            </a:pPr>
            <a:r>
              <a:rPr lang="fr-FR" sz="1600" dirty="0" smtClean="0"/>
              <a:t>     Propositions d’amélioration                                            55 à 62</a:t>
            </a:r>
          </a:p>
          <a:p>
            <a:pPr marL="1257300" indent="0">
              <a:buNone/>
            </a:pPr>
            <a:r>
              <a:rPr lang="fr-FR" sz="1600" dirty="0" smtClean="0"/>
              <a:t>Conclusions                                                                                    63 </a:t>
            </a:r>
            <a:r>
              <a:rPr lang="fr-FR" sz="1600" dirty="0"/>
              <a:t>-</a:t>
            </a:r>
            <a:r>
              <a:rPr lang="fr-FR" sz="1600" dirty="0" smtClean="0"/>
              <a:t> 64</a:t>
            </a:r>
          </a:p>
          <a:p>
            <a:pPr marL="1147763" indent="-342900">
              <a:buFont typeface="+mj-lt"/>
              <a:buAutoNum type="arabicPeriod" startAt="2"/>
            </a:pPr>
            <a:r>
              <a:rPr lang="fr-FR" sz="1600" dirty="0" smtClean="0"/>
              <a:t> </a:t>
            </a:r>
            <a:r>
              <a:rPr lang="fr-FR" sz="1600" u="sng" dirty="0" smtClean="0"/>
              <a:t>Enseignants du primaire et du secondaire</a:t>
            </a:r>
            <a:r>
              <a:rPr lang="fr-FR" sz="1600" dirty="0" smtClean="0"/>
              <a:t>                                65 à 80</a:t>
            </a:r>
          </a:p>
          <a:p>
            <a:pPr marL="1433513" indent="0">
              <a:buFont typeface="Wingdings" charset="2"/>
              <a:buChar char="§"/>
            </a:pPr>
            <a:r>
              <a:rPr lang="fr-FR" sz="1600" dirty="0"/>
              <a:t> </a:t>
            </a:r>
            <a:r>
              <a:rPr lang="fr-FR" sz="1600" dirty="0" smtClean="0"/>
              <a:t> Aides au choix                                                                        67 </a:t>
            </a:r>
            <a:r>
              <a:rPr lang="fr-FR" sz="1600" dirty="0"/>
              <a:t>-</a:t>
            </a:r>
            <a:r>
              <a:rPr lang="fr-FR" sz="1600" dirty="0" smtClean="0"/>
              <a:t> 68</a:t>
            </a:r>
          </a:p>
          <a:p>
            <a:pPr marL="1433513" indent="0">
              <a:buFont typeface="Wingdings" charset="2"/>
              <a:buChar char="§"/>
            </a:pPr>
            <a:r>
              <a:rPr lang="fr-FR" sz="1600" dirty="0" smtClean="0"/>
              <a:t>  Aides au passage d’un niveau à l’autre                             69 à 71</a:t>
            </a:r>
          </a:p>
          <a:p>
            <a:pPr marL="1433513" indent="0">
              <a:buFont typeface="Wingdings" charset="2"/>
              <a:buChar char="§"/>
            </a:pPr>
            <a:r>
              <a:rPr lang="fr-FR" sz="1600" dirty="0"/>
              <a:t> </a:t>
            </a:r>
            <a:r>
              <a:rPr lang="fr-FR" sz="1600" dirty="0" smtClean="0"/>
              <a:t> Difficultés perçues chez les élèves                                     72 à 74</a:t>
            </a:r>
          </a:p>
          <a:p>
            <a:pPr marL="1433513" indent="0">
              <a:buFont typeface="Wingdings" charset="2"/>
              <a:buChar char="§"/>
            </a:pPr>
            <a:r>
              <a:rPr lang="fr-FR" sz="1600" dirty="0"/>
              <a:t> </a:t>
            </a:r>
            <a:r>
              <a:rPr lang="fr-FR" sz="1600" dirty="0" smtClean="0"/>
              <a:t> Propositions                                                                           75 à 78</a:t>
            </a:r>
          </a:p>
          <a:p>
            <a:pPr marL="1257300" indent="0">
              <a:buNone/>
            </a:pPr>
            <a:r>
              <a:rPr lang="fr-FR" sz="1600" dirty="0" smtClean="0"/>
              <a:t>Observations et commentaires                                                  79 à 80</a:t>
            </a:r>
          </a:p>
          <a:p>
            <a:pPr marL="1257300" indent="0">
              <a:buNone/>
            </a:pPr>
            <a:endParaRPr lang="fr-FR" sz="2000" dirty="0" smtClean="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2</a:t>
            </a:fld>
            <a:endParaRPr lang="fr-FR"/>
          </a:p>
        </p:txBody>
      </p:sp>
    </p:spTree>
    <p:extLst>
      <p:ext uri="{BB962C8B-B14F-4D97-AF65-F5344CB8AC3E}">
        <p14:creationId xmlns:p14="http://schemas.microsoft.com/office/powerpoint/2010/main" val="738296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42454"/>
            <a:ext cx="8229600" cy="5982146"/>
          </a:xfrm>
        </p:spPr>
        <p:txBody>
          <a:bodyPr>
            <a:normAutofit/>
          </a:bodyPr>
          <a:lstStyle/>
          <a:p>
            <a:pPr marL="0" indent="0" algn="ctr">
              <a:buNone/>
            </a:pPr>
            <a:endParaRPr lang="fr-FR" sz="2400" b="1" dirty="0" smtClean="0"/>
          </a:p>
          <a:p>
            <a:pPr marL="0" indent="0" algn="ctr">
              <a:buNone/>
            </a:pPr>
            <a:endParaRPr lang="fr-FR" sz="2400" b="1" dirty="0"/>
          </a:p>
          <a:p>
            <a:pPr marL="0" indent="0" algn="ctr">
              <a:buNone/>
            </a:pPr>
            <a:r>
              <a:rPr lang="fr-FR" sz="2400" b="1" dirty="0" smtClean="0"/>
              <a:t>IV.</a:t>
            </a:r>
          </a:p>
          <a:p>
            <a:pPr marL="0" indent="0" algn="ctr">
              <a:buNone/>
            </a:pPr>
            <a:endParaRPr lang="fr-FR" sz="2400" b="1" dirty="0"/>
          </a:p>
          <a:p>
            <a:pPr marL="0" indent="0" algn="ctr">
              <a:buNone/>
            </a:pPr>
            <a:r>
              <a:rPr lang="fr-FR" sz="2400" b="1" dirty="0" smtClean="0"/>
              <a:t>METHODOLOGIE </a:t>
            </a:r>
          </a:p>
          <a:p>
            <a:pPr marL="0" indent="0" algn="ctr">
              <a:buNone/>
            </a:pPr>
            <a:r>
              <a:rPr lang="fr-FR" sz="2400" b="1" dirty="0" smtClean="0"/>
              <a:t>DE L’ENQUETE MENEE AUPRES DE 1280 ACTEURS</a:t>
            </a:r>
          </a:p>
          <a:p>
            <a:pPr marL="0" indent="0" algn="ctr">
              <a:buNone/>
            </a:pPr>
            <a:r>
              <a:rPr lang="fr-FR" sz="2400" b="1" dirty="0" smtClean="0"/>
              <a:t>DE L’ENSEIGNEMENT CATHOLIQUE</a:t>
            </a:r>
          </a:p>
          <a:p>
            <a:pPr marL="0" indent="0" algn="ctr">
              <a:buNone/>
            </a:pPr>
            <a:r>
              <a:rPr lang="fr-FR" sz="2400" b="1" dirty="0" smtClean="0"/>
              <a:t>DANS LA DIVERSITE DES ZONES SCOLAIRES</a:t>
            </a:r>
          </a:p>
          <a:p>
            <a:pPr marL="0" indent="0" algn="ctr">
              <a:buNone/>
            </a:pPr>
            <a:r>
              <a:rPr lang="fr-FR" sz="2400" b="1" dirty="0" smtClean="0"/>
              <a:t>DE LA BELGIQUE FRANCOPHONE</a:t>
            </a:r>
          </a:p>
          <a:p>
            <a:pPr marL="0" indent="0" algn="ctr">
              <a:buNone/>
            </a:pPr>
            <a:endParaRPr lang="fr-FR" sz="2400" b="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20</a:t>
            </a:fld>
            <a:endParaRPr lang="fr-FR"/>
          </a:p>
        </p:txBody>
      </p:sp>
    </p:spTree>
    <p:extLst>
      <p:ext uri="{BB962C8B-B14F-4D97-AF65-F5344CB8AC3E}">
        <p14:creationId xmlns:p14="http://schemas.microsoft.com/office/powerpoint/2010/main" val="415178821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6727" y="280597"/>
            <a:ext cx="8682555" cy="6320805"/>
          </a:xfrm>
        </p:spPr>
        <p:txBody>
          <a:bodyPr>
            <a:normAutofit/>
          </a:bodyPr>
          <a:lstStyle/>
          <a:p>
            <a:pPr marL="0" indent="0">
              <a:buNone/>
            </a:pPr>
            <a:r>
              <a:rPr lang="fr-FR" sz="2000" dirty="0" smtClean="0"/>
              <a:t>P</a:t>
            </a:r>
          </a:p>
          <a:p>
            <a:pPr marL="0" indent="0">
              <a:buNone/>
            </a:pPr>
            <a:endParaRPr lang="fr-FR" sz="2000" dirty="0"/>
          </a:p>
          <a:p>
            <a:pPr marL="0" indent="0">
              <a:buNone/>
            </a:pPr>
            <a:endParaRPr lang="fr-FR" sz="2000" dirty="0" smtClean="0"/>
          </a:p>
          <a:p>
            <a:pPr marL="0" indent="0">
              <a:buNone/>
            </a:pPr>
            <a:endParaRPr lang="fr-FR" sz="2000" dirty="0" smtClean="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21</a:t>
            </a:fld>
            <a:endParaRPr lang="fr-FR"/>
          </a:p>
        </p:txBody>
      </p:sp>
      <p:sp>
        <p:nvSpPr>
          <p:cNvPr id="5" name="Rectangle 4"/>
          <p:cNvSpPr/>
          <p:nvPr/>
        </p:nvSpPr>
        <p:spPr>
          <a:xfrm>
            <a:off x="322210" y="413511"/>
            <a:ext cx="3794927" cy="2613978"/>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endParaRPr lang="fr-BE" dirty="0"/>
          </a:p>
          <a:p>
            <a:endParaRPr lang="fr-BE" dirty="0"/>
          </a:p>
          <a:p>
            <a:r>
              <a:rPr lang="fr-FR" u="sng" dirty="0" smtClean="0">
                <a:solidFill>
                  <a:schemeClr val="tx1"/>
                </a:solidFill>
              </a:rPr>
              <a:t>Etape 1</a:t>
            </a:r>
          </a:p>
          <a:p>
            <a:r>
              <a:rPr lang="fr-FR" dirty="0" smtClean="0">
                <a:solidFill>
                  <a:schemeClr val="tx1"/>
                </a:solidFill>
              </a:rPr>
              <a:t>Elaboration des </a:t>
            </a:r>
            <a:r>
              <a:rPr lang="fr-FR" b="1" dirty="0" smtClean="0">
                <a:solidFill>
                  <a:schemeClr val="tx1"/>
                </a:solidFill>
              </a:rPr>
              <a:t>questionnaires</a:t>
            </a:r>
            <a:r>
              <a:rPr lang="fr-FR" dirty="0" smtClean="0">
                <a:solidFill>
                  <a:schemeClr val="tx1"/>
                </a:solidFill>
              </a:rPr>
              <a:t> (</a:t>
            </a:r>
            <a:r>
              <a:rPr lang="fr-FR" u="sng" dirty="0" smtClean="0">
                <a:solidFill>
                  <a:schemeClr val="tx1"/>
                </a:solidFill>
              </a:rPr>
              <a:t>questions ouvertes</a:t>
            </a:r>
            <a:r>
              <a:rPr lang="fr-FR" dirty="0" smtClean="0">
                <a:solidFill>
                  <a:schemeClr val="tx1"/>
                </a:solidFill>
              </a:rPr>
              <a:t> !!!) : un formulaire spécifique pour chaque catégorie d’acteurs</a:t>
            </a:r>
            <a:endParaRPr lang="fr-FR" dirty="0">
              <a:solidFill>
                <a:schemeClr val="tx1"/>
              </a:solidFill>
            </a:endParaRPr>
          </a:p>
          <a:p>
            <a:r>
              <a:rPr lang="fr-FR" dirty="0" smtClean="0">
                <a:solidFill>
                  <a:schemeClr val="tx1"/>
                </a:solidFill>
              </a:rPr>
              <a:t>Présentation, explication,</a:t>
            </a:r>
            <a:r>
              <a:rPr lang="fr-FR" b="1" dirty="0" smtClean="0">
                <a:solidFill>
                  <a:schemeClr val="tx1"/>
                </a:solidFill>
              </a:rPr>
              <a:t> envoi </a:t>
            </a:r>
            <a:r>
              <a:rPr lang="mr-IN" b="1" dirty="0" smtClean="0">
                <a:solidFill>
                  <a:schemeClr val="tx1"/>
                </a:solidFill>
              </a:rPr>
              <a:t>…</a:t>
            </a:r>
            <a:endParaRPr lang="fr-FR" b="1" dirty="0" smtClean="0">
              <a:solidFill>
                <a:schemeClr val="tx1"/>
              </a:solidFill>
            </a:endParaRPr>
          </a:p>
          <a:p>
            <a:r>
              <a:rPr lang="fr-FR" b="1" dirty="0" smtClean="0">
                <a:solidFill>
                  <a:schemeClr val="tx1"/>
                </a:solidFill>
              </a:rPr>
              <a:t>Passation de l’enquête </a:t>
            </a:r>
            <a:r>
              <a:rPr lang="fr-FR" dirty="0" smtClean="0">
                <a:solidFill>
                  <a:schemeClr val="tx1"/>
                </a:solidFill>
              </a:rPr>
              <a:t>: novembre 15 pour 1C/1D,  mars 16 pour P6</a:t>
            </a:r>
            <a:endParaRPr lang="fr-FR" b="1" dirty="0" smtClean="0">
              <a:solidFill>
                <a:schemeClr val="tx1"/>
              </a:solidFill>
            </a:endParaRPr>
          </a:p>
          <a:p>
            <a:endParaRPr lang="fr-FR" dirty="0">
              <a:solidFill>
                <a:schemeClr val="tx1"/>
              </a:solidFill>
            </a:endParaRPr>
          </a:p>
          <a:p>
            <a:endParaRPr lang="fr-FR" dirty="0">
              <a:solidFill>
                <a:schemeClr val="tx1"/>
              </a:solidFill>
            </a:endParaRPr>
          </a:p>
          <a:p>
            <a:pPr algn="ctr"/>
            <a:endParaRPr lang="fr-FR" dirty="0">
              <a:solidFill>
                <a:schemeClr val="tx1"/>
              </a:solidFill>
            </a:endParaRPr>
          </a:p>
        </p:txBody>
      </p:sp>
      <p:sp>
        <p:nvSpPr>
          <p:cNvPr id="6" name="Rectangle 5"/>
          <p:cNvSpPr/>
          <p:nvPr/>
        </p:nvSpPr>
        <p:spPr>
          <a:xfrm>
            <a:off x="5094355" y="413511"/>
            <a:ext cx="3794927" cy="2613978"/>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fr-FR" u="sng" dirty="0">
                <a:solidFill>
                  <a:schemeClr val="tx1"/>
                </a:solidFill>
              </a:rPr>
              <a:t>Etape 2</a:t>
            </a:r>
          </a:p>
          <a:p>
            <a:r>
              <a:rPr lang="fr-FR" b="1" dirty="0" smtClean="0">
                <a:solidFill>
                  <a:schemeClr val="tx1"/>
                </a:solidFill>
              </a:rPr>
              <a:t>Réception</a:t>
            </a:r>
            <a:r>
              <a:rPr lang="fr-FR" dirty="0" smtClean="0">
                <a:solidFill>
                  <a:schemeClr val="tx1"/>
                </a:solidFill>
              </a:rPr>
              <a:t> des formulaires (1280) et pour </a:t>
            </a:r>
            <a:r>
              <a:rPr lang="fr-FR" dirty="0">
                <a:solidFill>
                  <a:schemeClr val="tx1"/>
                </a:solidFill>
              </a:rPr>
              <a:t>chaque </a:t>
            </a:r>
            <a:r>
              <a:rPr lang="fr-FR" dirty="0" smtClean="0">
                <a:solidFill>
                  <a:schemeClr val="tx1"/>
                </a:solidFill>
              </a:rPr>
              <a:t>ASBL, </a:t>
            </a:r>
            <a:r>
              <a:rPr lang="fr-FR" dirty="0">
                <a:solidFill>
                  <a:schemeClr val="tx1"/>
                </a:solidFill>
              </a:rPr>
              <a:t>numérotation des formulaires dans chaque catégorie d’acteurs  </a:t>
            </a:r>
          </a:p>
          <a:p>
            <a:pPr algn="ctr"/>
            <a:r>
              <a:rPr lang="fr-FR" dirty="0">
                <a:solidFill>
                  <a:schemeClr val="tx1"/>
                </a:solidFill>
              </a:rPr>
              <a:t> </a:t>
            </a:r>
          </a:p>
          <a:p>
            <a:pPr algn="ctr"/>
            <a:endParaRPr lang="fr-FR" dirty="0" smtClean="0">
              <a:solidFill>
                <a:schemeClr val="tx1"/>
              </a:solidFill>
            </a:endParaRPr>
          </a:p>
          <a:p>
            <a:pPr algn="ctr"/>
            <a:endParaRPr lang="fr-FR" dirty="0">
              <a:solidFill>
                <a:schemeClr val="tx1"/>
              </a:solidFill>
            </a:endParaRPr>
          </a:p>
          <a:p>
            <a:pPr algn="ctr"/>
            <a:endParaRPr lang="fr-FR" dirty="0">
              <a:solidFill>
                <a:schemeClr val="tx1"/>
              </a:solidFill>
            </a:endParaRPr>
          </a:p>
        </p:txBody>
      </p:sp>
      <p:sp>
        <p:nvSpPr>
          <p:cNvPr id="7" name="Rectangle 6"/>
          <p:cNvSpPr/>
          <p:nvPr/>
        </p:nvSpPr>
        <p:spPr>
          <a:xfrm>
            <a:off x="2677428" y="3742372"/>
            <a:ext cx="3794927" cy="2613978"/>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fr-FR" u="sng" dirty="0">
                <a:solidFill>
                  <a:schemeClr val="tx1"/>
                </a:solidFill>
              </a:rPr>
              <a:t>Etape 3</a:t>
            </a:r>
          </a:p>
          <a:p>
            <a:r>
              <a:rPr lang="fr-FR" b="1" dirty="0">
                <a:solidFill>
                  <a:schemeClr val="tx1"/>
                </a:solidFill>
              </a:rPr>
              <a:t>Encodage</a:t>
            </a:r>
            <a:r>
              <a:rPr lang="fr-FR" dirty="0">
                <a:solidFill>
                  <a:schemeClr val="tx1"/>
                </a:solidFill>
              </a:rPr>
              <a:t> des réponses dans un fichier EXCEL</a:t>
            </a:r>
          </a:p>
          <a:p>
            <a:r>
              <a:rPr lang="fr-FR" dirty="0">
                <a:solidFill>
                  <a:schemeClr val="tx1"/>
                </a:solidFill>
              </a:rPr>
              <a:t>   1 fichier par </a:t>
            </a:r>
            <a:r>
              <a:rPr lang="fr-FR" dirty="0" smtClean="0">
                <a:solidFill>
                  <a:schemeClr val="tx1"/>
                </a:solidFill>
              </a:rPr>
              <a:t>ASBL          </a:t>
            </a:r>
            <a:endParaRPr lang="fr-FR" dirty="0">
              <a:solidFill>
                <a:schemeClr val="tx1"/>
              </a:solidFill>
            </a:endParaRPr>
          </a:p>
          <a:p>
            <a:r>
              <a:rPr lang="fr-FR" dirty="0">
                <a:solidFill>
                  <a:schemeClr val="tx1"/>
                </a:solidFill>
              </a:rPr>
              <a:t>   1 feuille par catégorie </a:t>
            </a:r>
          </a:p>
          <a:p>
            <a:r>
              <a:rPr lang="fr-FR" dirty="0">
                <a:solidFill>
                  <a:schemeClr val="tx1"/>
                </a:solidFill>
              </a:rPr>
              <a:t>      d’acteurs</a:t>
            </a:r>
          </a:p>
          <a:p>
            <a:r>
              <a:rPr lang="fr-FR" dirty="0">
                <a:solidFill>
                  <a:schemeClr val="tx1"/>
                </a:solidFill>
              </a:rPr>
              <a:t>   1 colonne par question</a:t>
            </a:r>
          </a:p>
          <a:p>
            <a:pPr algn="ctr"/>
            <a:endParaRPr lang="fr-FR" dirty="0">
              <a:solidFill>
                <a:schemeClr val="tx1"/>
              </a:solidFill>
            </a:endParaRPr>
          </a:p>
        </p:txBody>
      </p:sp>
    </p:spTree>
    <p:extLst>
      <p:ext uri="{BB962C8B-B14F-4D97-AF65-F5344CB8AC3E}">
        <p14:creationId xmlns:p14="http://schemas.microsoft.com/office/powerpoint/2010/main" val="12796081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p:tgtEl>
                                          <p:spTgt spid="5">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5">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p:tgtEl>
                                          <p:spTgt spid="5">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p:tgtEl>
                                          <p:spTgt spid="5">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5">
                                            <p:txEl>
                                              <p:pRg st="4" end="4"/>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p:tgtEl>
                                          <p:spTgt spid="5">
                                            <p:txEl>
                                              <p:pRg st="5" end="5"/>
                                            </p:txEl>
                                          </p:spTgt>
                                        </p:tgtEl>
                                        <p:attrNameLst>
                                          <p:attrName>ppt_y</p:attrName>
                                        </p:attrNameLst>
                                      </p:cBhvr>
                                      <p:tavLst>
                                        <p:tav tm="0">
                                          <p:val>
                                            <p:strVal val="#ppt_y+#ppt_h*1.125000"/>
                                          </p:val>
                                        </p:tav>
                                        <p:tav tm="100000">
                                          <p:val>
                                            <p:strVal val="#ppt_y"/>
                                          </p:val>
                                        </p:tav>
                                      </p:tavLst>
                                    </p:anim>
                                    <p:animEffect transition="in" filter="wipe(up)">
                                      <p:cBhvr>
                                        <p:cTn id="30" dur="5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p:tgtEl>
                                          <p:spTgt spid="6"/>
                                        </p:tgtEl>
                                        <p:attrNameLst>
                                          <p:attrName>ppt_y</p:attrName>
                                        </p:attrNameLst>
                                      </p:cBhvr>
                                      <p:tavLst>
                                        <p:tav tm="0">
                                          <p:val>
                                            <p:strVal val="#ppt_y+#ppt_h*1.125000"/>
                                          </p:val>
                                        </p:tav>
                                        <p:tav tm="100000">
                                          <p:val>
                                            <p:strVal val="#ppt_y"/>
                                          </p:val>
                                        </p:tav>
                                      </p:tavLst>
                                    </p:anim>
                                    <p:animEffect transition="in" filter="wipe(up)">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nodeType="click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5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42" dur="500"/>
                                        <p:tgtEl>
                                          <p:spTgt spid="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 calcmode="lin" valueType="num">
                                      <p:cBhvr additive="base">
                                        <p:cTn id="47" dur="500"/>
                                        <p:tgtEl>
                                          <p:spTgt spid="6">
                                            <p:txEl>
                                              <p:pRg st="1" end="1"/>
                                            </p:txEl>
                                          </p:spTgt>
                                        </p:tgtEl>
                                        <p:attrNameLst>
                                          <p:attrName>ppt_y</p:attrName>
                                        </p:attrNameLst>
                                      </p:cBhvr>
                                      <p:tavLst>
                                        <p:tav tm="0">
                                          <p:val>
                                            <p:strVal val="#ppt_y+#ppt_h*1.125000"/>
                                          </p:val>
                                        </p:tav>
                                        <p:tav tm="100000">
                                          <p:val>
                                            <p:strVal val="#ppt_y"/>
                                          </p:val>
                                        </p:tav>
                                      </p:tavLst>
                                    </p:anim>
                                    <p:animEffect transition="in" filter="wipe(up)">
                                      <p:cBhvr>
                                        <p:cTn id="48" dur="500"/>
                                        <p:tgtEl>
                                          <p:spTgt spid="6">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4"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additive="base">
                                        <p:cTn id="53" dur="500"/>
                                        <p:tgtEl>
                                          <p:spTgt spid="7"/>
                                        </p:tgtEl>
                                        <p:attrNameLst>
                                          <p:attrName>ppt_y</p:attrName>
                                        </p:attrNameLst>
                                      </p:cBhvr>
                                      <p:tavLst>
                                        <p:tav tm="0">
                                          <p:val>
                                            <p:strVal val="#ppt_y+#ppt_h*1.125000"/>
                                          </p:val>
                                        </p:tav>
                                        <p:tav tm="100000">
                                          <p:val>
                                            <p:strVal val="#ppt_y"/>
                                          </p:val>
                                        </p:tav>
                                      </p:tavLst>
                                    </p:anim>
                                    <p:animEffect transition="in" filter="wipe(up)">
                                      <p:cBhvr>
                                        <p:cTn id="54" dur="500"/>
                                        <p:tgtEl>
                                          <p:spTgt spid="7"/>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4" fill="hold" nodeType="clickEffect">
                                  <p:stCondLst>
                                    <p:cond delay="0"/>
                                  </p:stCondLst>
                                  <p:childTnLst>
                                    <p:set>
                                      <p:cBhvr>
                                        <p:cTn id="58" dur="1" fill="hold">
                                          <p:stCondLst>
                                            <p:cond delay="0"/>
                                          </p:stCondLst>
                                        </p:cTn>
                                        <p:tgtEl>
                                          <p:spTgt spid="7">
                                            <p:txEl>
                                              <p:pRg st="0" end="0"/>
                                            </p:txEl>
                                          </p:spTgt>
                                        </p:tgtEl>
                                        <p:attrNameLst>
                                          <p:attrName>style.visibility</p:attrName>
                                        </p:attrNameLst>
                                      </p:cBhvr>
                                      <p:to>
                                        <p:strVal val="visible"/>
                                      </p:to>
                                    </p:set>
                                    <p:anim calcmode="lin" valueType="num">
                                      <p:cBhvr additive="base">
                                        <p:cTn id="59" dur="500"/>
                                        <p:tgtEl>
                                          <p:spTgt spid="7">
                                            <p:txEl>
                                              <p:pRg st="0" end="0"/>
                                            </p:txEl>
                                          </p:spTgt>
                                        </p:tgtEl>
                                        <p:attrNameLst>
                                          <p:attrName>ppt_y</p:attrName>
                                        </p:attrNameLst>
                                      </p:cBhvr>
                                      <p:tavLst>
                                        <p:tav tm="0">
                                          <p:val>
                                            <p:strVal val="#ppt_y+#ppt_h*1.125000"/>
                                          </p:val>
                                        </p:tav>
                                        <p:tav tm="100000">
                                          <p:val>
                                            <p:strVal val="#ppt_y"/>
                                          </p:val>
                                        </p:tav>
                                      </p:tavLst>
                                    </p:anim>
                                    <p:animEffect transition="in" filter="wipe(up)">
                                      <p:cBhvr>
                                        <p:cTn id="60" dur="500"/>
                                        <p:tgtEl>
                                          <p:spTgt spid="7">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4" fill="hold" nodeType="clickEffect">
                                  <p:stCondLst>
                                    <p:cond delay="0"/>
                                  </p:stCondLst>
                                  <p:childTnLst>
                                    <p:set>
                                      <p:cBhvr>
                                        <p:cTn id="64" dur="1" fill="hold">
                                          <p:stCondLst>
                                            <p:cond delay="0"/>
                                          </p:stCondLst>
                                        </p:cTn>
                                        <p:tgtEl>
                                          <p:spTgt spid="7">
                                            <p:txEl>
                                              <p:pRg st="1" end="1"/>
                                            </p:txEl>
                                          </p:spTgt>
                                        </p:tgtEl>
                                        <p:attrNameLst>
                                          <p:attrName>style.visibility</p:attrName>
                                        </p:attrNameLst>
                                      </p:cBhvr>
                                      <p:to>
                                        <p:strVal val="visible"/>
                                      </p:to>
                                    </p:set>
                                    <p:anim calcmode="lin" valueType="num">
                                      <p:cBhvr additive="base">
                                        <p:cTn id="65" dur="500"/>
                                        <p:tgtEl>
                                          <p:spTgt spid="7">
                                            <p:txEl>
                                              <p:pRg st="1" end="1"/>
                                            </p:txEl>
                                          </p:spTgt>
                                        </p:tgtEl>
                                        <p:attrNameLst>
                                          <p:attrName>ppt_y</p:attrName>
                                        </p:attrNameLst>
                                      </p:cBhvr>
                                      <p:tavLst>
                                        <p:tav tm="0">
                                          <p:val>
                                            <p:strVal val="#ppt_y+#ppt_h*1.125000"/>
                                          </p:val>
                                        </p:tav>
                                        <p:tav tm="100000">
                                          <p:val>
                                            <p:strVal val="#ppt_y"/>
                                          </p:val>
                                        </p:tav>
                                      </p:tavLst>
                                    </p:anim>
                                    <p:animEffect transition="in" filter="wipe(up)">
                                      <p:cBhvr>
                                        <p:cTn id="66" dur="500"/>
                                        <p:tgtEl>
                                          <p:spTgt spid="7">
                                            <p:txEl>
                                              <p:pRg st="1" end="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2" presetClass="entr" presetSubtype="4" fill="hold" nodeType="clickEffect">
                                  <p:stCondLst>
                                    <p:cond delay="0"/>
                                  </p:stCondLst>
                                  <p:childTnLst>
                                    <p:set>
                                      <p:cBhvr>
                                        <p:cTn id="70" dur="1" fill="hold">
                                          <p:stCondLst>
                                            <p:cond delay="0"/>
                                          </p:stCondLst>
                                        </p:cTn>
                                        <p:tgtEl>
                                          <p:spTgt spid="7">
                                            <p:txEl>
                                              <p:pRg st="2" end="2"/>
                                            </p:txEl>
                                          </p:spTgt>
                                        </p:tgtEl>
                                        <p:attrNameLst>
                                          <p:attrName>style.visibility</p:attrName>
                                        </p:attrNameLst>
                                      </p:cBhvr>
                                      <p:to>
                                        <p:strVal val="visible"/>
                                      </p:to>
                                    </p:set>
                                    <p:anim calcmode="lin" valueType="num">
                                      <p:cBhvr additive="base">
                                        <p:cTn id="71" dur="500"/>
                                        <p:tgtEl>
                                          <p:spTgt spid="7">
                                            <p:txEl>
                                              <p:pRg st="2" end="2"/>
                                            </p:txEl>
                                          </p:spTgt>
                                        </p:tgtEl>
                                        <p:attrNameLst>
                                          <p:attrName>ppt_y</p:attrName>
                                        </p:attrNameLst>
                                      </p:cBhvr>
                                      <p:tavLst>
                                        <p:tav tm="0">
                                          <p:val>
                                            <p:strVal val="#ppt_y+#ppt_h*1.125000"/>
                                          </p:val>
                                        </p:tav>
                                        <p:tav tm="100000">
                                          <p:val>
                                            <p:strVal val="#ppt_y"/>
                                          </p:val>
                                        </p:tav>
                                      </p:tavLst>
                                    </p:anim>
                                    <p:animEffect transition="in" filter="wipe(up)">
                                      <p:cBhvr>
                                        <p:cTn id="72" dur="500"/>
                                        <p:tgtEl>
                                          <p:spTgt spid="7">
                                            <p:txEl>
                                              <p:pRg st="2" end="2"/>
                                            </p:txEl>
                                          </p:spTgt>
                                        </p:tgtEl>
                                      </p:cBhvr>
                                    </p:animEffect>
                                  </p:childTnLst>
                                </p:cTn>
                              </p:par>
                              <p:par>
                                <p:cTn id="73" presetID="12" presetClass="entr" presetSubtype="4" fill="hold" nodeType="withEffect">
                                  <p:stCondLst>
                                    <p:cond delay="0"/>
                                  </p:stCondLst>
                                  <p:childTnLst>
                                    <p:set>
                                      <p:cBhvr>
                                        <p:cTn id="74" dur="1" fill="hold">
                                          <p:stCondLst>
                                            <p:cond delay="0"/>
                                          </p:stCondLst>
                                        </p:cTn>
                                        <p:tgtEl>
                                          <p:spTgt spid="7">
                                            <p:txEl>
                                              <p:pRg st="3" end="3"/>
                                            </p:txEl>
                                          </p:spTgt>
                                        </p:tgtEl>
                                        <p:attrNameLst>
                                          <p:attrName>style.visibility</p:attrName>
                                        </p:attrNameLst>
                                      </p:cBhvr>
                                      <p:to>
                                        <p:strVal val="visible"/>
                                      </p:to>
                                    </p:set>
                                    <p:anim calcmode="lin" valueType="num">
                                      <p:cBhvr additive="base">
                                        <p:cTn id="75" dur="500"/>
                                        <p:tgtEl>
                                          <p:spTgt spid="7">
                                            <p:txEl>
                                              <p:pRg st="3" end="3"/>
                                            </p:txEl>
                                          </p:spTgt>
                                        </p:tgtEl>
                                        <p:attrNameLst>
                                          <p:attrName>ppt_y</p:attrName>
                                        </p:attrNameLst>
                                      </p:cBhvr>
                                      <p:tavLst>
                                        <p:tav tm="0">
                                          <p:val>
                                            <p:strVal val="#ppt_y+#ppt_h*1.125000"/>
                                          </p:val>
                                        </p:tav>
                                        <p:tav tm="100000">
                                          <p:val>
                                            <p:strVal val="#ppt_y"/>
                                          </p:val>
                                        </p:tav>
                                      </p:tavLst>
                                    </p:anim>
                                    <p:animEffect transition="in" filter="wipe(up)">
                                      <p:cBhvr>
                                        <p:cTn id="76" dur="500"/>
                                        <p:tgtEl>
                                          <p:spTgt spid="7">
                                            <p:txEl>
                                              <p:pRg st="3" end="3"/>
                                            </p:txEl>
                                          </p:spTgt>
                                        </p:tgtEl>
                                      </p:cBhvr>
                                    </p:animEffect>
                                  </p:childTnLst>
                                </p:cTn>
                              </p:par>
                              <p:par>
                                <p:cTn id="77" presetID="12" presetClass="entr" presetSubtype="4" fill="hold" nodeType="withEffect">
                                  <p:stCondLst>
                                    <p:cond delay="0"/>
                                  </p:stCondLst>
                                  <p:childTnLst>
                                    <p:set>
                                      <p:cBhvr>
                                        <p:cTn id="78" dur="1" fill="hold">
                                          <p:stCondLst>
                                            <p:cond delay="0"/>
                                          </p:stCondLst>
                                        </p:cTn>
                                        <p:tgtEl>
                                          <p:spTgt spid="7">
                                            <p:txEl>
                                              <p:pRg st="4" end="4"/>
                                            </p:txEl>
                                          </p:spTgt>
                                        </p:tgtEl>
                                        <p:attrNameLst>
                                          <p:attrName>style.visibility</p:attrName>
                                        </p:attrNameLst>
                                      </p:cBhvr>
                                      <p:to>
                                        <p:strVal val="visible"/>
                                      </p:to>
                                    </p:set>
                                    <p:anim calcmode="lin" valueType="num">
                                      <p:cBhvr additive="base">
                                        <p:cTn id="79" dur="500"/>
                                        <p:tgtEl>
                                          <p:spTgt spid="7">
                                            <p:txEl>
                                              <p:pRg st="4" end="4"/>
                                            </p:txEl>
                                          </p:spTgt>
                                        </p:tgtEl>
                                        <p:attrNameLst>
                                          <p:attrName>ppt_y</p:attrName>
                                        </p:attrNameLst>
                                      </p:cBhvr>
                                      <p:tavLst>
                                        <p:tav tm="0">
                                          <p:val>
                                            <p:strVal val="#ppt_y+#ppt_h*1.125000"/>
                                          </p:val>
                                        </p:tav>
                                        <p:tav tm="100000">
                                          <p:val>
                                            <p:strVal val="#ppt_y"/>
                                          </p:val>
                                        </p:tav>
                                      </p:tavLst>
                                    </p:anim>
                                    <p:animEffect transition="in" filter="wipe(up)">
                                      <p:cBhvr>
                                        <p:cTn id="80" dur="500"/>
                                        <p:tgtEl>
                                          <p:spTgt spid="7">
                                            <p:txEl>
                                              <p:pRg st="4" end="4"/>
                                            </p:txEl>
                                          </p:spTgt>
                                        </p:tgtEl>
                                      </p:cBhvr>
                                    </p:animEffect>
                                  </p:childTnLst>
                                </p:cTn>
                              </p:par>
                              <p:par>
                                <p:cTn id="81" presetID="12" presetClass="entr" presetSubtype="4" fill="hold" nodeType="withEffect">
                                  <p:stCondLst>
                                    <p:cond delay="0"/>
                                  </p:stCondLst>
                                  <p:childTnLst>
                                    <p:set>
                                      <p:cBhvr>
                                        <p:cTn id="82" dur="1" fill="hold">
                                          <p:stCondLst>
                                            <p:cond delay="0"/>
                                          </p:stCondLst>
                                        </p:cTn>
                                        <p:tgtEl>
                                          <p:spTgt spid="7">
                                            <p:txEl>
                                              <p:pRg st="5" end="5"/>
                                            </p:txEl>
                                          </p:spTgt>
                                        </p:tgtEl>
                                        <p:attrNameLst>
                                          <p:attrName>style.visibility</p:attrName>
                                        </p:attrNameLst>
                                      </p:cBhvr>
                                      <p:to>
                                        <p:strVal val="visible"/>
                                      </p:to>
                                    </p:set>
                                    <p:anim calcmode="lin" valueType="num">
                                      <p:cBhvr additive="base">
                                        <p:cTn id="83" dur="500"/>
                                        <p:tgtEl>
                                          <p:spTgt spid="7">
                                            <p:txEl>
                                              <p:pRg st="5" end="5"/>
                                            </p:txEl>
                                          </p:spTgt>
                                        </p:tgtEl>
                                        <p:attrNameLst>
                                          <p:attrName>ppt_y</p:attrName>
                                        </p:attrNameLst>
                                      </p:cBhvr>
                                      <p:tavLst>
                                        <p:tav tm="0">
                                          <p:val>
                                            <p:strVal val="#ppt_y+#ppt_h*1.125000"/>
                                          </p:val>
                                        </p:tav>
                                        <p:tav tm="100000">
                                          <p:val>
                                            <p:strVal val="#ppt_y"/>
                                          </p:val>
                                        </p:tav>
                                      </p:tavLst>
                                    </p:anim>
                                    <p:animEffect transition="in" filter="wipe(up)">
                                      <p:cBhvr>
                                        <p:cTn id="84"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6727" y="280597"/>
            <a:ext cx="8682555" cy="6320805"/>
          </a:xfrm>
        </p:spPr>
        <p:txBody>
          <a:bodyPr>
            <a:normAutofit/>
          </a:bodyPr>
          <a:lstStyle/>
          <a:p>
            <a:pPr marL="0" indent="0">
              <a:buNone/>
            </a:pPr>
            <a:r>
              <a:rPr lang="fr-FR" sz="2000" dirty="0" smtClean="0"/>
              <a:t>P</a:t>
            </a:r>
          </a:p>
          <a:p>
            <a:pPr marL="0" indent="0">
              <a:buNone/>
            </a:pPr>
            <a:endParaRPr lang="fr-FR" sz="2000" dirty="0"/>
          </a:p>
          <a:p>
            <a:pPr marL="0" indent="0">
              <a:buNone/>
            </a:pPr>
            <a:endParaRPr lang="fr-FR" sz="2000" dirty="0" smtClean="0"/>
          </a:p>
          <a:p>
            <a:pPr marL="0" indent="0">
              <a:buNone/>
            </a:pPr>
            <a:endParaRPr lang="fr-FR" sz="2000" dirty="0" smtClean="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22</a:t>
            </a:fld>
            <a:endParaRPr lang="fr-FR"/>
          </a:p>
        </p:txBody>
      </p:sp>
      <p:sp>
        <p:nvSpPr>
          <p:cNvPr id="5" name="Rectangle 4"/>
          <p:cNvSpPr/>
          <p:nvPr/>
        </p:nvSpPr>
        <p:spPr>
          <a:xfrm>
            <a:off x="206727" y="280598"/>
            <a:ext cx="2704870" cy="607575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endParaRPr lang="fr-BE" dirty="0"/>
          </a:p>
          <a:p>
            <a:endParaRPr lang="fr-BE" dirty="0"/>
          </a:p>
          <a:p>
            <a:endParaRPr lang="fr-FR" u="sng" dirty="0" smtClean="0">
              <a:solidFill>
                <a:schemeClr val="tx1"/>
              </a:solidFill>
            </a:endParaRPr>
          </a:p>
          <a:p>
            <a:r>
              <a:rPr lang="fr-FR" u="sng" dirty="0">
                <a:solidFill>
                  <a:schemeClr val="tx1"/>
                </a:solidFill>
              </a:rPr>
              <a:t>Etape 4</a:t>
            </a:r>
            <a:r>
              <a:rPr lang="fr-FR" dirty="0">
                <a:solidFill>
                  <a:schemeClr val="tx1"/>
                </a:solidFill>
              </a:rPr>
              <a:t> </a:t>
            </a:r>
          </a:p>
          <a:p>
            <a:r>
              <a:rPr lang="fr-FR" b="1" dirty="0">
                <a:solidFill>
                  <a:schemeClr val="tx1"/>
                </a:solidFill>
              </a:rPr>
              <a:t>Analyse de 1er niveau</a:t>
            </a:r>
          </a:p>
          <a:p>
            <a:r>
              <a:rPr lang="fr-FR" b="1" i="1" dirty="0">
                <a:solidFill>
                  <a:schemeClr val="tx1"/>
                </a:solidFill>
              </a:rPr>
              <a:t>« Repérage des noyaux »</a:t>
            </a:r>
          </a:p>
          <a:p>
            <a:r>
              <a:rPr lang="fr-FR" dirty="0">
                <a:solidFill>
                  <a:schemeClr val="tx1"/>
                </a:solidFill>
              </a:rPr>
              <a:t> </a:t>
            </a:r>
          </a:p>
          <a:p>
            <a:r>
              <a:rPr lang="fr-FR" dirty="0">
                <a:solidFill>
                  <a:schemeClr val="tx1"/>
                </a:solidFill>
              </a:rPr>
              <a:t>- Repérage des noyaux </a:t>
            </a:r>
          </a:p>
          <a:p>
            <a:r>
              <a:rPr lang="fr-FR" dirty="0">
                <a:solidFill>
                  <a:schemeClr val="tx1"/>
                </a:solidFill>
              </a:rPr>
              <a:t>   sémantiques </a:t>
            </a:r>
            <a:r>
              <a:rPr lang="fr-FR" dirty="0" smtClean="0">
                <a:solidFill>
                  <a:schemeClr val="tx1"/>
                </a:solidFill>
              </a:rPr>
              <a:t>récurrents</a:t>
            </a:r>
          </a:p>
          <a:p>
            <a:r>
              <a:rPr lang="fr-FR" dirty="0">
                <a:solidFill>
                  <a:schemeClr val="tx1"/>
                </a:solidFill>
              </a:rPr>
              <a:t> </a:t>
            </a:r>
            <a:r>
              <a:rPr lang="fr-FR" dirty="0" smtClean="0">
                <a:solidFill>
                  <a:schemeClr val="tx1"/>
                </a:solidFill>
              </a:rPr>
              <a:t>  et quantification des</a:t>
            </a:r>
          </a:p>
          <a:p>
            <a:r>
              <a:rPr lang="fr-FR" dirty="0">
                <a:solidFill>
                  <a:schemeClr val="tx1"/>
                </a:solidFill>
              </a:rPr>
              <a:t> </a:t>
            </a:r>
            <a:r>
              <a:rPr lang="fr-FR" dirty="0" smtClean="0">
                <a:solidFill>
                  <a:schemeClr val="tx1"/>
                </a:solidFill>
              </a:rPr>
              <a:t>  occurrences</a:t>
            </a:r>
            <a:r>
              <a:rPr lang="fr-FR" dirty="0">
                <a:solidFill>
                  <a:schemeClr val="tx1"/>
                </a:solidFill>
              </a:rPr>
              <a:t>.</a:t>
            </a:r>
          </a:p>
          <a:p>
            <a:r>
              <a:rPr lang="fr-FR" dirty="0" smtClean="0">
                <a:solidFill>
                  <a:schemeClr val="tx1"/>
                </a:solidFill>
              </a:rPr>
              <a:t>-  Quantification des </a:t>
            </a:r>
          </a:p>
          <a:p>
            <a:r>
              <a:rPr lang="fr-FR" dirty="0">
                <a:solidFill>
                  <a:schemeClr val="tx1"/>
                </a:solidFill>
              </a:rPr>
              <a:t> </a:t>
            </a:r>
            <a:r>
              <a:rPr lang="fr-FR" dirty="0" smtClean="0">
                <a:solidFill>
                  <a:schemeClr val="tx1"/>
                </a:solidFill>
              </a:rPr>
              <a:t>  réponses </a:t>
            </a:r>
            <a:r>
              <a:rPr lang="fr-FR" dirty="0">
                <a:solidFill>
                  <a:schemeClr val="tx1"/>
                </a:solidFill>
              </a:rPr>
              <a:t>aux </a:t>
            </a:r>
          </a:p>
          <a:p>
            <a:r>
              <a:rPr lang="fr-FR" dirty="0">
                <a:solidFill>
                  <a:schemeClr val="tx1"/>
                </a:solidFill>
              </a:rPr>
              <a:t>   questions fermées.</a:t>
            </a:r>
          </a:p>
          <a:p>
            <a:r>
              <a:rPr lang="fr-FR" dirty="0" smtClean="0">
                <a:solidFill>
                  <a:schemeClr val="tx1"/>
                </a:solidFill>
              </a:rPr>
              <a:t>-  Enchâssements possibles</a:t>
            </a:r>
          </a:p>
          <a:p>
            <a:r>
              <a:rPr lang="fr-FR" dirty="0" smtClean="0">
                <a:solidFill>
                  <a:schemeClr val="tx1"/>
                </a:solidFill>
              </a:rPr>
              <a:t>    entre les </a:t>
            </a:r>
            <a:r>
              <a:rPr lang="fr-FR" dirty="0">
                <a:solidFill>
                  <a:schemeClr val="tx1"/>
                </a:solidFill>
              </a:rPr>
              <a:t>noyaux. </a:t>
            </a:r>
          </a:p>
          <a:p>
            <a:r>
              <a:rPr lang="fr-FR" dirty="0">
                <a:solidFill>
                  <a:schemeClr val="tx1"/>
                </a:solidFill>
              </a:rPr>
              <a:t> </a:t>
            </a:r>
          </a:p>
          <a:p>
            <a:endParaRPr lang="fr-FR" dirty="0" smtClean="0">
              <a:solidFill>
                <a:schemeClr val="tx1"/>
              </a:solidFill>
            </a:endParaRPr>
          </a:p>
          <a:p>
            <a:endParaRPr lang="fr-FR" dirty="0">
              <a:solidFill>
                <a:schemeClr val="tx1"/>
              </a:solidFill>
            </a:endParaRPr>
          </a:p>
          <a:p>
            <a:endParaRPr lang="fr-FR" dirty="0" smtClean="0">
              <a:solidFill>
                <a:schemeClr val="tx1"/>
              </a:solidFill>
            </a:endParaRPr>
          </a:p>
          <a:p>
            <a:endParaRPr lang="fr-FR" dirty="0">
              <a:solidFill>
                <a:schemeClr val="tx1"/>
              </a:solidFill>
            </a:endParaRPr>
          </a:p>
          <a:p>
            <a:endParaRPr lang="fr-FR" dirty="0" smtClean="0">
              <a:solidFill>
                <a:schemeClr val="tx1"/>
              </a:solidFill>
            </a:endParaRPr>
          </a:p>
          <a:p>
            <a:endParaRPr lang="fr-FR" dirty="0">
              <a:solidFill>
                <a:schemeClr val="tx1"/>
              </a:solidFill>
            </a:endParaRPr>
          </a:p>
          <a:p>
            <a:endParaRPr lang="fr-FR" dirty="0">
              <a:solidFill>
                <a:schemeClr val="tx1"/>
              </a:solidFill>
            </a:endParaRPr>
          </a:p>
          <a:p>
            <a:endParaRPr lang="fr-FR" dirty="0">
              <a:solidFill>
                <a:schemeClr val="tx1"/>
              </a:solidFill>
            </a:endParaRPr>
          </a:p>
          <a:p>
            <a:pPr algn="ctr"/>
            <a:endParaRPr lang="fr-FR" dirty="0">
              <a:solidFill>
                <a:schemeClr val="tx1"/>
              </a:solidFill>
            </a:endParaRPr>
          </a:p>
        </p:txBody>
      </p:sp>
      <p:sp>
        <p:nvSpPr>
          <p:cNvPr id="8" name="Rectangle 7"/>
          <p:cNvSpPr/>
          <p:nvPr/>
        </p:nvSpPr>
        <p:spPr>
          <a:xfrm>
            <a:off x="3206367" y="280598"/>
            <a:ext cx="2704870" cy="607575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endParaRPr lang="fr-BE" dirty="0"/>
          </a:p>
          <a:p>
            <a:endParaRPr lang="fr-BE" dirty="0"/>
          </a:p>
          <a:p>
            <a:r>
              <a:rPr lang="fr-FR" sz="1400" u="sng" dirty="0">
                <a:solidFill>
                  <a:schemeClr val="tx1"/>
                </a:solidFill>
              </a:rPr>
              <a:t>Etape 5</a:t>
            </a:r>
            <a:endParaRPr lang="fr-BE" sz="1400" dirty="0">
              <a:solidFill>
                <a:schemeClr val="tx1"/>
              </a:solidFill>
            </a:endParaRPr>
          </a:p>
          <a:p>
            <a:r>
              <a:rPr lang="fr-FR" sz="1400" b="1" dirty="0">
                <a:solidFill>
                  <a:schemeClr val="tx1"/>
                </a:solidFill>
              </a:rPr>
              <a:t>Analyse de 2</a:t>
            </a:r>
            <a:r>
              <a:rPr lang="fr-FR" sz="1400" b="1" baseline="30000" dirty="0">
                <a:solidFill>
                  <a:schemeClr val="tx1"/>
                </a:solidFill>
              </a:rPr>
              <a:t>e</a:t>
            </a:r>
            <a:r>
              <a:rPr lang="fr-FR" sz="1400" b="1" dirty="0">
                <a:solidFill>
                  <a:schemeClr val="tx1"/>
                </a:solidFill>
              </a:rPr>
              <a:t> niveau</a:t>
            </a:r>
            <a:endParaRPr lang="fr-BE" sz="1400" dirty="0">
              <a:solidFill>
                <a:schemeClr val="tx1"/>
              </a:solidFill>
            </a:endParaRPr>
          </a:p>
          <a:p>
            <a:r>
              <a:rPr lang="fr-FR" sz="1400" b="1" i="1" dirty="0">
                <a:solidFill>
                  <a:schemeClr val="tx1"/>
                </a:solidFill>
              </a:rPr>
              <a:t>« Mise en relation des noyaux à l’intérieur d’un même PO »</a:t>
            </a:r>
            <a:endParaRPr lang="fr-BE" sz="1400" dirty="0">
              <a:solidFill>
                <a:schemeClr val="tx1"/>
              </a:solidFill>
            </a:endParaRPr>
          </a:p>
          <a:p>
            <a:r>
              <a:rPr lang="fr-FR" sz="1400" dirty="0">
                <a:solidFill>
                  <a:schemeClr val="tx1"/>
                </a:solidFill>
              </a:rPr>
              <a:t>- Comparer entre 6P et 1C/1D au</a:t>
            </a:r>
            <a:endParaRPr lang="fr-BE" sz="1400" dirty="0">
              <a:solidFill>
                <a:schemeClr val="tx1"/>
              </a:solidFill>
            </a:endParaRPr>
          </a:p>
          <a:p>
            <a:r>
              <a:rPr lang="fr-FR" sz="1400" dirty="0">
                <a:solidFill>
                  <a:schemeClr val="tx1"/>
                </a:solidFill>
              </a:rPr>
              <a:t>  niveau des élèves, des parents…</a:t>
            </a:r>
            <a:endParaRPr lang="fr-BE" sz="1400" dirty="0">
              <a:solidFill>
                <a:schemeClr val="tx1"/>
              </a:solidFill>
            </a:endParaRPr>
          </a:p>
          <a:p>
            <a:r>
              <a:rPr lang="fr-FR" sz="1400" dirty="0">
                <a:solidFill>
                  <a:schemeClr val="tx1"/>
                </a:solidFill>
              </a:rPr>
              <a:t>- Comparer entre élèves et </a:t>
            </a:r>
            <a:endParaRPr lang="fr-BE" sz="1400" dirty="0">
              <a:solidFill>
                <a:schemeClr val="tx1"/>
              </a:solidFill>
            </a:endParaRPr>
          </a:p>
          <a:p>
            <a:r>
              <a:rPr lang="fr-FR" sz="1400" dirty="0">
                <a:solidFill>
                  <a:schemeClr val="tx1"/>
                </a:solidFill>
              </a:rPr>
              <a:t>  parents, entre parents et </a:t>
            </a:r>
            <a:endParaRPr lang="fr-BE" sz="1400" dirty="0">
              <a:solidFill>
                <a:schemeClr val="tx1"/>
              </a:solidFill>
            </a:endParaRPr>
          </a:p>
          <a:p>
            <a:r>
              <a:rPr lang="fr-FR" sz="1400" dirty="0">
                <a:solidFill>
                  <a:schemeClr val="tx1"/>
                </a:solidFill>
              </a:rPr>
              <a:t>  enseignants… </a:t>
            </a:r>
            <a:endParaRPr lang="fr-BE" sz="1400" dirty="0">
              <a:solidFill>
                <a:schemeClr val="tx1"/>
              </a:solidFill>
            </a:endParaRPr>
          </a:p>
          <a:p>
            <a:r>
              <a:rPr lang="fr-FR" sz="1400" dirty="0">
                <a:solidFill>
                  <a:schemeClr val="tx1"/>
                </a:solidFill>
              </a:rPr>
              <a:t>- Comparer entre enseignants et </a:t>
            </a:r>
            <a:endParaRPr lang="fr-BE" sz="1400" dirty="0">
              <a:solidFill>
                <a:schemeClr val="tx1"/>
              </a:solidFill>
            </a:endParaRPr>
          </a:p>
          <a:p>
            <a:r>
              <a:rPr lang="fr-FR" sz="1400" dirty="0">
                <a:solidFill>
                  <a:schemeClr val="tx1"/>
                </a:solidFill>
              </a:rPr>
              <a:t>  directions, entre directions et </a:t>
            </a:r>
            <a:endParaRPr lang="fr-BE" sz="1400" dirty="0">
              <a:solidFill>
                <a:schemeClr val="tx1"/>
              </a:solidFill>
            </a:endParaRPr>
          </a:p>
          <a:p>
            <a:r>
              <a:rPr lang="fr-FR" sz="1400" dirty="0">
                <a:solidFill>
                  <a:schemeClr val="tx1"/>
                </a:solidFill>
              </a:rPr>
              <a:t>  PO…</a:t>
            </a:r>
            <a:endParaRPr lang="fr-BE" sz="1400" dirty="0">
              <a:solidFill>
                <a:schemeClr val="tx1"/>
              </a:solidFill>
            </a:endParaRPr>
          </a:p>
          <a:p>
            <a:r>
              <a:rPr lang="fr-FR" sz="1400" dirty="0">
                <a:solidFill>
                  <a:schemeClr val="tx1"/>
                </a:solidFill>
              </a:rPr>
              <a:t>- Confronter les axes dominants</a:t>
            </a:r>
            <a:endParaRPr lang="fr-BE" sz="1400" dirty="0">
              <a:solidFill>
                <a:schemeClr val="tx1"/>
              </a:solidFill>
            </a:endParaRPr>
          </a:p>
          <a:p>
            <a:r>
              <a:rPr lang="fr-FR" sz="1400" dirty="0">
                <a:solidFill>
                  <a:schemeClr val="tx1"/>
                </a:solidFill>
              </a:rPr>
              <a:t>  dans les réponses avec les </a:t>
            </a:r>
            <a:endParaRPr lang="fr-BE" sz="1400" dirty="0">
              <a:solidFill>
                <a:schemeClr val="tx1"/>
              </a:solidFill>
            </a:endParaRPr>
          </a:p>
          <a:p>
            <a:r>
              <a:rPr lang="fr-FR" sz="1400" dirty="0">
                <a:solidFill>
                  <a:schemeClr val="tx1"/>
                </a:solidFill>
              </a:rPr>
              <a:t>  </a:t>
            </a:r>
            <a:r>
              <a:rPr lang="fr-FR" sz="1400" dirty="0" err="1">
                <a:solidFill>
                  <a:schemeClr val="tx1"/>
                </a:solidFill>
              </a:rPr>
              <a:t>caract</a:t>
            </a:r>
            <a:r>
              <a:rPr lang="fr-FR" sz="1400" dirty="0">
                <a:solidFill>
                  <a:schemeClr val="tx1"/>
                </a:solidFill>
              </a:rPr>
              <a:t> socio-éco du public.</a:t>
            </a:r>
            <a:endParaRPr lang="fr-BE" sz="1400" dirty="0">
              <a:solidFill>
                <a:schemeClr val="tx1"/>
              </a:solidFill>
            </a:endParaRPr>
          </a:p>
          <a:p>
            <a:r>
              <a:rPr lang="fr-FR" sz="1400" dirty="0">
                <a:solidFill>
                  <a:schemeClr val="tx1"/>
                </a:solidFill>
              </a:rPr>
              <a:t>- Confronter les réponses des </a:t>
            </a:r>
            <a:r>
              <a:rPr lang="fr-FR" sz="1400" dirty="0" err="1">
                <a:solidFill>
                  <a:schemeClr val="tx1"/>
                </a:solidFill>
              </a:rPr>
              <a:t>él</a:t>
            </a:r>
            <a:r>
              <a:rPr lang="fr-FR" sz="1400" dirty="0">
                <a:solidFill>
                  <a:schemeClr val="tx1"/>
                </a:solidFill>
              </a:rPr>
              <a:t>. </a:t>
            </a:r>
            <a:endParaRPr lang="fr-BE" sz="1400" dirty="0">
              <a:solidFill>
                <a:schemeClr val="tx1"/>
              </a:solidFill>
            </a:endParaRPr>
          </a:p>
          <a:p>
            <a:r>
              <a:rPr lang="fr-FR" sz="1400" dirty="0">
                <a:solidFill>
                  <a:schemeClr val="tx1"/>
                </a:solidFill>
              </a:rPr>
              <a:t>  et parents avec le dispositif mis </a:t>
            </a:r>
            <a:endParaRPr lang="fr-BE" sz="1400" dirty="0">
              <a:solidFill>
                <a:schemeClr val="tx1"/>
              </a:solidFill>
            </a:endParaRPr>
          </a:p>
          <a:p>
            <a:r>
              <a:rPr lang="fr-FR" sz="1400" dirty="0">
                <a:solidFill>
                  <a:schemeClr val="tx1"/>
                </a:solidFill>
              </a:rPr>
              <a:t>  en place.</a:t>
            </a:r>
            <a:endParaRPr lang="fr-BE" sz="1400" dirty="0">
              <a:solidFill>
                <a:schemeClr val="tx1"/>
              </a:solidFill>
            </a:endParaRPr>
          </a:p>
          <a:p>
            <a:r>
              <a:rPr lang="fr-FR" sz="1400" dirty="0">
                <a:solidFill>
                  <a:schemeClr val="tx1"/>
                </a:solidFill>
              </a:rPr>
              <a:t>- Confronter les réponses des </a:t>
            </a:r>
            <a:endParaRPr lang="fr-BE" sz="1400" dirty="0">
              <a:solidFill>
                <a:schemeClr val="tx1"/>
              </a:solidFill>
            </a:endParaRPr>
          </a:p>
          <a:p>
            <a:r>
              <a:rPr lang="fr-FR" sz="1400" dirty="0">
                <a:solidFill>
                  <a:schemeClr val="tx1"/>
                </a:solidFill>
              </a:rPr>
              <a:t>  des </a:t>
            </a:r>
            <a:r>
              <a:rPr lang="fr-FR" sz="1400" dirty="0" err="1">
                <a:solidFill>
                  <a:schemeClr val="tx1"/>
                </a:solidFill>
              </a:rPr>
              <a:t>él</a:t>
            </a:r>
            <a:r>
              <a:rPr lang="fr-FR" sz="1400" dirty="0">
                <a:solidFill>
                  <a:schemeClr val="tx1"/>
                </a:solidFill>
              </a:rPr>
              <a:t>., parents, enseignants…</a:t>
            </a:r>
            <a:endParaRPr lang="fr-BE" sz="1400" dirty="0">
              <a:solidFill>
                <a:schemeClr val="tx1"/>
              </a:solidFill>
            </a:endParaRPr>
          </a:p>
          <a:p>
            <a:r>
              <a:rPr lang="fr-FR" sz="1400" dirty="0">
                <a:solidFill>
                  <a:schemeClr val="tx1"/>
                </a:solidFill>
              </a:rPr>
              <a:t>  avec le fonctionnement </a:t>
            </a:r>
            <a:r>
              <a:rPr lang="fr-FR" sz="1400" dirty="0" smtClean="0">
                <a:solidFill>
                  <a:schemeClr val="tx1"/>
                </a:solidFill>
              </a:rPr>
              <a:t>du </a:t>
            </a:r>
            <a:r>
              <a:rPr lang="fr-FR" sz="1400" dirty="0" err="1" smtClean="0">
                <a:solidFill>
                  <a:schemeClr val="tx1"/>
                </a:solidFill>
              </a:rPr>
              <a:t>PO</a:t>
            </a:r>
            <a:r>
              <a:rPr lang="fr-FR" sz="1400" dirty="0" err="1" smtClean="0"/>
              <a:t>du</a:t>
            </a:r>
            <a:r>
              <a:rPr lang="fr-FR" sz="1400" dirty="0" smtClean="0"/>
              <a:t> </a:t>
            </a:r>
            <a:r>
              <a:rPr lang="fr-FR" sz="1400" dirty="0"/>
              <a:t>PO </a:t>
            </a:r>
            <a:endParaRPr lang="fr-BE" sz="1400" dirty="0"/>
          </a:p>
          <a:p>
            <a:endParaRPr lang="fr-FR" u="sng" dirty="0" smtClean="0">
              <a:solidFill>
                <a:schemeClr val="tx1"/>
              </a:solidFill>
            </a:endParaRPr>
          </a:p>
          <a:p>
            <a:endParaRPr lang="fr-FR" u="sng" dirty="0" smtClean="0">
              <a:solidFill>
                <a:schemeClr val="tx1"/>
              </a:solidFill>
            </a:endParaRPr>
          </a:p>
          <a:p>
            <a:endParaRPr lang="fr-FR" dirty="0">
              <a:solidFill>
                <a:schemeClr val="tx1"/>
              </a:solidFill>
            </a:endParaRPr>
          </a:p>
          <a:p>
            <a:endParaRPr lang="fr-FR" dirty="0">
              <a:solidFill>
                <a:schemeClr val="tx1"/>
              </a:solidFill>
            </a:endParaRPr>
          </a:p>
          <a:p>
            <a:pPr algn="ctr"/>
            <a:endParaRPr lang="fr-FR" dirty="0">
              <a:solidFill>
                <a:schemeClr val="tx1"/>
              </a:solidFill>
            </a:endParaRPr>
          </a:p>
        </p:txBody>
      </p:sp>
      <p:sp>
        <p:nvSpPr>
          <p:cNvPr id="9" name="Rectangle 8"/>
          <p:cNvSpPr/>
          <p:nvPr/>
        </p:nvSpPr>
        <p:spPr>
          <a:xfrm>
            <a:off x="6184412" y="280598"/>
            <a:ext cx="2704870" cy="607575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endParaRPr lang="fr-BE" dirty="0"/>
          </a:p>
          <a:p>
            <a:endParaRPr lang="fr-BE" dirty="0"/>
          </a:p>
          <a:p>
            <a:r>
              <a:rPr lang="fr-FR" sz="1600" u="sng" dirty="0" smtClean="0">
                <a:solidFill>
                  <a:schemeClr val="tx1"/>
                </a:solidFill>
              </a:rPr>
              <a:t>Etape 6</a:t>
            </a:r>
          </a:p>
          <a:p>
            <a:r>
              <a:rPr lang="fr-FR" sz="1600" b="1" dirty="0" smtClean="0">
                <a:solidFill>
                  <a:schemeClr val="tx1"/>
                </a:solidFill>
              </a:rPr>
              <a:t>Analyse de 3</a:t>
            </a:r>
            <a:r>
              <a:rPr lang="fr-FR" sz="1600" b="1" baseline="30000" dirty="0" smtClean="0">
                <a:solidFill>
                  <a:schemeClr val="tx1"/>
                </a:solidFill>
              </a:rPr>
              <a:t>e</a:t>
            </a:r>
            <a:r>
              <a:rPr lang="fr-FR" sz="1600" b="1" dirty="0" smtClean="0">
                <a:solidFill>
                  <a:schemeClr val="tx1"/>
                </a:solidFill>
              </a:rPr>
              <a:t> niveau</a:t>
            </a:r>
          </a:p>
          <a:p>
            <a:r>
              <a:rPr lang="fr-FR" sz="1600" b="1" i="1" dirty="0" smtClean="0">
                <a:solidFill>
                  <a:schemeClr val="tx1"/>
                </a:solidFill>
              </a:rPr>
              <a:t>« Mise en relation entre ASBL »</a:t>
            </a:r>
          </a:p>
          <a:p>
            <a:r>
              <a:rPr lang="fr-FR" sz="1600" dirty="0" smtClean="0">
                <a:solidFill>
                  <a:schemeClr val="tx1"/>
                </a:solidFill>
              </a:rPr>
              <a:t>- Comparaison entre ASBL au point de vue des axes forts qui se dégagent des réponses de chaque catégorie d’acteurs. </a:t>
            </a:r>
          </a:p>
          <a:p>
            <a:r>
              <a:rPr lang="fr-FR" sz="1600" dirty="0" smtClean="0">
                <a:solidFill>
                  <a:schemeClr val="tx1"/>
                </a:solidFill>
              </a:rPr>
              <a:t>- Mise en relation des observations qui s’en dégagent avec les indices socio-éco, avec les caractéristiques du fonctionnement PO-directions. </a:t>
            </a:r>
            <a:endParaRPr lang="fr-FR" sz="1600" dirty="0">
              <a:solidFill>
                <a:schemeClr val="tx1"/>
              </a:solidFill>
            </a:endParaRPr>
          </a:p>
          <a:p>
            <a:r>
              <a:rPr lang="fr-FR" sz="1600" dirty="0" smtClean="0">
                <a:solidFill>
                  <a:schemeClr val="tx1"/>
                </a:solidFill>
              </a:rPr>
              <a:t>- Comparaison entre ASBL au point de vue du dispositif mis en place concernant le  fonctionnement PO-directions, concernant le  fonctionnement enseignants-directions</a:t>
            </a:r>
            <a:endParaRPr lang="fr-FR" sz="1600" dirty="0">
              <a:solidFill>
                <a:schemeClr val="tx1"/>
              </a:solidFill>
            </a:endParaRPr>
          </a:p>
          <a:p>
            <a:endParaRPr lang="fr-FR" dirty="0" smtClean="0">
              <a:solidFill>
                <a:schemeClr val="tx1"/>
              </a:solidFill>
            </a:endParaRPr>
          </a:p>
          <a:p>
            <a:endParaRPr lang="fr-FR" dirty="0">
              <a:solidFill>
                <a:schemeClr val="tx1"/>
              </a:solidFill>
            </a:endParaRPr>
          </a:p>
          <a:p>
            <a:endParaRPr lang="fr-FR" dirty="0">
              <a:solidFill>
                <a:schemeClr val="tx1"/>
              </a:solidFill>
            </a:endParaRPr>
          </a:p>
          <a:p>
            <a:pPr algn="ctr"/>
            <a:endParaRPr lang="fr-FR" dirty="0">
              <a:solidFill>
                <a:schemeClr val="tx1"/>
              </a:solidFill>
            </a:endParaRPr>
          </a:p>
        </p:txBody>
      </p:sp>
    </p:spTree>
    <p:extLst>
      <p:ext uri="{BB962C8B-B14F-4D97-AF65-F5344CB8AC3E}">
        <p14:creationId xmlns:p14="http://schemas.microsoft.com/office/powerpoint/2010/main" val="11682289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p:tgtEl>
                                          <p:spTgt spid="5">
                                            <p:txEl>
                                              <p:pRg st="3" end="3"/>
                                            </p:txEl>
                                          </p:spTgt>
                                        </p:tgtEl>
                                        <p:attrNameLst>
                                          <p:attrName>ppt_y</p:attrName>
                                        </p:attrNameLst>
                                      </p:cBhvr>
                                      <p:tavLst>
                                        <p:tav tm="0">
                                          <p:val>
                                            <p:strVal val="#ppt_y+#ppt_h*1.125000"/>
                                          </p:val>
                                        </p:tav>
                                        <p:tav tm="100000">
                                          <p:val>
                                            <p:strVal val="#ppt_y"/>
                                          </p:val>
                                        </p:tav>
                                      </p:tavLst>
                                    </p:anim>
                                    <p:animEffect transition="in" filter="wipe(up)">
                                      <p:cBhvr>
                                        <p:cTn id="14" dur="500"/>
                                        <p:tgtEl>
                                          <p:spTgt spid="5">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p:tgtEl>
                                          <p:spTgt spid="5">
                                            <p:txEl>
                                              <p:pRg st="4" end="4"/>
                                            </p:txEl>
                                          </p:spTgt>
                                        </p:tgtEl>
                                        <p:attrNameLst>
                                          <p:attrName>ppt_y</p:attrName>
                                        </p:attrNameLst>
                                      </p:cBhvr>
                                      <p:tavLst>
                                        <p:tav tm="0">
                                          <p:val>
                                            <p:strVal val="#ppt_y+#ppt_h*1.125000"/>
                                          </p:val>
                                        </p:tav>
                                        <p:tav tm="100000">
                                          <p:val>
                                            <p:strVal val="#ppt_y"/>
                                          </p:val>
                                        </p:tav>
                                      </p:tavLst>
                                    </p:anim>
                                    <p:animEffect transition="in" filter="wipe(up)">
                                      <p:cBhvr>
                                        <p:cTn id="20" dur="500"/>
                                        <p:tgtEl>
                                          <p:spTgt spid="5">
                                            <p:txEl>
                                              <p:pRg st="4" end="4"/>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500"/>
                                        <p:tgtEl>
                                          <p:spTgt spid="5">
                                            <p:txEl>
                                              <p:pRg st="5" end="5"/>
                                            </p:txEl>
                                          </p:spTgt>
                                        </p:tgtEl>
                                        <p:attrNameLst>
                                          <p:attrName>ppt_y</p:attrName>
                                        </p:attrNameLst>
                                      </p:cBhvr>
                                      <p:tavLst>
                                        <p:tav tm="0">
                                          <p:val>
                                            <p:strVal val="#ppt_y+#ppt_h*1.125000"/>
                                          </p:val>
                                        </p:tav>
                                        <p:tav tm="100000">
                                          <p:val>
                                            <p:strVal val="#ppt_y"/>
                                          </p:val>
                                        </p:tav>
                                      </p:tavLst>
                                    </p:anim>
                                    <p:animEffect transition="in" filter="wipe(up)">
                                      <p:cBhvr>
                                        <p:cTn id="24" dur="5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 calcmode="lin" valueType="num">
                                      <p:cBhvr additive="base">
                                        <p:cTn id="29" dur="500"/>
                                        <p:tgtEl>
                                          <p:spTgt spid="5">
                                            <p:txEl>
                                              <p:pRg st="7" end="7"/>
                                            </p:txEl>
                                          </p:spTgt>
                                        </p:tgtEl>
                                        <p:attrNameLst>
                                          <p:attrName>ppt_y</p:attrName>
                                        </p:attrNameLst>
                                      </p:cBhvr>
                                      <p:tavLst>
                                        <p:tav tm="0">
                                          <p:val>
                                            <p:strVal val="#ppt_y+#ppt_h*1.125000"/>
                                          </p:val>
                                        </p:tav>
                                        <p:tav tm="100000">
                                          <p:val>
                                            <p:strVal val="#ppt_y"/>
                                          </p:val>
                                        </p:tav>
                                      </p:tavLst>
                                    </p:anim>
                                    <p:animEffect transition="in" filter="wipe(up)">
                                      <p:cBhvr>
                                        <p:cTn id="30" dur="500"/>
                                        <p:tgtEl>
                                          <p:spTgt spid="5">
                                            <p:txEl>
                                              <p:pRg st="7" end="7"/>
                                            </p:txEl>
                                          </p:spTgt>
                                        </p:tgtEl>
                                      </p:cBhvr>
                                    </p:animEffect>
                                  </p:childTnLst>
                                </p:cTn>
                              </p:par>
                              <p:par>
                                <p:cTn id="31" presetID="12" presetClass="entr" presetSubtype="4" fill="hold" nodeType="with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anim calcmode="lin" valueType="num">
                                      <p:cBhvr additive="base">
                                        <p:cTn id="33" dur="500"/>
                                        <p:tgtEl>
                                          <p:spTgt spid="5">
                                            <p:txEl>
                                              <p:pRg st="8" end="8"/>
                                            </p:txEl>
                                          </p:spTgt>
                                        </p:tgtEl>
                                        <p:attrNameLst>
                                          <p:attrName>ppt_y</p:attrName>
                                        </p:attrNameLst>
                                      </p:cBhvr>
                                      <p:tavLst>
                                        <p:tav tm="0">
                                          <p:val>
                                            <p:strVal val="#ppt_y+#ppt_h*1.125000"/>
                                          </p:val>
                                        </p:tav>
                                        <p:tav tm="100000">
                                          <p:val>
                                            <p:strVal val="#ppt_y"/>
                                          </p:val>
                                        </p:tav>
                                      </p:tavLst>
                                    </p:anim>
                                    <p:animEffect transition="in" filter="wipe(up)">
                                      <p:cBhvr>
                                        <p:cTn id="34" dur="500"/>
                                        <p:tgtEl>
                                          <p:spTgt spid="5">
                                            <p:txEl>
                                              <p:pRg st="8" end="8"/>
                                            </p:txEl>
                                          </p:spTgt>
                                        </p:tgtEl>
                                      </p:cBhvr>
                                    </p:animEffect>
                                  </p:childTnLst>
                                </p:cTn>
                              </p:par>
                              <p:par>
                                <p:cTn id="35" presetID="12" presetClass="entr" presetSubtype="4" fill="hold"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 calcmode="lin" valueType="num">
                                      <p:cBhvr additive="base">
                                        <p:cTn id="37" dur="500"/>
                                        <p:tgtEl>
                                          <p:spTgt spid="5">
                                            <p:txEl>
                                              <p:pRg st="9" end="9"/>
                                            </p:txEl>
                                          </p:spTgt>
                                        </p:tgtEl>
                                        <p:attrNameLst>
                                          <p:attrName>ppt_y</p:attrName>
                                        </p:attrNameLst>
                                      </p:cBhvr>
                                      <p:tavLst>
                                        <p:tav tm="0">
                                          <p:val>
                                            <p:strVal val="#ppt_y+#ppt_h*1.125000"/>
                                          </p:val>
                                        </p:tav>
                                        <p:tav tm="100000">
                                          <p:val>
                                            <p:strVal val="#ppt_y"/>
                                          </p:val>
                                        </p:tav>
                                      </p:tavLst>
                                    </p:anim>
                                    <p:animEffect transition="in" filter="wipe(up)">
                                      <p:cBhvr>
                                        <p:cTn id="38" dur="500"/>
                                        <p:tgtEl>
                                          <p:spTgt spid="5">
                                            <p:txEl>
                                              <p:pRg st="9" end="9"/>
                                            </p:txEl>
                                          </p:spTgt>
                                        </p:tgtEl>
                                      </p:cBhvr>
                                    </p:animEffect>
                                  </p:childTnLst>
                                </p:cTn>
                              </p:par>
                              <p:par>
                                <p:cTn id="39" presetID="12" presetClass="entr" presetSubtype="4" fill="hold" nodeType="withEffect">
                                  <p:stCondLst>
                                    <p:cond delay="0"/>
                                  </p:stCondLst>
                                  <p:childTnLst>
                                    <p:set>
                                      <p:cBhvr>
                                        <p:cTn id="40" dur="1" fill="hold">
                                          <p:stCondLst>
                                            <p:cond delay="0"/>
                                          </p:stCondLst>
                                        </p:cTn>
                                        <p:tgtEl>
                                          <p:spTgt spid="5">
                                            <p:txEl>
                                              <p:pRg st="10" end="10"/>
                                            </p:txEl>
                                          </p:spTgt>
                                        </p:tgtEl>
                                        <p:attrNameLst>
                                          <p:attrName>style.visibility</p:attrName>
                                        </p:attrNameLst>
                                      </p:cBhvr>
                                      <p:to>
                                        <p:strVal val="visible"/>
                                      </p:to>
                                    </p:set>
                                    <p:anim calcmode="lin" valueType="num">
                                      <p:cBhvr additive="base">
                                        <p:cTn id="41" dur="500"/>
                                        <p:tgtEl>
                                          <p:spTgt spid="5">
                                            <p:txEl>
                                              <p:pRg st="10" end="10"/>
                                            </p:txEl>
                                          </p:spTgt>
                                        </p:tgtEl>
                                        <p:attrNameLst>
                                          <p:attrName>ppt_y</p:attrName>
                                        </p:attrNameLst>
                                      </p:cBhvr>
                                      <p:tavLst>
                                        <p:tav tm="0">
                                          <p:val>
                                            <p:strVal val="#ppt_y+#ppt_h*1.125000"/>
                                          </p:val>
                                        </p:tav>
                                        <p:tav tm="100000">
                                          <p:val>
                                            <p:strVal val="#ppt_y"/>
                                          </p:val>
                                        </p:tav>
                                      </p:tavLst>
                                    </p:anim>
                                    <p:animEffect transition="in" filter="wipe(up)">
                                      <p:cBhvr>
                                        <p:cTn id="42" dur="500"/>
                                        <p:tgtEl>
                                          <p:spTgt spid="5">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nodeType="click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anim calcmode="lin" valueType="num">
                                      <p:cBhvr additive="base">
                                        <p:cTn id="47" dur="500"/>
                                        <p:tgtEl>
                                          <p:spTgt spid="5">
                                            <p:txEl>
                                              <p:pRg st="11" end="11"/>
                                            </p:txEl>
                                          </p:spTgt>
                                        </p:tgtEl>
                                        <p:attrNameLst>
                                          <p:attrName>ppt_y</p:attrName>
                                        </p:attrNameLst>
                                      </p:cBhvr>
                                      <p:tavLst>
                                        <p:tav tm="0">
                                          <p:val>
                                            <p:strVal val="#ppt_y+#ppt_h*1.125000"/>
                                          </p:val>
                                        </p:tav>
                                        <p:tav tm="100000">
                                          <p:val>
                                            <p:strVal val="#ppt_y"/>
                                          </p:val>
                                        </p:tav>
                                      </p:tavLst>
                                    </p:anim>
                                    <p:animEffect transition="in" filter="wipe(up)">
                                      <p:cBhvr>
                                        <p:cTn id="48" dur="500"/>
                                        <p:tgtEl>
                                          <p:spTgt spid="5">
                                            <p:txEl>
                                              <p:pRg st="11" end="11"/>
                                            </p:txEl>
                                          </p:spTgt>
                                        </p:tgtEl>
                                      </p:cBhvr>
                                    </p:animEffect>
                                  </p:childTnLst>
                                </p:cTn>
                              </p:par>
                              <p:par>
                                <p:cTn id="49" presetID="12" presetClass="entr" presetSubtype="4" fill="hold" nodeType="withEffect">
                                  <p:stCondLst>
                                    <p:cond delay="0"/>
                                  </p:stCondLst>
                                  <p:childTnLst>
                                    <p:set>
                                      <p:cBhvr>
                                        <p:cTn id="50" dur="1" fill="hold">
                                          <p:stCondLst>
                                            <p:cond delay="0"/>
                                          </p:stCondLst>
                                        </p:cTn>
                                        <p:tgtEl>
                                          <p:spTgt spid="5">
                                            <p:txEl>
                                              <p:pRg st="12" end="12"/>
                                            </p:txEl>
                                          </p:spTgt>
                                        </p:tgtEl>
                                        <p:attrNameLst>
                                          <p:attrName>style.visibility</p:attrName>
                                        </p:attrNameLst>
                                      </p:cBhvr>
                                      <p:to>
                                        <p:strVal val="visible"/>
                                      </p:to>
                                    </p:set>
                                    <p:anim calcmode="lin" valueType="num">
                                      <p:cBhvr additive="base">
                                        <p:cTn id="51" dur="500"/>
                                        <p:tgtEl>
                                          <p:spTgt spid="5">
                                            <p:txEl>
                                              <p:pRg st="12" end="12"/>
                                            </p:txEl>
                                          </p:spTgt>
                                        </p:tgtEl>
                                        <p:attrNameLst>
                                          <p:attrName>ppt_y</p:attrName>
                                        </p:attrNameLst>
                                      </p:cBhvr>
                                      <p:tavLst>
                                        <p:tav tm="0">
                                          <p:val>
                                            <p:strVal val="#ppt_y+#ppt_h*1.125000"/>
                                          </p:val>
                                        </p:tav>
                                        <p:tav tm="100000">
                                          <p:val>
                                            <p:strVal val="#ppt_y"/>
                                          </p:val>
                                        </p:tav>
                                      </p:tavLst>
                                    </p:anim>
                                    <p:animEffect transition="in" filter="wipe(up)">
                                      <p:cBhvr>
                                        <p:cTn id="52" dur="500"/>
                                        <p:tgtEl>
                                          <p:spTgt spid="5">
                                            <p:txEl>
                                              <p:pRg st="12" end="12"/>
                                            </p:txEl>
                                          </p:spTgt>
                                        </p:tgtEl>
                                      </p:cBhvr>
                                    </p:animEffect>
                                  </p:childTnLst>
                                </p:cTn>
                              </p:par>
                              <p:par>
                                <p:cTn id="53" presetID="12" presetClass="entr" presetSubtype="4" fill="hold" nodeType="withEffect">
                                  <p:stCondLst>
                                    <p:cond delay="0"/>
                                  </p:stCondLst>
                                  <p:childTnLst>
                                    <p:set>
                                      <p:cBhvr>
                                        <p:cTn id="54" dur="1" fill="hold">
                                          <p:stCondLst>
                                            <p:cond delay="0"/>
                                          </p:stCondLst>
                                        </p:cTn>
                                        <p:tgtEl>
                                          <p:spTgt spid="5">
                                            <p:txEl>
                                              <p:pRg st="13" end="13"/>
                                            </p:txEl>
                                          </p:spTgt>
                                        </p:tgtEl>
                                        <p:attrNameLst>
                                          <p:attrName>style.visibility</p:attrName>
                                        </p:attrNameLst>
                                      </p:cBhvr>
                                      <p:to>
                                        <p:strVal val="visible"/>
                                      </p:to>
                                    </p:set>
                                    <p:anim calcmode="lin" valueType="num">
                                      <p:cBhvr additive="base">
                                        <p:cTn id="55" dur="500"/>
                                        <p:tgtEl>
                                          <p:spTgt spid="5">
                                            <p:txEl>
                                              <p:pRg st="13" end="13"/>
                                            </p:txEl>
                                          </p:spTgt>
                                        </p:tgtEl>
                                        <p:attrNameLst>
                                          <p:attrName>ppt_y</p:attrName>
                                        </p:attrNameLst>
                                      </p:cBhvr>
                                      <p:tavLst>
                                        <p:tav tm="0">
                                          <p:val>
                                            <p:strVal val="#ppt_y+#ppt_h*1.125000"/>
                                          </p:val>
                                        </p:tav>
                                        <p:tav tm="100000">
                                          <p:val>
                                            <p:strVal val="#ppt_y"/>
                                          </p:val>
                                        </p:tav>
                                      </p:tavLst>
                                    </p:anim>
                                    <p:animEffect transition="in" filter="wipe(up)">
                                      <p:cBhvr>
                                        <p:cTn id="56" dur="500"/>
                                        <p:tgtEl>
                                          <p:spTgt spid="5">
                                            <p:txEl>
                                              <p:pRg st="13" end="1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nodeType="clickEffect">
                                  <p:stCondLst>
                                    <p:cond delay="0"/>
                                  </p:stCondLst>
                                  <p:childTnLst>
                                    <p:set>
                                      <p:cBhvr>
                                        <p:cTn id="60" dur="1" fill="hold">
                                          <p:stCondLst>
                                            <p:cond delay="0"/>
                                          </p:stCondLst>
                                        </p:cTn>
                                        <p:tgtEl>
                                          <p:spTgt spid="5">
                                            <p:txEl>
                                              <p:pRg st="14" end="14"/>
                                            </p:txEl>
                                          </p:spTgt>
                                        </p:tgtEl>
                                        <p:attrNameLst>
                                          <p:attrName>style.visibility</p:attrName>
                                        </p:attrNameLst>
                                      </p:cBhvr>
                                      <p:to>
                                        <p:strVal val="visible"/>
                                      </p:to>
                                    </p:set>
                                    <p:anim calcmode="lin" valueType="num">
                                      <p:cBhvr additive="base">
                                        <p:cTn id="61" dur="500"/>
                                        <p:tgtEl>
                                          <p:spTgt spid="5">
                                            <p:txEl>
                                              <p:pRg st="14" end="14"/>
                                            </p:txEl>
                                          </p:spTgt>
                                        </p:tgtEl>
                                        <p:attrNameLst>
                                          <p:attrName>ppt_y</p:attrName>
                                        </p:attrNameLst>
                                      </p:cBhvr>
                                      <p:tavLst>
                                        <p:tav tm="0">
                                          <p:val>
                                            <p:strVal val="#ppt_y+#ppt_h*1.125000"/>
                                          </p:val>
                                        </p:tav>
                                        <p:tav tm="100000">
                                          <p:val>
                                            <p:strVal val="#ppt_y"/>
                                          </p:val>
                                        </p:tav>
                                      </p:tavLst>
                                    </p:anim>
                                    <p:animEffect transition="in" filter="wipe(up)">
                                      <p:cBhvr>
                                        <p:cTn id="62" dur="500"/>
                                        <p:tgtEl>
                                          <p:spTgt spid="5">
                                            <p:txEl>
                                              <p:pRg st="14" end="14"/>
                                            </p:txEl>
                                          </p:spTgt>
                                        </p:tgtEl>
                                      </p:cBhvr>
                                    </p:animEffect>
                                  </p:childTnLst>
                                </p:cTn>
                              </p:par>
                              <p:par>
                                <p:cTn id="63" presetID="12" presetClass="entr" presetSubtype="4" fill="hold" nodeType="withEffect">
                                  <p:stCondLst>
                                    <p:cond delay="0"/>
                                  </p:stCondLst>
                                  <p:childTnLst>
                                    <p:set>
                                      <p:cBhvr>
                                        <p:cTn id="64" dur="1" fill="hold">
                                          <p:stCondLst>
                                            <p:cond delay="0"/>
                                          </p:stCondLst>
                                        </p:cTn>
                                        <p:tgtEl>
                                          <p:spTgt spid="5">
                                            <p:txEl>
                                              <p:pRg st="15" end="15"/>
                                            </p:txEl>
                                          </p:spTgt>
                                        </p:tgtEl>
                                        <p:attrNameLst>
                                          <p:attrName>style.visibility</p:attrName>
                                        </p:attrNameLst>
                                      </p:cBhvr>
                                      <p:to>
                                        <p:strVal val="visible"/>
                                      </p:to>
                                    </p:set>
                                    <p:anim calcmode="lin" valueType="num">
                                      <p:cBhvr additive="base">
                                        <p:cTn id="65" dur="500"/>
                                        <p:tgtEl>
                                          <p:spTgt spid="5">
                                            <p:txEl>
                                              <p:pRg st="15" end="15"/>
                                            </p:txEl>
                                          </p:spTgt>
                                        </p:tgtEl>
                                        <p:attrNameLst>
                                          <p:attrName>ppt_y</p:attrName>
                                        </p:attrNameLst>
                                      </p:cBhvr>
                                      <p:tavLst>
                                        <p:tav tm="0">
                                          <p:val>
                                            <p:strVal val="#ppt_y+#ppt_h*1.125000"/>
                                          </p:val>
                                        </p:tav>
                                        <p:tav tm="100000">
                                          <p:val>
                                            <p:strVal val="#ppt_y"/>
                                          </p:val>
                                        </p:tav>
                                      </p:tavLst>
                                    </p:anim>
                                    <p:animEffect transition="in" filter="wipe(up)">
                                      <p:cBhvr>
                                        <p:cTn id="66" dur="500"/>
                                        <p:tgtEl>
                                          <p:spTgt spid="5">
                                            <p:txEl>
                                              <p:pRg st="15" end="15"/>
                                            </p:txEl>
                                          </p:spTgt>
                                        </p:tgtEl>
                                      </p:cBhvr>
                                    </p:animEffect>
                                  </p:childTnLst>
                                </p:cTn>
                              </p:par>
                              <p:par>
                                <p:cTn id="67" presetID="12" presetClass="entr" presetSubtype="4" fill="hold" nodeType="withEffect">
                                  <p:stCondLst>
                                    <p:cond delay="0"/>
                                  </p:stCondLst>
                                  <p:childTnLst>
                                    <p:set>
                                      <p:cBhvr>
                                        <p:cTn id="68" dur="1" fill="hold">
                                          <p:stCondLst>
                                            <p:cond delay="0"/>
                                          </p:stCondLst>
                                        </p:cTn>
                                        <p:tgtEl>
                                          <p:spTgt spid="5">
                                            <p:txEl>
                                              <p:pRg st="16" end="16"/>
                                            </p:txEl>
                                          </p:spTgt>
                                        </p:tgtEl>
                                        <p:attrNameLst>
                                          <p:attrName>style.visibility</p:attrName>
                                        </p:attrNameLst>
                                      </p:cBhvr>
                                      <p:to>
                                        <p:strVal val="visible"/>
                                      </p:to>
                                    </p:set>
                                    <p:anim calcmode="lin" valueType="num">
                                      <p:cBhvr additive="base">
                                        <p:cTn id="69" dur="500"/>
                                        <p:tgtEl>
                                          <p:spTgt spid="5">
                                            <p:txEl>
                                              <p:pRg st="16" end="16"/>
                                            </p:txEl>
                                          </p:spTgt>
                                        </p:tgtEl>
                                        <p:attrNameLst>
                                          <p:attrName>ppt_y</p:attrName>
                                        </p:attrNameLst>
                                      </p:cBhvr>
                                      <p:tavLst>
                                        <p:tav tm="0">
                                          <p:val>
                                            <p:strVal val="#ppt_y+#ppt_h*1.125000"/>
                                          </p:val>
                                        </p:tav>
                                        <p:tav tm="100000">
                                          <p:val>
                                            <p:strVal val="#ppt_y"/>
                                          </p:val>
                                        </p:tav>
                                      </p:tavLst>
                                    </p:anim>
                                    <p:animEffect transition="in" filter="wipe(up)">
                                      <p:cBhvr>
                                        <p:cTn id="70" dur="500"/>
                                        <p:tgtEl>
                                          <p:spTgt spid="5">
                                            <p:txEl>
                                              <p:pRg st="16" end="16"/>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2" presetClass="entr" presetSubtype="4" fill="hold" grpId="0" nodeType="clickEffect">
                                  <p:stCondLst>
                                    <p:cond delay="0"/>
                                  </p:stCondLst>
                                  <p:childTnLst>
                                    <p:set>
                                      <p:cBhvr>
                                        <p:cTn id="74" dur="1" fill="hold">
                                          <p:stCondLst>
                                            <p:cond delay="0"/>
                                          </p:stCondLst>
                                        </p:cTn>
                                        <p:tgtEl>
                                          <p:spTgt spid="8"/>
                                        </p:tgtEl>
                                        <p:attrNameLst>
                                          <p:attrName>style.visibility</p:attrName>
                                        </p:attrNameLst>
                                      </p:cBhvr>
                                      <p:to>
                                        <p:strVal val="visible"/>
                                      </p:to>
                                    </p:set>
                                    <p:anim calcmode="lin" valueType="num">
                                      <p:cBhvr additive="base">
                                        <p:cTn id="75" dur="500"/>
                                        <p:tgtEl>
                                          <p:spTgt spid="8"/>
                                        </p:tgtEl>
                                        <p:attrNameLst>
                                          <p:attrName>ppt_y</p:attrName>
                                        </p:attrNameLst>
                                      </p:cBhvr>
                                      <p:tavLst>
                                        <p:tav tm="0">
                                          <p:val>
                                            <p:strVal val="#ppt_y+#ppt_h*1.125000"/>
                                          </p:val>
                                        </p:tav>
                                        <p:tav tm="100000">
                                          <p:val>
                                            <p:strVal val="#ppt_y"/>
                                          </p:val>
                                        </p:tav>
                                      </p:tavLst>
                                    </p:anim>
                                    <p:animEffect transition="in" filter="wipe(up)">
                                      <p:cBhvr>
                                        <p:cTn id="76" dur="500"/>
                                        <p:tgtEl>
                                          <p:spTgt spid="8"/>
                                        </p:tgtEl>
                                      </p:cBhvr>
                                    </p:animEffect>
                                  </p:childTnLst>
                                </p:cTn>
                              </p:par>
                            </p:childTnLst>
                          </p:cTn>
                        </p:par>
                      </p:childTnLst>
                    </p:cTn>
                  </p:par>
                  <p:par>
                    <p:cTn id="77" fill="hold">
                      <p:stCondLst>
                        <p:cond delay="indefinite"/>
                      </p:stCondLst>
                      <p:childTnLst>
                        <p:par>
                          <p:cTn id="78" fill="hold">
                            <p:stCondLst>
                              <p:cond delay="0"/>
                            </p:stCondLst>
                            <p:childTnLst>
                              <p:par>
                                <p:cTn id="79" presetID="12" presetClass="entr" presetSubtype="4" fill="hold" nodeType="clickEffect">
                                  <p:stCondLst>
                                    <p:cond delay="0"/>
                                  </p:stCondLst>
                                  <p:childTnLst>
                                    <p:set>
                                      <p:cBhvr>
                                        <p:cTn id="80" dur="1" fill="hold">
                                          <p:stCondLst>
                                            <p:cond delay="0"/>
                                          </p:stCondLst>
                                        </p:cTn>
                                        <p:tgtEl>
                                          <p:spTgt spid="8">
                                            <p:txEl>
                                              <p:pRg st="2" end="2"/>
                                            </p:txEl>
                                          </p:spTgt>
                                        </p:tgtEl>
                                        <p:attrNameLst>
                                          <p:attrName>style.visibility</p:attrName>
                                        </p:attrNameLst>
                                      </p:cBhvr>
                                      <p:to>
                                        <p:strVal val="visible"/>
                                      </p:to>
                                    </p:set>
                                    <p:anim calcmode="lin" valueType="num">
                                      <p:cBhvr additive="base">
                                        <p:cTn id="81" dur="500"/>
                                        <p:tgtEl>
                                          <p:spTgt spid="8">
                                            <p:txEl>
                                              <p:pRg st="2" end="2"/>
                                            </p:txEl>
                                          </p:spTgt>
                                        </p:tgtEl>
                                        <p:attrNameLst>
                                          <p:attrName>ppt_y</p:attrName>
                                        </p:attrNameLst>
                                      </p:cBhvr>
                                      <p:tavLst>
                                        <p:tav tm="0">
                                          <p:val>
                                            <p:strVal val="#ppt_y+#ppt_h*1.125000"/>
                                          </p:val>
                                        </p:tav>
                                        <p:tav tm="100000">
                                          <p:val>
                                            <p:strVal val="#ppt_y"/>
                                          </p:val>
                                        </p:tav>
                                      </p:tavLst>
                                    </p:anim>
                                    <p:animEffect transition="in" filter="wipe(up)">
                                      <p:cBhvr>
                                        <p:cTn id="82" dur="500"/>
                                        <p:tgtEl>
                                          <p:spTgt spid="8">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2" presetClass="entr" presetSubtype="4" fill="hold" nodeType="clickEffect">
                                  <p:stCondLst>
                                    <p:cond delay="0"/>
                                  </p:stCondLst>
                                  <p:childTnLst>
                                    <p:set>
                                      <p:cBhvr>
                                        <p:cTn id="86" dur="1" fill="hold">
                                          <p:stCondLst>
                                            <p:cond delay="0"/>
                                          </p:stCondLst>
                                        </p:cTn>
                                        <p:tgtEl>
                                          <p:spTgt spid="8">
                                            <p:txEl>
                                              <p:pRg st="3" end="3"/>
                                            </p:txEl>
                                          </p:spTgt>
                                        </p:tgtEl>
                                        <p:attrNameLst>
                                          <p:attrName>style.visibility</p:attrName>
                                        </p:attrNameLst>
                                      </p:cBhvr>
                                      <p:to>
                                        <p:strVal val="visible"/>
                                      </p:to>
                                    </p:set>
                                    <p:anim calcmode="lin" valueType="num">
                                      <p:cBhvr additive="base">
                                        <p:cTn id="87" dur="500"/>
                                        <p:tgtEl>
                                          <p:spTgt spid="8">
                                            <p:txEl>
                                              <p:pRg st="3" end="3"/>
                                            </p:txEl>
                                          </p:spTgt>
                                        </p:tgtEl>
                                        <p:attrNameLst>
                                          <p:attrName>ppt_y</p:attrName>
                                        </p:attrNameLst>
                                      </p:cBhvr>
                                      <p:tavLst>
                                        <p:tav tm="0">
                                          <p:val>
                                            <p:strVal val="#ppt_y+#ppt_h*1.125000"/>
                                          </p:val>
                                        </p:tav>
                                        <p:tav tm="100000">
                                          <p:val>
                                            <p:strVal val="#ppt_y"/>
                                          </p:val>
                                        </p:tav>
                                      </p:tavLst>
                                    </p:anim>
                                    <p:animEffect transition="in" filter="wipe(up)">
                                      <p:cBhvr>
                                        <p:cTn id="88" dur="500"/>
                                        <p:tgtEl>
                                          <p:spTgt spid="8">
                                            <p:txEl>
                                              <p:pRg st="3" end="3"/>
                                            </p:txEl>
                                          </p:spTgt>
                                        </p:tgtEl>
                                      </p:cBhvr>
                                    </p:animEffect>
                                  </p:childTnLst>
                                </p:cTn>
                              </p:par>
                              <p:par>
                                <p:cTn id="89" presetID="12" presetClass="entr" presetSubtype="4" fill="hold" nodeType="withEffect">
                                  <p:stCondLst>
                                    <p:cond delay="0"/>
                                  </p:stCondLst>
                                  <p:childTnLst>
                                    <p:set>
                                      <p:cBhvr>
                                        <p:cTn id="90" dur="1" fill="hold">
                                          <p:stCondLst>
                                            <p:cond delay="0"/>
                                          </p:stCondLst>
                                        </p:cTn>
                                        <p:tgtEl>
                                          <p:spTgt spid="8">
                                            <p:txEl>
                                              <p:pRg st="4" end="4"/>
                                            </p:txEl>
                                          </p:spTgt>
                                        </p:tgtEl>
                                        <p:attrNameLst>
                                          <p:attrName>style.visibility</p:attrName>
                                        </p:attrNameLst>
                                      </p:cBhvr>
                                      <p:to>
                                        <p:strVal val="visible"/>
                                      </p:to>
                                    </p:set>
                                    <p:anim calcmode="lin" valueType="num">
                                      <p:cBhvr additive="base">
                                        <p:cTn id="91" dur="500"/>
                                        <p:tgtEl>
                                          <p:spTgt spid="8">
                                            <p:txEl>
                                              <p:pRg st="4" end="4"/>
                                            </p:txEl>
                                          </p:spTgt>
                                        </p:tgtEl>
                                        <p:attrNameLst>
                                          <p:attrName>ppt_y</p:attrName>
                                        </p:attrNameLst>
                                      </p:cBhvr>
                                      <p:tavLst>
                                        <p:tav tm="0">
                                          <p:val>
                                            <p:strVal val="#ppt_y+#ppt_h*1.125000"/>
                                          </p:val>
                                        </p:tav>
                                        <p:tav tm="100000">
                                          <p:val>
                                            <p:strVal val="#ppt_y"/>
                                          </p:val>
                                        </p:tav>
                                      </p:tavLst>
                                    </p:anim>
                                    <p:animEffect transition="in" filter="wipe(up)">
                                      <p:cBhvr>
                                        <p:cTn id="92" dur="500"/>
                                        <p:tgtEl>
                                          <p:spTgt spid="8">
                                            <p:txEl>
                                              <p:pRg st="4" end="4"/>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2" presetClass="entr" presetSubtype="4" fill="hold" nodeType="clickEffect">
                                  <p:stCondLst>
                                    <p:cond delay="0"/>
                                  </p:stCondLst>
                                  <p:childTnLst>
                                    <p:set>
                                      <p:cBhvr>
                                        <p:cTn id="96" dur="1" fill="hold">
                                          <p:stCondLst>
                                            <p:cond delay="0"/>
                                          </p:stCondLst>
                                        </p:cTn>
                                        <p:tgtEl>
                                          <p:spTgt spid="8">
                                            <p:txEl>
                                              <p:pRg st="5" end="5"/>
                                            </p:txEl>
                                          </p:spTgt>
                                        </p:tgtEl>
                                        <p:attrNameLst>
                                          <p:attrName>style.visibility</p:attrName>
                                        </p:attrNameLst>
                                      </p:cBhvr>
                                      <p:to>
                                        <p:strVal val="visible"/>
                                      </p:to>
                                    </p:set>
                                    <p:anim calcmode="lin" valueType="num">
                                      <p:cBhvr additive="base">
                                        <p:cTn id="97" dur="500"/>
                                        <p:tgtEl>
                                          <p:spTgt spid="8">
                                            <p:txEl>
                                              <p:pRg st="5" end="5"/>
                                            </p:txEl>
                                          </p:spTgt>
                                        </p:tgtEl>
                                        <p:attrNameLst>
                                          <p:attrName>ppt_y</p:attrName>
                                        </p:attrNameLst>
                                      </p:cBhvr>
                                      <p:tavLst>
                                        <p:tav tm="0">
                                          <p:val>
                                            <p:strVal val="#ppt_y+#ppt_h*1.125000"/>
                                          </p:val>
                                        </p:tav>
                                        <p:tav tm="100000">
                                          <p:val>
                                            <p:strVal val="#ppt_y"/>
                                          </p:val>
                                        </p:tav>
                                      </p:tavLst>
                                    </p:anim>
                                    <p:animEffect transition="in" filter="wipe(up)">
                                      <p:cBhvr>
                                        <p:cTn id="98" dur="500"/>
                                        <p:tgtEl>
                                          <p:spTgt spid="8">
                                            <p:txEl>
                                              <p:pRg st="5" end="5"/>
                                            </p:txEl>
                                          </p:spTgt>
                                        </p:tgtEl>
                                      </p:cBhvr>
                                    </p:animEffect>
                                  </p:childTnLst>
                                </p:cTn>
                              </p:par>
                              <p:par>
                                <p:cTn id="99" presetID="12" presetClass="entr" presetSubtype="4" fill="hold" nodeType="withEffect">
                                  <p:stCondLst>
                                    <p:cond delay="0"/>
                                  </p:stCondLst>
                                  <p:childTnLst>
                                    <p:set>
                                      <p:cBhvr>
                                        <p:cTn id="100" dur="1" fill="hold">
                                          <p:stCondLst>
                                            <p:cond delay="0"/>
                                          </p:stCondLst>
                                        </p:cTn>
                                        <p:tgtEl>
                                          <p:spTgt spid="8">
                                            <p:txEl>
                                              <p:pRg st="6" end="6"/>
                                            </p:txEl>
                                          </p:spTgt>
                                        </p:tgtEl>
                                        <p:attrNameLst>
                                          <p:attrName>style.visibility</p:attrName>
                                        </p:attrNameLst>
                                      </p:cBhvr>
                                      <p:to>
                                        <p:strVal val="visible"/>
                                      </p:to>
                                    </p:set>
                                    <p:anim calcmode="lin" valueType="num">
                                      <p:cBhvr additive="base">
                                        <p:cTn id="101" dur="500"/>
                                        <p:tgtEl>
                                          <p:spTgt spid="8">
                                            <p:txEl>
                                              <p:pRg st="6" end="6"/>
                                            </p:txEl>
                                          </p:spTgt>
                                        </p:tgtEl>
                                        <p:attrNameLst>
                                          <p:attrName>ppt_y</p:attrName>
                                        </p:attrNameLst>
                                      </p:cBhvr>
                                      <p:tavLst>
                                        <p:tav tm="0">
                                          <p:val>
                                            <p:strVal val="#ppt_y+#ppt_h*1.125000"/>
                                          </p:val>
                                        </p:tav>
                                        <p:tav tm="100000">
                                          <p:val>
                                            <p:strVal val="#ppt_y"/>
                                          </p:val>
                                        </p:tav>
                                      </p:tavLst>
                                    </p:anim>
                                    <p:animEffect transition="in" filter="wipe(up)">
                                      <p:cBhvr>
                                        <p:cTn id="102" dur="500"/>
                                        <p:tgtEl>
                                          <p:spTgt spid="8">
                                            <p:txEl>
                                              <p:pRg st="6" end="6"/>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2" presetClass="entr" presetSubtype="4" fill="hold" nodeType="clickEffect">
                                  <p:stCondLst>
                                    <p:cond delay="0"/>
                                  </p:stCondLst>
                                  <p:childTnLst>
                                    <p:set>
                                      <p:cBhvr>
                                        <p:cTn id="106" dur="1" fill="hold">
                                          <p:stCondLst>
                                            <p:cond delay="0"/>
                                          </p:stCondLst>
                                        </p:cTn>
                                        <p:tgtEl>
                                          <p:spTgt spid="8">
                                            <p:txEl>
                                              <p:pRg st="7" end="7"/>
                                            </p:txEl>
                                          </p:spTgt>
                                        </p:tgtEl>
                                        <p:attrNameLst>
                                          <p:attrName>style.visibility</p:attrName>
                                        </p:attrNameLst>
                                      </p:cBhvr>
                                      <p:to>
                                        <p:strVal val="visible"/>
                                      </p:to>
                                    </p:set>
                                    <p:anim calcmode="lin" valueType="num">
                                      <p:cBhvr additive="base">
                                        <p:cTn id="107" dur="500"/>
                                        <p:tgtEl>
                                          <p:spTgt spid="8">
                                            <p:txEl>
                                              <p:pRg st="7" end="7"/>
                                            </p:txEl>
                                          </p:spTgt>
                                        </p:tgtEl>
                                        <p:attrNameLst>
                                          <p:attrName>ppt_y</p:attrName>
                                        </p:attrNameLst>
                                      </p:cBhvr>
                                      <p:tavLst>
                                        <p:tav tm="0">
                                          <p:val>
                                            <p:strVal val="#ppt_y+#ppt_h*1.125000"/>
                                          </p:val>
                                        </p:tav>
                                        <p:tav tm="100000">
                                          <p:val>
                                            <p:strVal val="#ppt_y"/>
                                          </p:val>
                                        </p:tav>
                                      </p:tavLst>
                                    </p:anim>
                                    <p:animEffect transition="in" filter="wipe(up)">
                                      <p:cBhvr>
                                        <p:cTn id="108" dur="500"/>
                                        <p:tgtEl>
                                          <p:spTgt spid="8">
                                            <p:txEl>
                                              <p:pRg st="7" end="7"/>
                                            </p:txEl>
                                          </p:spTgt>
                                        </p:tgtEl>
                                      </p:cBhvr>
                                    </p:animEffect>
                                  </p:childTnLst>
                                </p:cTn>
                              </p:par>
                              <p:par>
                                <p:cTn id="109" presetID="12" presetClass="entr" presetSubtype="4" fill="hold" nodeType="withEffect">
                                  <p:stCondLst>
                                    <p:cond delay="0"/>
                                  </p:stCondLst>
                                  <p:childTnLst>
                                    <p:set>
                                      <p:cBhvr>
                                        <p:cTn id="110" dur="1" fill="hold">
                                          <p:stCondLst>
                                            <p:cond delay="0"/>
                                          </p:stCondLst>
                                        </p:cTn>
                                        <p:tgtEl>
                                          <p:spTgt spid="8">
                                            <p:txEl>
                                              <p:pRg st="8" end="8"/>
                                            </p:txEl>
                                          </p:spTgt>
                                        </p:tgtEl>
                                        <p:attrNameLst>
                                          <p:attrName>style.visibility</p:attrName>
                                        </p:attrNameLst>
                                      </p:cBhvr>
                                      <p:to>
                                        <p:strVal val="visible"/>
                                      </p:to>
                                    </p:set>
                                    <p:anim calcmode="lin" valueType="num">
                                      <p:cBhvr additive="base">
                                        <p:cTn id="111" dur="500"/>
                                        <p:tgtEl>
                                          <p:spTgt spid="8">
                                            <p:txEl>
                                              <p:pRg st="8" end="8"/>
                                            </p:txEl>
                                          </p:spTgt>
                                        </p:tgtEl>
                                        <p:attrNameLst>
                                          <p:attrName>ppt_y</p:attrName>
                                        </p:attrNameLst>
                                      </p:cBhvr>
                                      <p:tavLst>
                                        <p:tav tm="0">
                                          <p:val>
                                            <p:strVal val="#ppt_y+#ppt_h*1.125000"/>
                                          </p:val>
                                        </p:tav>
                                        <p:tav tm="100000">
                                          <p:val>
                                            <p:strVal val="#ppt_y"/>
                                          </p:val>
                                        </p:tav>
                                      </p:tavLst>
                                    </p:anim>
                                    <p:animEffect transition="in" filter="wipe(up)">
                                      <p:cBhvr>
                                        <p:cTn id="112" dur="500"/>
                                        <p:tgtEl>
                                          <p:spTgt spid="8">
                                            <p:txEl>
                                              <p:pRg st="8" end="8"/>
                                            </p:txEl>
                                          </p:spTgt>
                                        </p:tgtEl>
                                      </p:cBhvr>
                                    </p:animEffect>
                                  </p:childTnLst>
                                </p:cTn>
                              </p:par>
                              <p:par>
                                <p:cTn id="113" presetID="12" presetClass="entr" presetSubtype="4" fill="hold" nodeType="withEffect">
                                  <p:stCondLst>
                                    <p:cond delay="0"/>
                                  </p:stCondLst>
                                  <p:childTnLst>
                                    <p:set>
                                      <p:cBhvr>
                                        <p:cTn id="114" dur="1" fill="hold">
                                          <p:stCondLst>
                                            <p:cond delay="0"/>
                                          </p:stCondLst>
                                        </p:cTn>
                                        <p:tgtEl>
                                          <p:spTgt spid="8">
                                            <p:txEl>
                                              <p:pRg st="9" end="9"/>
                                            </p:txEl>
                                          </p:spTgt>
                                        </p:tgtEl>
                                        <p:attrNameLst>
                                          <p:attrName>style.visibility</p:attrName>
                                        </p:attrNameLst>
                                      </p:cBhvr>
                                      <p:to>
                                        <p:strVal val="visible"/>
                                      </p:to>
                                    </p:set>
                                    <p:anim calcmode="lin" valueType="num">
                                      <p:cBhvr additive="base">
                                        <p:cTn id="115" dur="500"/>
                                        <p:tgtEl>
                                          <p:spTgt spid="8">
                                            <p:txEl>
                                              <p:pRg st="9" end="9"/>
                                            </p:txEl>
                                          </p:spTgt>
                                        </p:tgtEl>
                                        <p:attrNameLst>
                                          <p:attrName>ppt_y</p:attrName>
                                        </p:attrNameLst>
                                      </p:cBhvr>
                                      <p:tavLst>
                                        <p:tav tm="0">
                                          <p:val>
                                            <p:strVal val="#ppt_y+#ppt_h*1.125000"/>
                                          </p:val>
                                        </p:tav>
                                        <p:tav tm="100000">
                                          <p:val>
                                            <p:strVal val="#ppt_y"/>
                                          </p:val>
                                        </p:tav>
                                      </p:tavLst>
                                    </p:anim>
                                    <p:animEffect transition="in" filter="wipe(up)">
                                      <p:cBhvr>
                                        <p:cTn id="116" dur="500"/>
                                        <p:tgtEl>
                                          <p:spTgt spid="8">
                                            <p:txEl>
                                              <p:pRg st="9" end="9"/>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12" presetClass="entr" presetSubtype="4" fill="hold" nodeType="clickEffect">
                                  <p:stCondLst>
                                    <p:cond delay="0"/>
                                  </p:stCondLst>
                                  <p:childTnLst>
                                    <p:set>
                                      <p:cBhvr>
                                        <p:cTn id="120" dur="1" fill="hold">
                                          <p:stCondLst>
                                            <p:cond delay="0"/>
                                          </p:stCondLst>
                                        </p:cTn>
                                        <p:tgtEl>
                                          <p:spTgt spid="8">
                                            <p:txEl>
                                              <p:pRg st="10" end="10"/>
                                            </p:txEl>
                                          </p:spTgt>
                                        </p:tgtEl>
                                        <p:attrNameLst>
                                          <p:attrName>style.visibility</p:attrName>
                                        </p:attrNameLst>
                                      </p:cBhvr>
                                      <p:to>
                                        <p:strVal val="visible"/>
                                      </p:to>
                                    </p:set>
                                    <p:anim calcmode="lin" valueType="num">
                                      <p:cBhvr additive="base">
                                        <p:cTn id="121" dur="500"/>
                                        <p:tgtEl>
                                          <p:spTgt spid="8">
                                            <p:txEl>
                                              <p:pRg st="10" end="10"/>
                                            </p:txEl>
                                          </p:spTgt>
                                        </p:tgtEl>
                                        <p:attrNameLst>
                                          <p:attrName>ppt_y</p:attrName>
                                        </p:attrNameLst>
                                      </p:cBhvr>
                                      <p:tavLst>
                                        <p:tav tm="0">
                                          <p:val>
                                            <p:strVal val="#ppt_y+#ppt_h*1.125000"/>
                                          </p:val>
                                        </p:tav>
                                        <p:tav tm="100000">
                                          <p:val>
                                            <p:strVal val="#ppt_y"/>
                                          </p:val>
                                        </p:tav>
                                      </p:tavLst>
                                    </p:anim>
                                    <p:animEffect transition="in" filter="wipe(up)">
                                      <p:cBhvr>
                                        <p:cTn id="122" dur="500"/>
                                        <p:tgtEl>
                                          <p:spTgt spid="8">
                                            <p:txEl>
                                              <p:pRg st="10" end="10"/>
                                            </p:txEl>
                                          </p:spTgt>
                                        </p:tgtEl>
                                      </p:cBhvr>
                                    </p:animEffect>
                                  </p:childTnLst>
                                </p:cTn>
                              </p:par>
                              <p:par>
                                <p:cTn id="123" presetID="12" presetClass="entr" presetSubtype="4" fill="hold" nodeType="withEffect">
                                  <p:stCondLst>
                                    <p:cond delay="0"/>
                                  </p:stCondLst>
                                  <p:childTnLst>
                                    <p:set>
                                      <p:cBhvr>
                                        <p:cTn id="124" dur="1" fill="hold">
                                          <p:stCondLst>
                                            <p:cond delay="0"/>
                                          </p:stCondLst>
                                        </p:cTn>
                                        <p:tgtEl>
                                          <p:spTgt spid="8">
                                            <p:txEl>
                                              <p:pRg st="11" end="11"/>
                                            </p:txEl>
                                          </p:spTgt>
                                        </p:tgtEl>
                                        <p:attrNameLst>
                                          <p:attrName>style.visibility</p:attrName>
                                        </p:attrNameLst>
                                      </p:cBhvr>
                                      <p:to>
                                        <p:strVal val="visible"/>
                                      </p:to>
                                    </p:set>
                                    <p:anim calcmode="lin" valueType="num">
                                      <p:cBhvr additive="base">
                                        <p:cTn id="125" dur="500"/>
                                        <p:tgtEl>
                                          <p:spTgt spid="8">
                                            <p:txEl>
                                              <p:pRg st="11" end="11"/>
                                            </p:txEl>
                                          </p:spTgt>
                                        </p:tgtEl>
                                        <p:attrNameLst>
                                          <p:attrName>ppt_y</p:attrName>
                                        </p:attrNameLst>
                                      </p:cBhvr>
                                      <p:tavLst>
                                        <p:tav tm="0">
                                          <p:val>
                                            <p:strVal val="#ppt_y+#ppt_h*1.125000"/>
                                          </p:val>
                                        </p:tav>
                                        <p:tav tm="100000">
                                          <p:val>
                                            <p:strVal val="#ppt_y"/>
                                          </p:val>
                                        </p:tav>
                                      </p:tavLst>
                                    </p:anim>
                                    <p:animEffect transition="in" filter="wipe(up)">
                                      <p:cBhvr>
                                        <p:cTn id="126" dur="500"/>
                                        <p:tgtEl>
                                          <p:spTgt spid="8">
                                            <p:txEl>
                                              <p:pRg st="11" end="11"/>
                                            </p:txEl>
                                          </p:spTgt>
                                        </p:tgtEl>
                                      </p:cBhvr>
                                    </p:animEffect>
                                  </p:childTnLst>
                                </p:cTn>
                              </p:par>
                              <p:par>
                                <p:cTn id="127" presetID="12" presetClass="entr" presetSubtype="4" fill="hold" nodeType="withEffect">
                                  <p:stCondLst>
                                    <p:cond delay="0"/>
                                  </p:stCondLst>
                                  <p:childTnLst>
                                    <p:set>
                                      <p:cBhvr>
                                        <p:cTn id="128" dur="1" fill="hold">
                                          <p:stCondLst>
                                            <p:cond delay="0"/>
                                          </p:stCondLst>
                                        </p:cTn>
                                        <p:tgtEl>
                                          <p:spTgt spid="8">
                                            <p:txEl>
                                              <p:pRg st="12" end="12"/>
                                            </p:txEl>
                                          </p:spTgt>
                                        </p:tgtEl>
                                        <p:attrNameLst>
                                          <p:attrName>style.visibility</p:attrName>
                                        </p:attrNameLst>
                                      </p:cBhvr>
                                      <p:to>
                                        <p:strVal val="visible"/>
                                      </p:to>
                                    </p:set>
                                    <p:anim calcmode="lin" valueType="num">
                                      <p:cBhvr additive="base">
                                        <p:cTn id="129" dur="500"/>
                                        <p:tgtEl>
                                          <p:spTgt spid="8">
                                            <p:txEl>
                                              <p:pRg st="12" end="12"/>
                                            </p:txEl>
                                          </p:spTgt>
                                        </p:tgtEl>
                                        <p:attrNameLst>
                                          <p:attrName>ppt_y</p:attrName>
                                        </p:attrNameLst>
                                      </p:cBhvr>
                                      <p:tavLst>
                                        <p:tav tm="0">
                                          <p:val>
                                            <p:strVal val="#ppt_y+#ppt_h*1.125000"/>
                                          </p:val>
                                        </p:tav>
                                        <p:tav tm="100000">
                                          <p:val>
                                            <p:strVal val="#ppt_y"/>
                                          </p:val>
                                        </p:tav>
                                      </p:tavLst>
                                    </p:anim>
                                    <p:animEffect transition="in" filter="wipe(up)">
                                      <p:cBhvr>
                                        <p:cTn id="130" dur="500"/>
                                        <p:tgtEl>
                                          <p:spTgt spid="8">
                                            <p:txEl>
                                              <p:pRg st="12" end="12"/>
                                            </p:txEl>
                                          </p:spTgt>
                                        </p:tgtEl>
                                      </p:cBhvr>
                                    </p:animEffect>
                                  </p:childTnLst>
                                </p:cTn>
                              </p:par>
                            </p:childTnLst>
                          </p:cTn>
                        </p:par>
                      </p:childTnLst>
                    </p:cTn>
                  </p:par>
                  <p:par>
                    <p:cTn id="131" fill="hold">
                      <p:stCondLst>
                        <p:cond delay="indefinite"/>
                      </p:stCondLst>
                      <p:childTnLst>
                        <p:par>
                          <p:cTn id="132" fill="hold">
                            <p:stCondLst>
                              <p:cond delay="0"/>
                            </p:stCondLst>
                            <p:childTnLst>
                              <p:par>
                                <p:cTn id="133" presetID="12" presetClass="entr" presetSubtype="4" fill="hold" nodeType="clickEffect">
                                  <p:stCondLst>
                                    <p:cond delay="0"/>
                                  </p:stCondLst>
                                  <p:childTnLst>
                                    <p:set>
                                      <p:cBhvr>
                                        <p:cTn id="134" dur="1" fill="hold">
                                          <p:stCondLst>
                                            <p:cond delay="0"/>
                                          </p:stCondLst>
                                        </p:cTn>
                                        <p:tgtEl>
                                          <p:spTgt spid="8">
                                            <p:txEl>
                                              <p:pRg st="13" end="13"/>
                                            </p:txEl>
                                          </p:spTgt>
                                        </p:tgtEl>
                                        <p:attrNameLst>
                                          <p:attrName>style.visibility</p:attrName>
                                        </p:attrNameLst>
                                      </p:cBhvr>
                                      <p:to>
                                        <p:strVal val="visible"/>
                                      </p:to>
                                    </p:set>
                                    <p:anim calcmode="lin" valueType="num">
                                      <p:cBhvr additive="base">
                                        <p:cTn id="135" dur="500"/>
                                        <p:tgtEl>
                                          <p:spTgt spid="8">
                                            <p:txEl>
                                              <p:pRg st="13" end="13"/>
                                            </p:txEl>
                                          </p:spTgt>
                                        </p:tgtEl>
                                        <p:attrNameLst>
                                          <p:attrName>ppt_y</p:attrName>
                                        </p:attrNameLst>
                                      </p:cBhvr>
                                      <p:tavLst>
                                        <p:tav tm="0">
                                          <p:val>
                                            <p:strVal val="#ppt_y+#ppt_h*1.125000"/>
                                          </p:val>
                                        </p:tav>
                                        <p:tav tm="100000">
                                          <p:val>
                                            <p:strVal val="#ppt_y"/>
                                          </p:val>
                                        </p:tav>
                                      </p:tavLst>
                                    </p:anim>
                                    <p:animEffect transition="in" filter="wipe(up)">
                                      <p:cBhvr>
                                        <p:cTn id="136" dur="500"/>
                                        <p:tgtEl>
                                          <p:spTgt spid="8">
                                            <p:txEl>
                                              <p:pRg st="13" end="13"/>
                                            </p:txEl>
                                          </p:spTgt>
                                        </p:tgtEl>
                                      </p:cBhvr>
                                    </p:animEffect>
                                  </p:childTnLst>
                                </p:cTn>
                              </p:par>
                              <p:par>
                                <p:cTn id="137" presetID="12" presetClass="entr" presetSubtype="4" fill="hold" nodeType="withEffect">
                                  <p:stCondLst>
                                    <p:cond delay="0"/>
                                  </p:stCondLst>
                                  <p:childTnLst>
                                    <p:set>
                                      <p:cBhvr>
                                        <p:cTn id="138" dur="1" fill="hold">
                                          <p:stCondLst>
                                            <p:cond delay="0"/>
                                          </p:stCondLst>
                                        </p:cTn>
                                        <p:tgtEl>
                                          <p:spTgt spid="8">
                                            <p:txEl>
                                              <p:pRg st="14" end="14"/>
                                            </p:txEl>
                                          </p:spTgt>
                                        </p:tgtEl>
                                        <p:attrNameLst>
                                          <p:attrName>style.visibility</p:attrName>
                                        </p:attrNameLst>
                                      </p:cBhvr>
                                      <p:to>
                                        <p:strVal val="visible"/>
                                      </p:to>
                                    </p:set>
                                    <p:anim calcmode="lin" valueType="num">
                                      <p:cBhvr additive="base">
                                        <p:cTn id="139" dur="500"/>
                                        <p:tgtEl>
                                          <p:spTgt spid="8">
                                            <p:txEl>
                                              <p:pRg st="14" end="14"/>
                                            </p:txEl>
                                          </p:spTgt>
                                        </p:tgtEl>
                                        <p:attrNameLst>
                                          <p:attrName>ppt_y</p:attrName>
                                        </p:attrNameLst>
                                      </p:cBhvr>
                                      <p:tavLst>
                                        <p:tav tm="0">
                                          <p:val>
                                            <p:strVal val="#ppt_y+#ppt_h*1.125000"/>
                                          </p:val>
                                        </p:tav>
                                        <p:tav tm="100000">
                                          <p:val>
                                            <p:strVal val="#ppt_y"/>
                                          </p:val>
                                        </p:tav>
                                      </p:tavLst>
                                    </p:anim>
                                    <p:animEffect transition="in" filter="wipe(up)">
                                      <p:cBhvr>
                                        <p:cTn id="140" dur="500"/>
                                        <p:tgtEl>
                                          <p:spTgt spid="8">
                                            <p:txEl>
                                              <p:pRg st="14" end="14"/>
                                            </p:txEl>
                                          </p:spTgt>
                                        </p:tgtEl>
                                      </p:cBhvr>
                                    </p:animEffect>
                                  </p:childTnLst>
                                </p:cTn>
                              </p:par>
                              <p:par>
                                <p:cTn id="141" presetID="12" presetClass="entr" presetSubtype="4" fill="hold" nodeType="withEffect">
                                  <p:stCondLst>
                                    <p:cond delay="0"/>
                                  </p:stCondLst>
                                  <p:childTnLst>
                                    <p:set>
                                      <p:cBhvr>
                                        <p:cTn id="142" dur="1" fill="hold">
                                          <p:stCondLst>
                                            <p:cond delay="0"/>
                                          </p:stCondLst>
                                        </p:cTn>
                                        <p:tgtEl>
                                          <p:spTgt spid="8">
                                            <p:txEl>
                                              <p:pRg st="15" end="15"/>
                                            </p:txEl>
                                          </p:spTgt>
                                        </p:tgtEl>
                                        <p:attrNameLst>
                                          <p:attrName>style.visibility</p:attrName>
                                        </p:attrNameLst>
                                      </p:cBhvr>
                                      <p:to>
                                        <p:strVal val="visible"/>
                                      </p:to>
                                    </p:set>
                                    <p:anim calcmode="lin" valueType="num">
                                      <p:cBhvr additive="base">
                                        <p:cTn id="143" dur="500"/>
                                        <p:tgtEl>
                                          <p:spTgt spid="8">
                                            <p:txEl>
                                              <p:pRg st="15" end="15"/>
                                            </p:txEl>
                                          </p:spTgt>
                                        </p:tgtEl>
                                        <p:attrNameLst>
                                          <p:attrName>ppt_y</p:attrName>
                                        </p:attrNameLst>
                                      </p:cBhvr>
                                      <p:tavLst>
                                        <p:tav tm="0">
                                          <p:val>
                                            <p:strVal val="#ppt_y+#ppt_h*1.125000"/>
                                          </p:val>
                                        </p:tav>
                                        <p:tav tm="100000">
                                          <p:val>
                                            <p:strVal val="#ppt_y"/>
                                          </p:val>
                                        </p:tav>
                                      </p:tavLst>
                                    </p:anim>
                                    <p:animEffect transition="in" filter="wipe(up)">
                                      <p:cBhvr>
                                        <p:cTn id="144" dur="500"/>
                                        <p:tgtEl>
                                          <p:spTgt spid="8">
                                            <p:txEl>
                                              <p:pRg st="15" end="15"/>
                                            </p:txEl>
                                          </p:spTgt>
                                        </p:tgtEl>
                                      </p:cBhvr>
                                    </p:animEffect>
                                  </p:childTnLst>
                                </p:cTn>
                              </p:par>
                            </p:childTnLst>
                          </p:cTn>
                        </p:par>
                      </p:childTnLst>
                    </p:cTn>
                  </p:par>
                  <p:par>
                    <p:cTn id="145" fill="hold">
                      <p:stCondLst>
                        <p:cond delay="indefinite"/>
                      </p:stCondLst>
                      <p:childTnLst>
                        <p:par>
                          <p:cTn id="146" fill="hold">
                            <p:stCondLst>
                              <p:cond delay="0"/>
                            </p:stCondLst>
                            <p:childTnLst>
                              <p:par>
                                <p:cTn id="147" presetID="12" presetClass="entr" presetSubtype="4" fill="hold" nodeType="clickEffect">
                                  <p:stCondLst>
                                    <p:cond delay="0"/>
                                  </p:stCondLst>
                                  <p:childTnLst>
                                    <p:set>
                                      <p:cBhvr>
                                        <p:cTn id="148" dur="1" fill="hold">
                                          <p:stCondLst>
                                            <p:cond delay="0"/>
                                          </p:stCondLst>
                                        </p:cTn>
                                        <p:tgtEl>
                                          <p:spTgt spid="8">
                                            <p:txEl>
                                              <p:pRg st="16" end="16"/>
                                            </p:txEl>
                                          </p:spTgt>
                                        </p:tgtEl>
                                        <p:attrNameLst>
                                          <p:attrName>style.visibility</p:attrName>
                                        </p:attrNameLst>
                                      </p:cBhvr>
                                      <p:to>
                                        <p:strVal val="visible"/>
                                      </p:to>
                                    </p:set>
                                    <p:anim calcmode="lin" valueType="num">
                                      <p:cBhvr additive="base">
                                        <p:cTn id="149" dur="500"/>
                                        <p:tgtEl>
                                          <p:spTgt spid="8">
                                            <p:txEl>
                                              <p:pRg st="16" end="16"/>
                                            </p:txEl>
                                          </p:spTgt>
                                        </p:tgtEl>
                                        <p:attrNameLst>
                                          <p:attrName>ppt_y</p:attrName>
                                        </p:attrNameLst>
                                      </p:cBhvr>
                                      <p:tavLst>
                                        <p:tav tm="0">
                                          <p:val>
                                            <p:strVal val="#ppt_y+#ppt_h*1.125000"/>
                                          </p:val>
                                        </p:tav>
                                        <p:tav tm="100000">
                                          <p:val>
                                            <p:strVal val="#ppt_y"/>
                                          </p:val>
                                        </p:tav>
                                      </p:tavLst>
                                    </p:anim>
                                    <p:animEffect transition="in" filter="wipe(up)">
                                      <p:cBhvr>
                                        <p:cTn id="150" dur="500"/>
                                        <p:tgtEl>
                                          <p:spTgt spid="8">
                                            <p:txEl>
                                              <p:pRg st="16" end="16"/>
                                            </p:txEl>
                                          </p:spTgt>
                                        </p:tgtEl>
                                      </p:cBhvr>
                                    </p:animEffect>
                                  </p:childTnLst>
                                </p:cTn>
                              </p:par>
                              <p:par>
                                <p:cTn id="151" presetID="12" presetClass="entr" presetSubtype="4" fill="hold" nodeType="withEffect">
                                  <p:stCondLst>
                                    <p:cond delay="0"/>
                                  </p:stCondLst>
                                  <p:childTnLst>
                                    <p:set>
                                      <p:cBhvr>
                                        <p:cTn id="152" dur="1" fill="hold">
                                          <p:stCondLst>
                                            <p:cond delay="0"/>
                                          </p:stCondLst>
                                        </p:cTn>
                                        <p:tgtEl>
                                          <p:spTgt spid="8">
                                            <p:txEl>
                                              <p:pRg st="17" end="17"/>
                                            </p:txEl>
                                          </p:spTgt>
                                        </p:tgtEl>
                                        <p:attrNameLst>
                                          <p:attrName>style.visibility</p:attrName>
                                        </p:attrNameLst>
                                      </p:cBhvr>
                                      <p:to>
                                        <p:strVal val="visible"/>
                                      </p:to>
                                    </p:set>
                                    <p:anim calcmode="lin" valueType="num">
                                      <p:cBhvr additive="base">
                                        <p:cTn id="153" dur="500"/>
                                        <p:tgtEl>
                                          <p:spTgt spid="8">
                                            <p:txEl>
                                              <p:pRg st="17" end="17"/>
                                            </p:txEl>
                                          </p:spTgt>
                                        </p:tgtEl>
                                        <p:attrNameLst>
                                          <p:attrName>ppt_y</p:attrName>
                                        </p:attrNameLst>
                                      </p:cBhvr>
                                      <p:tavLst>
                                        <p:tav tm="0">
                                          <p:val>
                                            <p:strVal val="#ppt_y+#ppt_h*1.125000"/>
                                          </p:val>
                                        </p:tav>
                                        <p:tav tm="100000">
                                          <p:val>
                                            <p:strVal val="#ppt_y"/>
                                          </p:val>
                                        </p:tav>
                                      </p:tavLst>
                                    </p:anim>
                                    <p:animEffect transition="in" filter="wipe(up)">
                                      <p:cBhvr>
                                        <p:cTn id="154" dur="500"/>
                                        <p:tgtEl>
                                          <p:spTgt spid="8">
                                            <p:txEl>
                                              <p:pRg st="17" end="17"/>
                                            </p:txEl>
                                          </p:spTgt>
                                        </p:tgtEl>
                                      </p:cBhvr>
                                    </p:animEffect>
                                  </p:childTnLst>
                                </p:cTn>
                              </p:par>
                              <p:par>
                                <p:cTn id="155" presetID="12" presetClass="entr" presetSubtype="4" fill="hold" nodeType="withEffect">
                                  <p:stCondLst>
                                    <p:cond delay="0"/>
                                  </p:stCondLst>
                                  <p:childTnLst>
                                    <p:set>
                                      <p:cBhvr>
                                        <p:cTn id="156" dur="1" fill="hold">
                                          <p:stCondLst>
                                            <p:cond delay="0"/>
                                          </p:stCondLst>
                                        </p:cTn>
                                        <p:tgtEl>
                                          <p:spTgt spid="8">
                                            <p:txEl>
                                              <p:pRg st="18" end="18"/>
                                            </p:txEl>
                                          </p:spTgt>
                                        </p:tgtEl>
                                        <p:attrNameLst>
                                          <p:attrName>style.visibility</p:attrName>
                                        </p:attrNameLst>
                                      </p:cBhvr>
                                      <p:to>
                                        <p:strVal val="visible"/>
                                      </p:to>
                                    </p:set>
                                    <p:anim calcmode="lin" valueType="num">
                                      <p:cBhvr additive="base">
                                        <p:cTn id="157" dur="500"/>
                                        <p:tgtEl>
                                          <p:spTgt spid="8">
                                            <p:txEl>
                                              <p:pRg st="18" end="18"/>
                                            </p:txEl>
                                          </p:spTgt>
                                        </p:tgtEl>
                                        <p:attrNameLst>
                                          <p:attrName>ppt_y</p:attrName>
                                        </p:attrNameLst>
                                      </p:cBhvr>
                                      <p:tavLst>
                                        <p:tav tm="0">
                                          <p:val>
                                            <p:strVal val="#ppt_y+#ppt_h*1.125000"/>
                                          </p:val>
                                        </p:tav>
                                        <p:tav tm="100000">
                                          <p:val>
                                            <p:strVal val="#ppt_y"/>
                                          </p:val>
                                        </p:tav>
                                      </p:tavLst>
                                    </p:anim>
                                    <p:animEffect transition="in" filter="wipe(up)">
                                      <p:cBhvr>
                                        <p:cTn id="158" dur="500"/>
                                        <p:tgtEl>
                                          <p:spTgt spid="8">
                                            <p:txEl>
                                              <p:pRg st="18" end="18"/>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12" presetClass="entr" presetSubtype="4" fill="hold" nodeType="clickEffect">
                                  <p:stCondLst>
                                    <p:cond delay="0"/>
                                  </p:stCondLst>
                                  <p:childTnLst>
                                    <p:set>
                                      <p:cBhvr>
                                        <p:cTn id="162" dur="1" fill="hold">
                                          <p:stCondLst>
                                            <p:cond delay="0"/>
                                          </p:stCondLst>
                                        </p:cTn>
                                        <p:tgtEl>
                                          <p:spTgt spid="8">
                                            <p:txEl>
                                              <p:pRg st="19" end="19"/>
                                            </p:txEl>
                                          </p:spTgt>
                                        </p:tgtEl>
                                        <p:attrNameLst>
                                          <p:attrName>style.visibility</p:attrName>
                                        </p:attrNameLst>
                                      </p:cBhvr>
                                      <p:to>
                                        <p:strVal val="visible"/>
                                      </p:to>
                                    </p:set>
                                    <p:anim calcmode="lin" valueType="num">
                                      <p:cBhvr additive="base">
                                        <p:cTn id="163" dur="500"/>
                                        <p:tgtEl>
                                          <p:spTgt spid="8">
                                            <p:txEl>
                                              <p:pRg st="19" end="19"/>
                                            </p:txEl>
                                          </p:spTgt>
                                        </p:tgtEl>
                                        <p:attrNameLst>
                                          <p:attrName>ppt_y</p:attrName>
                                        </p:attrNameLst>
                                      </p:cBhvr>
                                      <p:tavLst>
                                        <p:tav tm="0">
                                          <p:val>
                                            <p:strVal val="#ppt_y+#ppt_h*1.125000"/>
                                          </p:val>
                                        </p:tav>
                                        <p:tav tm="100000">
                                          <p:val>
                                            <p:strVal val="#ppt_y"/>
                                          </p:val>
                                        </p:tav>
                                      </p:tavLst>
                                    </p:anim>
                                    <p:animEffect transition="in" filter="wipe(up)">
                                      <p:cBhvr>
                                        <p:cTn id="164" dur="500"/>
                                        <p:tgtEl>
                                          <p:spTgt spid="8">
                                            <p:txEl>
                                              <p:pRg st="19" end="19"/>
                                            </p:txEl>
                                          </p:spTgt>
                                        </p:tgtEl>
                                      </p:cBhvr>
                                    </p:animEffect>
                                  </p:childTnLst>
                                </p:cTn>
                              </p:par>
                              <p:par>
                                <p:cTn id="165" presetID="12" presetClass="entr" presetSubtype="4" fill="hold" nodeType="withEffect">
                                  <p:stCondLst>
                                    <p:cond delay="0"/>
                                  </p:stCondLst>
                                  <p:childTnLst>
                                    <p:set>
                                      <p:cBhvr>
                                        <p:cTn id="166" dur="1" fill="hold">
                                          <p:stCondLst>
                                            <p:cond delay="0"/>
                                          </p:stCondLst>
                                        </p:cTn>
                                        <p:tgtEl>
                                          <p:spTgt spid="8">
                                            <p:txEl>
                                              <p:pRg st="20" end="20"/>
                                            </p:txEl>
                                          </p:spTgt>
                                        </p:tgtEl>
                                        <p:attrNameLst>
                                          <p:attrName>style.visibility</p:attrName>
                                        </p:attrNameLst>
                                      </p:cBhvr>
                                      <p:to>
                                        <p:strVal val="visible"/>
                                      </p:to>
                                    </p:set>
                                    <p:anim calcmode="lin" valueType="num">
                                      <p:cBhvr additive="base">
                                        <p:cTn id="167" dur="500"/>
                                        <p:tgtEl>
                                          <p:spTgt spid="8">
                                            <p:txEl>
                                              <p:pRg st="20" end="20"/>
                                            </p:txEl>
                                          </p:spTgt>
                                        </p:tgtEl>
                                        <p:attrNameLst>
                                          <p:attrName>ppt_y</p:attrName>
                                        </p:attrNameLst>
                                      </p:cBhvr>
                                      <p:tavLst>
                                        <p:tav tm="0">
                                          <p:val>
                                            <p:strVal val="#ppt_y+#ppt_h*1.125000"/>
                                          </p:val>
                                        </p:tav>
                                        <p:tav tm="100000">
                                          <p:val>
                                            <p:strVal val="#ppt_y"/>
                                          </p:val>
                                        </p:tav>
                                      </p:tavLst>
                                    </p:anim>
                                    <p:animEffect transition="in" filter="wipe(up)">
                                      <p:cBhvr>
                                        <p:cTn id="168" dur="500"/>
                                        <p:tgtEl>
                                          <p:spTgt spid="8">
                                            <p:txEl>
                                              <p:pRg st="20" end="20"/>
                                            </p:txEl>
                                          </p:spTgt>
                                        </p:tgtEl>
                                      </p:cBhvr>
                                    </p:animEffect>
                                  </p:childTnLst>
                                </p:cTn>
                              </p:par>
                              <p:par>
                                <p:cTn id="169" presetID="12" presetClass="entr" presetSubtype="4" fill="hold" nodeType="withEffect">
                                  <p:stCondLst>
                                    <p:cond delay="0"/>
                                  </p:stCondLst>
                                  <p:childTnLst>
                                    <p:set>
                                      <p:cBhvr>
                                        <p:cTn id="170" dur="1" fill="hold">
                                          <p:stCondLst>
                                            <p:cond delay="0"/>
                                          </p:stCondLst>
                                        </p:cTn>
                                        <p:tgtEl>
                                          <p:spTgt spid="8">
                                            <p:txEl>
                                              <p:pRg st="21" end="21"/>
                                            </p:txEl>
                                          </p:spTgt>
                                        </p:tgtEl>
                                        <p:attrNameLst>
                                          <p:attrName>style.visibility</p:attrName>
                                        </p:attrNameLst>
                                      </p:cBhvr>
                                      <p:to>
                                        <p:strVal val="visible"/>
                                      </p:to>
                                    </p:set>
                                    <p:anim calcmode="lin" valueType="num">
                                      <p:cBhvr additive="base">
                                        <p:cTn id="171" dur="500"/>
                                        <p:tgtEl>
                                          <p:spTgt spid="8">
                                            <p:txEl>
                                              <p:pRg st="21" end="21"/>
                                            </p:txEl>
                                          </p:spTgt>
                                        </p:tgtEl>
                                        <p:attrNameLst>
                                          <p:attrName>ppt_y</p:attrName>
                                        </p:attrNameLst>
                                      </p:cBhvr>
                                      <p:tavLst>
                                        <p:tav tm="0">
                                          <p:val>
                                            <p:strVal val="#ppt_y+#ppt_h*1.125000"/>
                                          </p:val>
                                        </p:tav>
                                        <p:tav tm="100000">
                                          <p:val>
                                            <p:strVal val="#ppt_y"/>
                                          </p:val>
                                        </p:tav>
                                      </p:tavLst>
                                    </p:anim>
                                    <p:animEffect transition="in" filter="wipe(up)">
                                      <p:cBhvr>
                                        <p:cTn id="172" dur="500"/>
                                        <p:tgtEl>
                                          <p:spTgt spid="8">
                                            <p:txEl>
                                              <p:pRg st="21" end="21"/>
                                            </p:txEl>
                                          </p:spTgt>
                                        </p:tgtEl>
                                      </p:cBhvr>
                                    </p:animEffect>
                                  </p:childTnLst>
                                </p:cTn>
                              </p:par>
                            </p:childTnLst>
                          </p:cTn>
                        </p:par>
                      </p:childTnLst>
                    </p:cTn>
                  </p:par>
                  <p:par>
                    <p:cTn id="173" fill="hold">
                      <p:stCondLst>
                        <p:cond delay="indefinite"/>
                      </p:stCondLst>
                      <p:childTnLst>
                        <p:par>
                          <p:cTn id="174" fill="hold">
                            <p:stCondLst>
                              <p:cond delay="0"/>
                            </p:stCondLst>
                            <p:childTnLst>
                              <p:par>
                                <p:cTn id="175" presetID="12" presetClass="entr" presetSubtype="4" fill="hold" grpId="0" nodeType="clickEffect">
                                  <p:stCondLst>
                                    <p:cond delay="0"/>
                                  </p:stCondLst>
                                  <p:childTnLst>
                                    <p:set>
                                      <p:cBhvr>
                                        <p:cTn id="176" dur="1" fill="hold">
                                          <p:stCondLst>
                                            <p:cond delay="0"/>
                                          </p:stCondLst>
                                        </p:cTn>
                                        <p:tgtEl>
                                          <p:spTgt spid="9"/>
                                        </p:tgtEl>
                                        <p:attrNameLst>
                                          <p:attrName>style.visibility</p:attrName>
                                        </p:attrNameLst>
                                      </p:cBhvr>
                                      <p:to>
                                        <p:strVal val="visible"/>
                                      </p:to>
                                    </p:set>
                                    <p:anim calcmode="lin" valueType="num">
                                      <p:cBhvr additive="base">
                                        <p:cTn id="177" dur="500"/>
                                        <p:tgtEl>
                                          <p:spTgt spid="9"/>
                                        </p:tgtEl>
                                        <p:attrNameLst>
                                          <p:attrName>ppt_y</p:attrName>
                                        </p:attrNameLst>
                                      </p:cBhvr>
                                      <p:tavLst>
                                        <p:tav tm="0">
                                          <p:val>
                                            <p:strVal val="#ppt_y+#ppt_h*1.125000"/>
                                          </p:val>
                                        </p:tav>
                                        <p:tav tm="100000">
                                          <p:val>
                                            <p:strVal val="#ppt_y"/>
                                          </p:val>
                                        </p:tav>
                                      </p:tavLst>
                                    </p:anim>
                                    <p:animEffect transition="in" filter="wipe(up)">
                                      <p:cBhvr>
                                        <p:cTn id="178" dur="500"/>
                                        <p:tgtEl>
                                          <p:spTgt spid="9"/>
                                        </p:tgtEl>
                                      </p:cBhvr>
                                    </p:animEffect>
                                  </p:childTnLst>
                                </p:cTn>
                              </p:par>
                            </p:childTnLst>
                          </p:cTn>
                        </p:par>
                      </p:childTnLst>
                    </p:cTn>
                  </p:par>
                  <p:par>
                    <p:cTn id="179" fill="hold">
                      <p:stCondLst>
                        <p:cond delay="indefinite"/>
                      </p:stCondLst>
                      <p:childTnLst>
                        <p:par>
                          <p:cTn id="180" fill="hold">
                            <p:stCondLst>
                              <p:cond delay="0"/>
                            </p:stCondLst>
                            <p:childTnLst>
                              <p:par>
                                <p:cTn id="181" presetID="12" presetClass="entr" presetSubtype="4" fill="hold" nodeType="clickEffect">
                                  <p:stCondLst>
                                    <p:cond delay="0"/>
                                  </p:stCondLst>
                                  <p:childTnLst>
                                    <p:set>
                                      <p:cBhvr>
                                        <p:cTn id="182" dur="1" fill="hold">
                                          <p:stCondLst>
                                            <p:cond delay="0"/>
                                          </p:stCondLst>
                                        </p:cTn>
                                        <p:tgtEl>
                                          <p:spTgt spid="9">
                                            <p:txEl>
                                              <p:pRg st="2" end="2"/>
                                            </p:txEl>
                                          </p:spTgt>
                                        </p:tgtEl>
                                        <p:attrNameLst>
                                          <p:attrName>style.visibility</p:attrName>
                                        </p:attrNameLst>
                                      </p:cBhvr>
                                      <p:to>
                                        <p:strVal val="visible"/>
                                      </p:to>
                                    </p:set>
                                    <p:anim calcmode="lin" valueType="num">
                                      <p:cBhvr additive="base">
                                        <p:cTn id="183" dur="500"/>
                                        <p:tgtEl>
                                          <p:spTgt spid="9">
                                            <p:txEl>
                                              <p:pRg st="2" end="2"/>
                                            </p:txEl>
                                          </p:spTgt>
                                        </p:tgtEl>
                                        <p:attrNameLst>
                                          <p:attrName>ppt_y</p:attrName>
                                        </p:attrNameLst>
                                      </p:cBhvr>
                                      <p:tavLst>
                                        <p:tav tm="0">
                                          <p:val>
                                            <p:strVal val="#ppt_y+#ppt_h*1.125000"/>
                                          </p:val>
                                        </p:tav>
                                        <p:tav tm="100000">
                                          <p:val>
                                            <p:strVal val="#ppt_y"/>
                                          </p:val>
                                        </p:tav>
                                      </p:tavLst>
                                    </p:anim>
                                    <p:animEffect transition="in" filter="wipe(up)">
                                      <p:cBhvr>
                                        <p:cTn id="184" dur="500"/>
                                        <p:tgtEl>
                                          <p:spTgt spid="9">
                                            <p:txEl>
                                              <p:pRg st="2" end="2"/>
                                            </p:txEl>
                                          </p:spTgt>
                                        </p:tgtEl>
                                      </p:cBhvr>
                                    </p:animEffect>
                                  </p:childTnLst>
                                </p:cTn>
                              </p:par>
                            </p:childTnLst>
                          </p:cTn>
                        </p:par>
                      </p:childTnLst>
                    </p:cTn>
                  </p:par>
                  <p:par>
                    <p:cTn id="185" fill="hold">
                      <p:stCondLst>
                        <p:cond delay="indefinite"/>
                      </p:stCondLst>
                      <p:childTnLst>
                        <p:par>
                          <p:cTn id="186" fill="hold">
                            <p:stCondLst>
                              <p:cond delay="0"/>
                            </p:stCondLst>
                            <p:childTnLst>
                              <p:par>
                                <p:cTn id="187" presetID="12" presetClass="entr" presetSubtype="4" fill="hold" nodeType="clickEffect">
                                  <p:stCondLst>
                                    <p:cond delay="0"/>
                                  </p:stCondLst>
                                  <p:childTnLst>
                                    <p:set>
                                      <p:cBhvr>
                                        <p:cTn id="188" dur="1" fill="hold">
                                          <p:stCondLst>
                                            <p:cond delay="0"/>
                                          </p:stCondLst>
                                        </p:cTn>
                                        <p:tgtEl>
                                          <p:spTgt spid="9">
                                            <p:txEl>
                                              <p:pRg st="3" end="3"/>
                                            </p:txEl>
                                          </p:spTgt>
                                        </p:tgtEl>
                                        <p:attrNameLst>
                                          <p:attrName>style.visibility</p:attrName>
                                        </p:attrNameLst>
                                      </p:cBhvr>
                                      <p:to>
                                        <p:strVal val="visible"/>
                                      </p:to>
                                    </p:set>
                                    <p:anim calcmode="lin" valueType="num">
                                      <p:cBhvr additive="base">
                                        <p:cTn id="189" dur="500"/>
                                        <p:tgtEl>
                                          <p:spTgt spid="9">
                                            <p:txEl>
                                              <p:pRg st="3" end="3"/>
                                            </p:txEl>
                                          </p:spTgt>
                                        </p:tgtEl>
                                        <p:attrNameLst>
                                          <p:attrName>ppt_y</p:attrName>
                                        </p:attrNameLst>
                                      </p:cBhvr>
                                      <p:tavLst>
                                        <p:tav tm="0">
                                          <p:val>
                                            <p:strVal val="#ppt_y+#ppt_h*1.125000"/>
                                          </p:val>
                                        </p:tav>
                                        <p:tav tm="100000">
                                          <p:val>
                                            <p:strVal val="#ppt_y"/>
                                          </p:val>
                                        </p:tav>
                                      </p:tavLst>
                                    </p:anim>
                                    <p:animEffect transition="in" filter="wipe(up)">
                                      <p:cBhvr>
                                        <p:cTn id="190" dur="500"/>
                                        <p:tgtEl>
                                          <p:spTgt spid="9">
                                            <p:txEl>
                                              <p:pRg st="3" end="3"/>
                                            </p:txEl>
                                          </p:spTgt>
                                        </p:tgtEl>
                                      </p:cBhvr>
                                    </p:animEffect>
                                  </p:childTnLst>
                                </p:cTn>
                              </p:par>
                              <p:par>
                                <p:cTn id="191" presetID="12" presetClass="entr" presetSubtype="4" fill="hold" nodeType="withEffect">
                                  <p:stCondLst>
                                    <p:cond delay="0"/>
                                  </p:stCondLst>
                                  <p:childTnLst>
                                    <p:set>
                                      <p:cBhvr>
                                        <p:cTn id="192" dur="1" fill="hold">
                                          <p:stCondLst>
                                            <p:cond delay="0"/>
                                          </p:stCondLst>
                                        </p:cTn>
                                        <p:tgtEl>
                                          <p:spTgt spid="9">
                                            <p:txEl>
                                              <p:pRg st="4" end="4"/>
                                            </p:txEl>
                                          </p:spTgt>
                                        </p:tgtEl>
                                        <p:attrNameLst>
                                          <p:attrName>style.visibility</p:attrName>
                                        </p:attrNameLst>
                                      </p:cBhvr>
                                      <p:to>
                                        <p:strVal val="visible"/>
                                      </p:to>
                                    </p:set>
                                    <p:anim calcmode="lin" valueType="num">
                                      <p:cBhvr additive="base">
                                        <p:cTn id="193" dur="500"/>
                                        <p:tgtEl>
                                          <p:spTgt spid="9">
                                            <p:txEl>
                                              <p:pRg st="4" end="4"/>
                                            </p:txEl>
                                          </p:spTgt>
                                        </p:tgtEl>
                                        <p:attrNameLst>
                                          <p:attrName>ppt_y</p:attrName>
                                        </p:attrNameLst>
                                      </p:cBhvr>
                                      <p:tavLst>
                                        <p:tav tm="0">
                                          <p:val>
                                            <p:strVal val="#ppt_y+#ppt_h*1.125000"/>
                                          </p:val>
                                        </p:tav>
                                        <p:tav tm="100000">
                                          <p:val>
                                            <p:strVal val="#ppt_y"/>
                                          </p:val>
                                        </p:tav>
                                      </p:tavLst>
                                    </p:anim>
                                    <p:animEffect transition="in" filter="wipe(up)">
                                      <p:cBhvr>
                                        <p:cTn id="194" dur="500"/>
                                        <p:tgtEl>
                                          <p:spTgt spid="9">
                                            <p:txEl>
                                              <p:pRg st="4" end="4"/>
                                            </p:txEl>
                                          </p:spTgt>
                                        </p:tgtEl>
                                      </p:cBhvr>
                                    </p:animEffect>
                                  </p:childTnLst>
                                </p:cTn>
                              </p:par>
                            </p:childTnLst>
                          </p:cTn>
                        </p:par>
                      </p:childTnLst>
                    </p:cTn>
                  </p:par>
                  <p:par>
                    <p:cTn id="195" fill="hold">
                      <p:stCondLst>
                        <p:cond delay="indefinite"/>
                      </p:stCondLst>
                      <p:childTnLst>
                        <p:par>
                          <p:cTn id="196" fill="hold">
                            <p:stCondLst>
                              <p:cond delay="0"/>
                            </p:stCondLst>
                            <p:childTnLst>
                              <p:par>
                                <p:cTn id="197" presetID="12" presetClass="entr" presetSubtype="4" fill="hold" nodeType="clickEffect">
                                  <p:stCondLst>
                                    <p:cond delay="0"/>
                                  </p:stCondLst>
                                  <p:childTnLst>
                                    <p:set>
                                      <p:cBhvr>
                                        <p:cTn id="198" dur="1" fill="hold">
                                          <p:stCondLst>
                                            <p:cond delay="0"/>
                                          </p:stCondLst>
                                        </p:cTn>
                                        <p:tgtEl>
                                          <p:spTgt spid="9">
                                            <p:txEl>
                                              <p:pRg st="5" end="5"/>
                                            </p:txEl>
                                          </p:spTgt>
                                        </p:tgtEl>
                                        <p:attrNameLst>
                                          <p:attrName>style.visibility</p:attrName>
                                        </p:attrNameLst>
                                      </p:cBhvr>
                                      <p:to>
                                        <p:strVal val="visible"/>
                                      </p:to>
                                    </p:set>
                                    <p:anim calcmode="lin" valueType="num">
                                      <p:cBhvr additive="base">
                                        <p:cTn id="199" dur="500"/>
                                        <p:tgtEl>
                                          <p:spTgt spid="9">
                                            <p:txEl>
                                              <p:pRg st="5" end="5"/>
                                            </p:txEl>
                                          </p:spTgt>
                                        </p:tgtEl>
                                        <p:attrNameLst>
                                          <p:attrName>ppt_y</p:attrName>
                                        </p:attrNameLst>
                                      </p:cBhvr>
                                      <p:tavLst>
                                        <p:tav tm="0">
                                          <p:val>
                                            <p:strVal val="#ppt_y+#ppt_h*1.125000"/>
                                          </p:val>
                                        </p:tav>
                                        <p:tav tm="100000">
                                          <p:val>
                                            <p:strVal val="#ppt_y"/>
                                          </p:val>
                                        </p:tav>
                                      </p:tavLst>
                                    </p:anim>
                                    <p:animEffect transition="in" filter="wipe(up)">
                                      <p:cBhvr>
                                        <p:cTn id="200" dur="500"/>
                                        <p:tgtEl>
                                          <p:spTgt spid="9">
                                            <p:txEl>
                                              <p:pRg st="5" end="5"/>
                                            </p:txEl>
                                          </p:spTgt>
                                        </p:tgtEl>
                                      </p:cBhvr>
                                    </p:animEffect>
                                  </p:childTnLst>
                                </p:cTn>
                              </p:par>
                            </p:childTnLst>
                          </p:cTn>
                        </p:par>
                      </p:childTnLst>
                    </p:cTn>
                  </p:par>
                  <p:par>
                    <p:cTn id="201" fill="hold">
                      <p:stCondLst>
                        <p:cond delay="indefinite"/>
                      </p:stCondLst>
                      <p:childTnLst>
                        <p:par>
                          <p:cTn id="202" fill="hold">
                            <p:stCondLst>
                              <p:cond delay="0"/>
                            </p:stCondLst>
                            <p:childTnLst>
                              <p:par>
                                <p:cTn id="203" presetID="12" presetClass="entr" presetSubtype="4" fill="hold" nodeType="clickEffect">
                                  <p:stCondLst>
                                    <p:cond delay="0"/>
                                  </p:stCondLst>
                                  <p:childTnLst>
                                    <p:set>
                                      <p:cBhvr>
                                        <p:cTn id="204" dur="1" fill="hold">
                                          <p:stCondLst>
                                            <p:cond delay="0"/>
                                          </p:stCondLst>
                                        </p:cTn>
                                        <p:tgtEl>
                                          <p:spTgt spid="9">
                                            <p:txEl>
                                              <p:pRg st="6" end="6"/>
                                            </p:txEl>
                                          </p:spTgt>
                                        </p:tgtEl>
                                        <p:attrNameLst>
                                          <p:attrName>style.visibility</p:attrName>
                                        </p:attrNameLst>
                                      </p:cBhvr>
                                      <p:to>
                                        <p:strVal val="visible"/>
                                      </p:to>
                                    </p:set>
                                    <p:anim calcmode="lin" valueType="num">
                                      <p:cBhvr additive="base">
                                        <p:cTn id="205" dur="500"/>
                                        <p:tgtEl>
                                          <p:spTgt spid="9">
                                            <p:txEl>
                                              <p:pRg st="6" end="6"/>
                                            </p:txEl>
                                          </p:spTgt>
                                        </p:tgtEl>
                                        <p:attrNameLst>
                                          <p:attrName>ppt_y</p:attrName>
                                        </p:attrNameLst>
                                      </p:cBhvr>
                                      <p:tavLst>
                                        <p:tav tm="0">
                                          <p:val>
                                            <p:strVal val="#ppt_y+#ppt_h*1.125000"/>
                                          </p:val>
                                        </p:tav>
                                        <p:tav tm="100000">
                                          <p:val>
                                            <p:strVal val="#ppt_y"/>
                                          </p:val>
                                        </p:tav>
                                      </p:tavLst>
                                    </p:anim>
                                    <p:animEffect transition="in" filter="wipe(up)">
                                      <p:cBhvr>
                                        <p:cTn id="206" dur="500"/>
                                        <p:tgtEl>
                                          <p:spTgt spid="9">
                                            <p:txEl>
                                              <p:pRg st="6" end="6"/>
                                            </p:txEl>
                                          </p:spTgt>
                                        </p:tgtEl>
                                      </p:cBhvr>
                                    </p:animEffect>
                                  </p:childTnLst>
                                </p:cTn>
                              </p:par>
                            </p:childTnLst>
                          </p:cTn>
                        </p:par>
                      </p:childTnLst>
                    </p:cTn>
                  </p:par>
                  <p:par>
                    <p:cTn id="207" fill="hold">
                      <p:stCondLst>
                        <p:cond delay="indefinite"/>
                      </p:stCondLst>
                      <p:childTnLst>
                        <p:par>
                          <p:cTn id="208" fill="hold">
                            <p:stCondLst>
                              <p:cond delay="0"/>
                            </p:stCondLst>
                            <p:childTnLst>
                              <p:par>
                                <p:cTn id="209" presetID="12" presetClass="entr" presetSubtype="4" fill="hold" nodeType="clickEffect">
                                  <p:stCondLst>
                                    <p:cond delay="0"/>
                                  </p:stCondLst>
                                  <p:childTnLst>
                                    <p:set>
                                      <p:cBhvr>
                                        <p:cTn id="210" dur="1" fill="hold">
                                          <p:stCondLst>
                                            <p:cond delay="0"/>
                                          </p:stCondLst>
                                        </p:cTn>
                                        <p:tgtEl>
                                          <p:spTgt spid="9">
                                            <p:txEl>
                                              <p:pRg st="7" end="7"/>
                                            </p:txEl>
                                          </p:spTgt>
                                        </p:tgtEl>
                                        <p:attrNameLst>
                                          <p:attrName>style.visibility</p:attrName>
                                        </p:attrNameLst>
                                      </p:cBhvr>
                                      <p:to>
                                        <p:strVal val="visible"/>
                                      </p:to>
                                    </p:set>
                                    <p:anim calcmode="lin" valueType="num">
                                      <p:cBhvr additive="base">
                                        <p:cTn id="211" dur="500"/>
                                        <p:tgtEl>
                                          <p:spTgt spid="9">
                                            <p:txEl>
                                              <p:pRg st="7" end="7"/>
                                            </p:txEl>
                                          </p:spTgt>
                                        </p:tgtEl>
                                        <p:attrNameLst>
                                          <p:attrName>ppt_y</p:attrName>
                                        </p:attrNameLst>
                                      </p:cBhvr>
                                      <p:tavLst>
                                        <p:tav tm="0">
                                          <p:val>
                                            <p:strVal val="#ppt_y+#ppt_h*1.125000"/>
                                          </p:val>
                                        </p:tav>
                                        <p:tav tm="100000">
                                          <p:val>
                                            <p:strVal val="#ppt_y"/>
                                          </p:val>
                                        </p:tav>
                                      </p:tavLst>
                                    </p:anim>
                                    <p:animEffect transition="in" filter="wipe(up)">
                                      <p:cBhvr>
                                        <p:cTn id="212"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42454"/>
            <a:ext cx="8229600" cy="5982146"/>
          </a:xfrm>
        </p:spPr>
        <p:txBody>
          <a:bodyPr>
            <a:normAutofit/>
          </a:bodyPr>
          <a:lstStyle/>
          <a:p>
            <a:pPr marL="0" indent="0" algn="ctr">
              <a:buNone/>
            </a:pPr>
            <a:endParaRPr lang="fr-FR" sz="2400" b="1" dirty="0" smtClean="0"/>
          </a:p>
          <a:p>
            <a:pPr marL="0" indent="0" algn="ctr">
              <a:buNone/>
            </a:pPr>
            <a:endParaRPr lang="fr-FR" sz="2400" b="1" dirty="0"/>
          </a:p>
          <a:p>
            <a:pPr marL="0" indent="0" algn="ctr">
              <a:buNone/>
            </a:pPr>
            <a:endParaRPr lang="fr-FR" sz="2400" b="1" dirty="0" smtClean="0"/>
          </a:p>
          <a:p>
            <a:pPr marL="0" indent="0" algn="ctr">
              <a:buNone/>
            </a:pPr>
            <a:endParaRPr lang="fr-FR" sz="2400" b="1" dirty="0" smtClean="0"/>
          </a:p>
          <a:p>
            <a:pPr marL="0" indent="0" algn="ctr">
              <a:buNone/>
            </a:pPr>
            <a:r>
              <a:rPr lang="fr-FR" sz="2400" b="1" dirty="0" smtClean="0"/>
              <a:t>V.</a:t>
            </a:r>
          </a:p>
          <a:p>
            <a:pPr marL="0" indent="0" algn="ctr">
              <a:buNone/>
            </a:pPr>
            <a:r>
              <a:rPr lang="fr-FR" sz="2400" b="1" dirty="0" smtClean="0"/>
              <a:t> </a:t>
            </a:r>
          </a:p>
          <a:p>
            <a:pPr marL="0" indent="0" algn="ctr">
              <a:buNone/>
            </a:pPr>
            <a:r>
              <a:rPr lang="fr-FR" sz="2400" b="1" dirty="0" smtClean="0"/>
              <a:t> QUESTIONNAIRES UTILISES POUR L’ENQUETE</a:t>
            </a:r>
          </a:p>
          <a:p>
            <a:pPr marL="0" indent="0" algn="ctr">
              <a:buNone/>
            </a:pPr>
            <a:endParaRPr lang="fr-FR" sz="2400" b="1" dirty="0"/>
          </a:p>
          <a:p>
            <a:pPr marL="0" indent="0">
              <a:buNone/>
            </a:pPr>
            <a:endParaRPr lang="fr-FR" sz="2400" b="1" dirty="0" smtClean="0"/>
          </a:p>
          <a:p>
            <a:pPr marL="0" indent="0">
              <a:buNone/>
            </a:pPr>
            <a:r>
              <a:rPr lang="fr-FR" sz="2000" dirty="0" smtClean="0"/>
              <a:t>N.B. Deux périodes de sondage :</a:t>
            </a:r>
          </a:p>
          <a:p>
            <a:pPr marL="981075" indent="-265113">
              <a:buFont typeface="Wingdings" charset="2"/>
              <a:buChar char="§"/>
            </a:pPr>
            <a:r>
              <a:rPr lang="fr-FR" sz="2000" u="sng" dirty="0" smtClean="0"/>
              <a:t>Novembre 2015</a:t>
            </a:r>
            <a:r>
              <a:rPr lang="fr-FR" sz="2000" dirty="0" smtClean="0"/>
              <a:t> : élèves et parents de 1C/1D, membres du  personnel et directions du primaire et du secondaire, PO.</a:t>
            </a:r>
          </a:p>
          <a:p>
            <a:pPr marL="981075" indent="-265113">
              <a:buFont typeface="Wingdings" charset="2"/>
              <a:buChar char="§"/>
            </a:pPr>
            <a:r>
              <a:rPr lang="fr-FR" sz="2000" u="sng" dirty="0" smtClean="0"/>
              <a:t>Mi-mars 2016</a:t>
            </a:r>
            <a:r>
              <a:rPr lang="fr-FR" sz="2000" dirty="0" smtClean="0"/>
              <a:t> : élèves et parents de P6       </a:t>
            </a: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23</a:t>
            </a:fld>
            <a:endParaRPr lang="fr-FR"/>
          </a:p>
        </p:txBody>
      </p:sp>
    </p:spTree>
    <p:extLst>
      <p:ext uri="{BB962C8B-B14F-4D97-AF65-F5344CB8AC3E}">
        <p14:creationId xmlns:p14="http://schemas.microsoft.com/office/powerpoint/2010/main" val="120785329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3174"/>
            <a:ext cx="8229600" cy="565867"/>
          </a:xfrm>
        </p:spPr>
        <p:txBody>
          <a:bodyPr>
            <a:normAutofit/>
          </a:bodyPr>
          <a:lstStyle/>
          <a:p>
            <a:pPr algn="ctr"/>
            <a:r>
              <a:rPr lang="fr-FR" sz="3200" b="1" dirty="0" smtClean="0"/>
              <a:t>EXEMPLES DE QUESTIONNAIRES</a:t>
            </a:r>
            <a:endParaRPr lang="fr-FR" sz="3200" b="1" dirty="0"/>
          </a:p>
        </p:txBody>
      </p:sp>
      <p:sp>
        <p:nvSpPr>
          <p:cNvPr id="3" name="Espace réservé du contenu 2"/>
          <p:cNvSpPr>
            <a:spLocks noGrp="1"/>
          </p:cNvSpPr>
          <p:nvPr>
            <p:ph idx="1"/>
          </p:nvPr>
        </p:nvSpPr>
        <p:spPr>
          <a:xfrm>
            <a:off x="324556" y="822080"/>
            <a:ext cx="8494888" cy="5830008"/>
          </a:xfrm>
        </p:spPr>
        <p:txBody>
          <a:bodyPr>
            <a:normAutofit lnSpcReduction="10000"/>
          </a:bodyPr>
          <a:lstStyle/>
          <a:p>
            <a:pPr marL="0" indent="0">
              <a:buNone/>
            </a:pPr>
            <a:r>
              <a:rPr lang="fr-FR" sz="2000" b="1" u="sng" dirty="0" smtClean="0"/>
              <a:t>Elèves de 6 P</a:t>
            </a:r>
            <a:r>
              <a:rPr lang="fr-FR" sz="2000" dirty="0" smtClean="0"/>
              <a:t> (fin février 2016, avant l’ouverture des inscriptions)</a:t>
            </a:r>
            <a:endParaRPr lang="fr-FR" sz="2000" b="1" u="sng" dirty="0" smtClean="0"/>
          </a:p>
          <a:p>
            <a:pPr>
              <a:buFont typeface="Wingdings" charset="2"/>
              <a:buChar char="q"/>
            </a:pPr>
            <a:r>
              <a:rPr lang="fr-FR" sz="2000" dirty="0" smtClean="0"/>
              <a:t>As-tu choisi ta future école secondaire à ce moment de l’année ?</a:t>
            </a:r>
          </a:p>
          <a:p>
            <a:pPr marL="0" indent="0">
              <a:buNone/>
            </a:pPr>
            <a:r>
              <a:rPr lang="fr-FR" sz="2000" dirty="0"/>
              <a:t> </a:t>
            </a:r>
            <a:r>
              <a:rPr lang="fr-FR" sz="2000" dirty="0" smtClean="0"/>
              <a:t>    Si oui, pourquoi as-tu choisi cette école-là ?</a:t>
            </a:r>
          </a:p>
          <a:p>
            <a:pPr marL="0" indent="0">
              <a:buNone/>
            </a:pPr>
            <a:r>
              <a:rPr lang="fr-FR" sz="2000" dirty="0"/>
              <a:t> </a:t>
            </a:r>
            <a:r>
              <a:rPr lang="fr-FR" sz="2000" dirty="0" smtClean="0"/>
              <a:t>    Si non, pourquoi n’as-tu pas choisi ?</a:t>
            </a:r>
          </a:p>
          <a:p>
            <a:pPr>
              <a:buFont typeface="Wingdings" charset="2"/>
              <a:buChar char="q"/>
            </a:pPr>
            <a:r>
              <a:rPr lang="fr-FR" sz="2000" dirty="0" smtClean="0"/>
              <a:t>Qu’attends-tu de l’école secondaire dans laquelle tu vas aller ?</a:t>
            </a:r>
          </a:p>
          <a:p>
            <a:pPr>
              <a:buFont typeface="Wingdings" charset="2"/>
              <a:buChar char="q"/>
            </a:pPr>
            <a:r>
              <a:rPr lang="fr-FR" sz="2000" dirty="0" smtClean="0"/>
              <a:t>Comment te sens-tu face à ce changement (futur)?</a:t>
            </a:r>
          </a:p>
          <a:p>
            <a:pPr marL="0" indent="0">
              <a:buNone/>
            </a:pPr>
            <a:r>
              <a:rPr lang="fr-FR" sz="2000" b="1" u="sng" dirty="0" smtClean="0"/>
              <a:t>Parents de 6P</a:t>
            </a:r>
          </a:p>
          <a:p>
            <a:pPr>
              <a:buFont typeface="Wingdings" charset="2"/>
              <a:buChar char="q"/>
            </a:pPr>
            <a:r>
              <a:rPr lang="fr-FR" sz="2000" dirty="0" smtClean="0"/>
              <a:t>Avez-vous choisi la future école secondaire de votre enfant ?</a:t>
            </a:r>
          </a:p>
          <a:p>
            <a:pPr marL="0" indent="0">
              <a:buNone/>
            </a:pPr>
            <a:r>
              <a:rPr lang="fr-FR" sz="2000" dirty="0"/>
              <a:t> </a:t>
            </a:r>
            <a:r>
              <a:rPr lang="fr-FR" sz="2000" dirty="0" smtClean="0"/>
              <a:t>    Si non, pourquoi n’avez-vous pas encore effectué ce choix ?</a:t>
            </a:r>
          </a:p>
          <a:p>
            <a:pPr marL="0" indent="0">
              <a:buNone/>
            </a:pPr>
            <a:r>
              <a:rPr lang="fr-FR" sz="2000" dirty="0"/>
              <a:t> </a:t>
            </a:r>
            <a:r>
              <a:rPr lang="fr-FR" sz="2000" dirty="0" smtClean="0"/>
              <a:t>    Si oui, pourquoi avez-vous choisi cette école-là ?</a:t>
            </a:r>
          </a:p>
          <a:p>
            <a:pPr>
              <a:buFont typeface="Wingdings" charset="2"/>
              <a:buChar char="q"/>
            </a:pPr>
            <a:r>
              <a:rPr lang="fr-FR" sz="2000" dirty="0" smtClean="0"/>
              <a:t>Qu’attendez-vous de l’école secondaire que vous avez choisie </a:t>
            </a:r>
            <a:r>
              <a:rPr lang="mr-IN" sz="2000" dirty="0" smtClean="0"/>
              <a:t>–</a:t>
            </a:r>
            <a:r>
              <a:rPr lang="fr-FR" sz="2000" dirty="0" smtClean="0"/>
              <a:t> que vous allez choisir ?</a:t>
            </a:r>
          </a:p>
          <a:p>
            <a:pPr>
              <a:buFont typeface="Wingdings" charset="2"/>
              <a:buChar char="q"/>
            </a:pPr>
            <a:r>
              <a:rPr lang="fr-FR" sz="2000" dirty="0" smtClean="0"/>
              <a:t>Quels sont les éléments qui vous on aidé(e)(s) ou qui devraient vous aider à opérer ce choix ?</a:t>
            </a:r>
          </a:p>
          <a:p>
            <a:pPr>
              <a:buFont typeface="Wingdings" charset="2"/>
              <a:buChar char="q"/>
            </a:pPr>
            <a:r>
              <a:rPr lang="fr-FR" sz="2000" dirty="0" smtClean="0"/>
              <a:t>Les écoles (primaire et/ou secondaire) vous ont-elles aidé(e)(s) à opérer ce choix ?</a:t>
            </a:r>
          </a:p>
          <a:p>
            <a:pPr>
              <a:buFont typeface="Wingdings" charset="2"/>
              <a:buChar char="q"/>
            </a:pPr>
            <a:r>
              <a:rPr lang="fr-FR" sz="2000" dirty="0" smtClean="0"/>
              <a:t>Quels sont vos sentiments face à ce changement futur ?</a:t>
            </a:r>
          </a:p>
          <a:p>
            <a:pPr>
              <a:buFont typeface="Wingdings" charset="2"/>
              <a:buChar char="q"/>
            </a:pPr>
            <a:endParaRPr lang="fr-FR" sz="2000" dirty="0" smtClean="0"/>
          </a:p>
          <a:p>
            <a:pPr>
              <a:buFont typeface="Wingdings" charset="2"/>
              <a:buChar char="q"/>
            </a:pPr>
            <a:endParaRPr lang="fr-FR" sz="2000" dirty="0" smtClean="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24</a:t>
            </a:fld>
            <a:endParaRPr lang="fr-FR"/>
          </a:p>
        </p:txBody>
      </p:sp>
    </p:spTree>
    <p:extLst>
      <p:ext uri="{BB962C8B-B14F-4D97-AF65-F5344CB8AC3E}">
        <p14:creationId xmlns:p14="http://schemas.microsoft.com/office/powerpoint/2010/main" val="36030762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fade">
                                      <p:cBhvr>
                                        <p:cTn id="71" dur="1000"/>
                                        <p:tgtEl>
                                          <p:spTgt spid="3">
                                            <p:txEl>
                                              <p:pRg st="8" end="8"/>
                                            </p:txEl>
                                          </p:spTgt>
                                        </p:tgtEl>
                                      </p:cBhvr>
                                    </p:animEffect>
                                    <p:anim calcmode="lin" valueType="num">
                                      <p:cBhvr>
                                        <p:cTn id="7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Effect transition="in" filter="fade">
                                      <p:cBhvr>
                                        <p:cTn id="79" dur="1000"/>
                                        <p:tgtEl>
                                          <p:spTgt spid="3">
                                            <p:txEl>
                                              <p:pRg st="9" end="9"/>
                                            </p:txEl>
                                          </p:spTgt>
                                        </p:tgtEl>
                                      </p:cBhvr>
                                    </p:animEffect>
                                    <p:anim calcmode="lin" valueType="num">
                                      <p:cBhvr>
                                        <p:cTn id="8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grpId="0" nodeType="click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animEffect transition="in" filter="fade">
                                      <p:cBhvr>
                                        <p:cTn id="87" dur="1000"/>
                                        <p:tgtEl>
                                          <p:spTgt spid="3">
                                            <p:txEl>
                                              <p:pRg st="10" end="10"/>
                                            </p:txEl>
                                          </p:spTgt>
                                        </p:tgtEl>
                                      </p:cBhvr>
                                    </p:animEffect>
                                    <p:anim calcmode="lin" valueType="num">
                                      <p:cBhvr>
                                        <p:cTn id="8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9" dur="900" decel="100000" fill="hold"/>
                                        <p:tgtEl>
                                          <p:spTgt spid="3">
                                            <p:txEl>
                                              <p:pRg st="10" end="10"/>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3">
                                            <p:txEl>
                                              <p:pRg st="10" end="10"/>
                                            </p:txEl>
                                          </p:spTgt>
                                        </p:tgtEl>
                                        <p:attrNameLst>
                                          <p:attrName>ppt_y</p:attrName>
                                        </p:attrNameLst>
                                      </p:cBhvr>
                                      <p:tavLst>
                                        <p:tav tm="0">
                                          <p:val>
                                            <p:strVal val="#ppt_y-.03"/>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7" presetClass="entr" presetSubtype="0" fill="hold" grpId="0" nodeType="clickEffect">
                                  <p:stCondLst>
                                    <p:cond delay="0"/>
                                  </p:stCondLst>
                                  <p:childTnLst>
                                    <p:set>
                                      <p:cBhvr>
                                        <p:cTn id="94" dur="1" fill="hold">
                                          <p:stCondLst>
                                            <p:cond delay="0"/>
                                          </p:stCondLst>
                                        </p:cTn>
                                        <p:tgtEl>
                                          <p:spTgt spid="3">
                                            <p:txEl>
                                              <p:pRg st="11" end="11"/>
                                            </p:txEl>
                                          </p:spTgt>
                                        </p:tgtEl>
                                        <p:attrNameLst>
                                          <p:attrName>style.visibility</p:attrName>
                                        </p:attrNameLst>
                                      </p:cBhvr>
                                      <p:to>
                                        <p:strVal val="visible"/>
                                      </p:to>
                                    </p:set>
                                    <p:animEffect transition="in" filter="fade">
                                      <p:cBhvr>
                                        <p:cTn id="95" dur="1000"/>
                                        <p:tgtEl>
                                          <p:spTgt spid="3">
                                            <p:txEl>
                                              <p:pRg st="11" end="11"/>
                                            </p:txEl>
                                          </p:spTgt>
                                        </p:tgtEl>
                                      </p:cBhvr>
                                    </p:animEffect>
                                    <p:anim calcmode="lin" valueType="num">
                                      <p:cBhvr>
                                        <p:cTn id="96"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97" dur="900" decel="100000" fill="hold"/>
                                        <p:tgtEl>
                                          <p:spTgt spid="3">
                                            <p:txEl>
                                              <p:pRg st="11" end="11"/>
                                            </p:txEl>
                                          </p:spTgt>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3">
                                            <p:txEl>
                                              <p:pRg st="11" end="11"/>
                                            </p:txEl>
                                          </p:spTgt>
                                        </p:tgtEl>
                                        <p:attrNameLst>
                                          <p:attrName>ppt_y</p:attrName>
                                        </p:attrNameLst>
                                      </p:cBhvr>
                                      <p:tavLst>
                                        <p:tav tm="0">
                                          <p:val>
                                            <p:strVal val="#ppt_y-.03"/>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37" presetClass="entr" presetSubtype="0" fill="hold" grpId="0" nodeType="clickEffect">
                                  <p:stCondLst>
                                    <p:cond delay="0"/>
                                  </p:stCondLst>
                                  <p:childTnLst>
                                    <p:set>
                                      <p:cBhvr>
                                        <p:cTn id="102" dur="1" fill="hold">
                                          <p:stCondLst>
                                            <p:cond delay="0"/>
                                          </p:stCondLst>
                                        </p:cTn>
                                        <p:tgtEl>
                                          <p:spTgt spid="3">
                                            <p:txEl>
                                              <p:pRg st="12" end="12"/>
                                            </p:txEl>
                                          </p:spTgt>
                                        </p:tgtEl>
                                        <p:attrNameLst>
                                          <p:attrName>style.visibility</p:attrName>
                                        </p:attrNameLst>
                                      </p:cBhvr>
                                      <p:to>
                                        <p:strVal val="visible"/>
                                      </p:to>
                                    </p:set>
                                    <p:animEffect transition="in" filter="fade">
                                      <p:cBhvr>
                                        <p:cTn id="103" dur="1000"/>
                                        <p:tgtEl>
                                          <p:spTgt spid="3">
                                            <p:txEl>
                                              <p:pRg st="12" end="12"/>
                                            </p:txEl>
                                          </p:spTgt>
                                        </p:tgtEl>
                                      </p:cBhvr>
                                    </p:animEffect>
                                    <p:anim calcmode="lin" valueType="num">
                                      <p:cBhvr>
                                        <p:cTn id="10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105" dur="900" decel="100000" fill="hold"/>
                                        <p:tgtEl>
                                          <p:spTgt spid="3">
                                            <p:txEl>
                                              <p:pRg st="12" end="12"/>
                                            </p:txEl>
                                          </p:spTgt>
                                        </p:tgtEl>
                                        <p:attrNameLst>
                                          <p:attrName>ppt_y</p:attrName>
                                        </p:attrNameLst>
                                      </p:cBhvr>
                                      <p:tavLst>
                                        <p:tav tm="0">
                                          <p:val>
                                            <p:strVal val="#ppt_y+1"/>
                                          </p:val>
                                        </p:tav>
                                        <p:tav tm="100000">
                                          <p:val>
                                            <p:strVal val="#ppt_y-.03"/>
                                          </p:val>
                                        </p:tav>
                                      </p:tavLst>
                                    </p:anim>
                                    <p:anim calcmode="lin" valueType="num">
                                      <p:cBhvr>
                                        <p:cTn id="106" dur="100" accel="100000" fill="hold">
                                          <p:stCondLst>
                                            <p:cond delay="900"/>
                                          </p:stCondLst>
                                        </p:cTn>
                                        <p:tgtEl>
                                          <p:spTgt spid="3">
                                            <p:txEl>
                                              <p:pRg st="12" end="12"/>
                                            </p:txEl>
                                          </p:spTgt>
                                        </p:tgtEl>
                                        <p:attrNameLst>
                                          <p:attrName>ppt_y</p:attrName>
                                        </p:attrNameLst>
                                      </p:cBhvr>
                                      <p:tavLst>
                                        <p:tav tm="0">
                                          <p:val>
                                            <p:strVal val="#ppt_y-.03"/>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37" presetClass="entr" presetSubtype="0" fill="hold" grpId="0" nodeType="clickEffect">
                                  <p:stCondLst>
                                    <p:cond delay="0"/>
                                  </p:stCondLst>
                                  <p:childTnLst>
                                    <p:set>
                                      <p:cBhvr>
                                        <p:cTn id="110" dur="1" fill="hold">
                                          <p:stCondLst>
                                            <p:cond delay="0"/>
                                          </p:stCondLst>
                                        </p:cTn>
                                        <p:tgtEl>
                                          <p:spTgt spid="3">
                                            <p:txEl>
                                              <p:pRg st="13" end="13"/>
                                            </p:txEl>
                                          </p:spTgt>
                                        </p:tgtEl>
                                        <p:attrNameLst>
                                          <p:attrName>style.visibility</p:attrName>
                                        </p:attrNameLst>
                                      </p:cBhvr>
                                      <p:to>
                                        <p:strVal val="visible"/>
                                      </p:to>
                                    </p:set>
                                    <p:animEffect transition="in" filter="fade">
                                      <p:cBhvr>
                                        <p:cTn id="111" dur="1000"/>
                                        <p:tgtEl>
                                          <p:spTgt spid="3">
                                            <p:txEl>
                                              <p:pRg st="13" end="13"/>
                                            </p:txEl>
                                          </p:spTgt>
                                        </p:tgtEl>
                                      </p:cBhvr>
                                    </p:animEffect>
                                    <p:anim calcmode="lin" valueType="num">
                                      <p:cBhvr>
                                        <p:cTn id="11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113" dur="900" decel="100000" fill="hold"/>
                                        <p:tgtEl>
                                          <p:spTgt spid="3">
                                            <p:txEl>
                                              <p:pRg st="13" end="13"/>
                                            </p:txEl>
                                          </p:spTgt>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3">
                                            <p:txEl>
                                              <p:pRg st="13" end="1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1173" y="188623"/>
            <a:ext cx="8763655" cy="6400590"/>
          </a:xfrm>
        </p:spPr>
        <p:txBody>
          <a:bodyPr>
            <a:normAutofit/>
          </a:bodyPr>
          <a:lstStyle/>
          <a:p>
            <a:pPr marL="0" indent="0">
              <a:buNone/>
            </a:pPr>
            <a:r>
              <a:rPr lang="fr-FR" sz="2000" b="1" u="sng" dirty="0"/>
              <a:t>Elèves de 1 C et 1 </a:t>
            </a:r>
            <a:r>
              <a:rPr lang="fr-FR" sz="2000" b="1" u="sng" dirty="0" err="1"/>
              <a:t>Diff</a:t>
            </a:r>
            <a:endParaRPr lang="fr-FR" sz="2000" b="1" u="sng" dirty="0"/>
          </a:p>
          <a:p>
            <a:pPr>
              <a:buFont typeface="Wingdings" charset="2"/>
              <a:buChar char="q"/>
            </a:pPr>
            <a:r>
              <a:rPr lang="fr-FR" sz="2000" dirty="0"/>
              <a:t>Qu’attendais-tu de l’école secondaire que tu as choisie ?</a:t>
            </a:r>
          </a:p>
          <a:p>
            <a:pPr>
              <a:buFont typeface="Wingdings" charset="2"/>
              <a:buChar char="q"/>
            </a:pPr>
            <a:r>
              <a:rPr lang="fr-FR" sz="2000" dirty="0"/>
              <a:t>Comment s’est passé, pour toi, le passage de l’école primaire à l’école secondaire ?</a:t>
            </a:r>
          </a:p>
          <a:p>
            <a:pPr>
              <a:buFont typeface="Wingdings" charset="2"/>
              <a:buChar char="q"/>
            </a:pPr>
            <a:r>
              <a:rPr lang="fr-FR" sz="2000" dirty="0"/>
              <a:t>Qu’est-ce qui t’a aidé dans ce passage ?</a:t>
            </a:r>
          </a:p>
          <a:p>
            <a:pPr>
              <a:buFont typeface="Wingdings" charset="2"/>
              <a:buChar char="q"/>
            </a:pPr>
            <a:r>
              <a:rPr lang="fr-FR" sz="2000" dirty="0"/>
              <a:t>Si tu devais (pouvais) changer quelque chose, que ferais-tu pour améliorer ce passage </a:t>
            </a:r>
            <a:r>
              <a:rPr lang="fr-FR" sz="2000" dirty="0" smtClean="0"/>
              <a:t>?</a:t>
            </a:r>
          </a:p>
          <a:p>
            <a:pPr marL="0" indent="0">
              <a:buNone/>
            </a:pPr>
            <a:r>
              <a:rPr lang="fr-FR" sz="2000" b="1" u="sng" dirty="0" smtClean="0"/>
              <a:t>Parents des élèves de 1C et 1 </a:t>
            </a:r>
            <a:r>
              <a:rPr lang="fr-FR" sz="2000" b="1" u="sng" dirty="0" err="1" smtClean="0"/>
              <a:t>Diff</a:t>
            </a:r>
            <a:endParaRPr lang="fr-FR" sz="2000" dirty="0" smtClean="0"/>
          </a:p>
          <a:p>
            <a:pPr>
              <a:buFont typeface="Wingdings" charset="2"/>
              <a:buChar char="q"/>
            </a:pPr>
            <a:r>
              <a:rPr lang="fr-FR" sz="2000" dirty="0" smtClean="0"/>
              <a:t>Qu’attendiez-vous et qu’attendez-vous de l’école secondaire que vous avez choisie pour votre enfant ?</a:t>
            </a:r>
          </a:p>
          <a:p>
            <a:pPr>
              <a:buFont typeface="Wingdings" charset="2"/>
              <a:buChar char="q"/>
            </a:pPr>
            <a:r>
              <a:rPr lang="fr-FR" sz="2000" dirty="0" smtClean="0"/>
              <a:t>Comment s’est déroulé, pour votre enfant, le passage de l’école primaire à l’école secondaire ?  Expliquez votre réponse.</a:t>
            </a:r>
          </a:p>
          <a:p>
            <a:pPr>
              <a:buFont typeface="Wingdings" charset="2"/>
              <a:buChar char="q"/>
            </a:pPr>
            <a:r>
              <a:rPr lang="fr-FR" sz="2000" dirty="0" smtClean="0"/>
              <a:t>Que suggéreriez-vous pour améliorer ce passage ?</a:t>
            </a: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25</a:t>
            </a:fld>
            <a:endParaRPr lang="fr-FR"/>
          </a:p>
        </p:txBody>
      </p:sp>
    </p:spTree>
    <p:extLst>
      <p:ext uri="{BB962C8B-B14F-4D97-AF65-F5344CB8AC3E}">
        <p14:creationId xmlns:p14="http://schemas.microsoft.com/office/powerpoint/2010/main" val="373187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3748" y="251497"/>
            <a:ext cx="8725934" cy="6469978"/>
          </a:xfrm>
        </p:spPr>
        <p:txBody>
          <a:bodyPr>
            <a:normAutofit/>
          </a:bodyPr>
          <a:lstStyle/>
          <a:p>
            <a:pPr marL="0" indent="0">
              <a:buNone/>
            </a:pPr>
            <a:r>
              <a:rPr lang="fr-FR" sz="2000" b="1" u="sng" dirty="0" smtClean="0"/>
              <a:t>Enseignants et/ou éducateurs des élèves de P6 et de 1C/1D</a:t>
            </a:r>
            <a:endParaRPr lang="fr-FR" sz="2000" dirty="0" smtClean="0"/>
          </a:p>
          <a:p>
            <a:pPr>
              <a:buFont typeface="Wingdings" charset="2"/>
              <a:buChar char="q"/>
            </a:pPr>
            <a:r>
              <a:rPr lang="fr-FR" sz="2000" dirty="0" smtClean="0"/>
              <a:t>Votre établissement met-il des choses en place pour aider les élèves à choisir leur future école secondaire ?                                                                                        Si oui, quelles actions met-il en place ?  Qui en a l’initiative ?</a:t>
            </a:r>
          </a:p>
          <a:p>
            <a:pPr>
              <a:buFont typeface="Wingdings" charset="2"/>
              <a:buChar char="q"/>
            </a:pPr>
            <a:r>
              <a:rPr lang="fr-FR" sz="2000" dirty="0"/>
              <a:t>Votre établissement met-il des choses en place pour </a:t>
            </a:r>
            <a:r>
              <a:rPr lang="fr-FR" sz="2000" dirty="0" smtClean="0"/>
              <a:t>préparer et faciliter le passage du fondamental au secondaire </a:t>
            </a:r>
            <a:r>
              <a:rPr lang="fr-FR" sz="2000" dirty="0"/>
              <a:t>?                                                                                        Si oui, quelles actions met-il en place ?  Qui en a l’initiative </a:t>
            </a:r>
            <a:r>
              <a:rPr lang="fr-FR" sz="2000" dirty="0" smtClean="0"/>
              <a:t>?</a:t>
            </a:r>
          </a:p>
          <a:p>
            <a:pPr>
              <a:buFont typeface="Wingdings" charset="2"/>
              <a:buChar char="q"/>
            </a:pPr>
            <a:r>
              <a:rPr lang="fr-FR" sz="2000" dirty="0" smtClean="0"/>
              <a:t>Vos élèves rencontrent-ils des difficultés lors du passage du fondamental au secondaire ?    Si oui, lesquelles ?</a:t>
            </a:r>
          </a:p>
          <a:p>
            <a:pPr>
              <a:buFont typeface="Wingdings" charset="2"/>
              <a:buChar char="q"/>
            </a:pPr>
            <a:r>
              <a:rPr lang="fr-FR" sz="2000" dirty="0" smtClean="0"/>
              <a:t>Que proposez-vous pour faciliter ce passage du fondamental au secondaire ?</a:t>
            </a:r>
            <a:endParaRPr lang="fr-FR" sz="2000" dirty="0"/>
          </a:p>
          <a:p>
            <a:pPr>
              <a:buFont typeface="Wingdings" charset="2"/>
              <a:buChar char="q"/>
            </a:pPr>
            <a:endParaRPr lang="fr-FR" sz="2000" dirty="0" smtClean="0"/>
          </a:p>
          <a:p>
            <a:pPr>
              <a:buFont typeface="Wingdings" charset="2"/>
              <a:buChar char="q"/>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26</a:t>
            </a:fld>
            <a:endParaRPr lang="fr-FR"/>
          </a:p>
        </p:txBody>
      </p:sp>
    </p:spTree>
    <p:extLst>
      <p:ext uri="{BB962C8B-B14F-4D97-AF65-F5344CB8AC3E}">
        <p14:creationId xmlns:p14="http://schemas.microsoft.com/office/powerpoint/2010/main" val="5320752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7556"/>
            <a:ext cx="8229600" cy="6307666"/>
          </a:xfrm>
        </p:spPr>
        <p:txBody>
          <a:bodyPr>
            <a:normAutofit fontScale="92500" lnSpcReduction="20000"/>
          </a:bodyPr>
          <a:lstStyle/>
          <a:p>
            <a:pPr marL="0" indent="0">
              <a:buNone/>
            </a:pPr>
            <a:r>
              <a:rPr lang="fr-FR" sz="2000" b="1" u="sng" dirty="0" smtClean="0"/>
              <a:t>Directions (membres d’équipes de direction) du fondamental et du secondaire</a:t>
            </a:r>
          </a:p>
          <a:p>
            <a:pPr marL="0" indent="0">
              <a:buNone/>
            </a:pPr>
            <a:r>
              <a:rPr lang="fr-FR" sz="2000" u="sng" dirty="0" smtClean="0"/>
              <a:t>Management</a:t>
            </a:r>
          </a:p>
          <a:p>
            <a:pPr>
              <a:buFont typeface="Wingdings" charset="2"/>
              <a:buChar char="q"/>
            </a:pPr>
            <a:r>
              <a:rPr lang="fr-FR" sz="2000" dirty="0" smtClean="0"/>
              <a:t>Comment fonctionne votre PO ?</a:t>
            </a:r>
          </a:p>
          <a:p>
            <a:pPr>
              <a:buFont typeface="Wingdings" charset="2"/>
              <a:buChar char="q"/>
            </a:pPr>
            <a:r>
              <a:rPr lang="fr-FR" sz="2000" dirty="0" smtClean="0"/>
              <a:t>Quels bénéfices trouvez-vous à ce mode de fonctionnement ?</a:t>
            </a:r>
          </a:p>
          <a:p>
            <a:pPr>
              <a:buFont typeface="Wingdings" charset="2"/>
              <a:buChar char="q"/>
            </a:pPr>
            <a:r>
              <a:rPr lang="fr-FR" sz="2000" dirty="0" smtClean="0"/>
              <a:t>Quelles difficultés y rencontrez-vous ?</a:t>
            </a:r>
          </a:p>
          <a:p>
            <a:pPr>
              <a:buFont typeface="Wingdings" charset="2"/>
              <a:buChar char="q"/>
            </a:pPr>
            <a:r>
              <a:rPr lang="fr-FR" sz="2000" dirty="0" smtClean="0"/>
              <a:t>Participez-vous aux réunions de PO ?</a:t>
            </a:r>
          </a:p>
          <a:p>
            <a:pPr marL="0" indent="0">
              <a:buNone/>
            </a:pPr>
            <a:r>
              <a:rPr lang="fr-FR" sz="2000" dirty="0"/>
              <a:t> </a:t>
            </a:r>
            <a:r>
              <a:rPr lang="fr-FR" sz="2000" dirty="0" smtClean="0"/>
              <a:t>    Pour chacun des 4 volets de la question, entourez la réponse choisie : </a:t>
            </a:r>
          </a:p>
          <a:p>
            <a:pPr marL="0" indent="0">
              <a:buNone/>
            </a:pPr>
            <a:r>
              <a:rPr lang="fr-FR" sz="2000" dirty="0"/>
              <a:t> </a:t>
            </a:r>
            <a:r>
              <a:rPr lang="fr-FR" sz="2000" dirty="0" smtClean="0"/>
              <a:t>    Oui – Non / Si oui, à quel titre ? </a:t>
            </a:r>
            <a:r>
              <a:rPr lang="fr-FR" sz="2000" dirty="0"/>
              <a:t>A</a:t>
            </a:r>
            <a:r>
              <a:rPr lang="fr-FR" sz="2000" dirty="0" smtClean="0"/>
              <a:t>dministrateur – invité – membre de</a:t>
            </a:r>
          </a:p>
          <a:p>
            <a:pPr marL="0" indent="0">
              <a:buNone/>
            </a:pPr>
            <a:r>
              <a:rPr lang="fr-FR" sz="2000" dirty="0"/>
              <a:t> </a:t>
            </a:r>
            <a:r>
              <a:rPr lang="fr-FR" sz="2000" dirty="0" smtClean="0"/>
              <a:t>    l’AG – autre (précisez).</a:t>
            </a:r>
          </a:p>
          <a:p>
            <a:pPr>
              <a:buFont typeface="Wingdings" charset="2"/>
              <a:buChar char="q"/>
            </a:pPr>
            <a:r>
              <a:rPr lang="fr-FR" sz="2000" dirty="0" smtClean="0"/>
              <a:t>Quelles seraient vos aspirations en termes de fonctionnement au sein de votre PO ?</a:t>
            </a:r>
          </a:p>
          <a:p>
            <a:pPr marL="0" indent="0">
              <a:buNone/>
            </a:pPr>
            <a:r>
              <a:rPr lang="fr-FR" sz="2000" u="sng" dirty="0" smtClean="0"/>
              <a:t>Passage du fondamental au secondaire</a:t>
            </a:r>
          </a:p>
          <a:p>
            <a:pPr>
              <a:buFont typeface="Wingdings" charset="2"/>
              <a:buChar char="q"/>
            </a:pPr>
            <a:r>
              <a:rPr lang="fr-FR" sz="2000" dirty="0" smtClean="0"/>
              <a:t>Vos élèves rencontrent-ils des difficultés lors du passage du primaire au secondaire ? Si oui, Lesquelles ?</a:t>
            </a:r>
          </a:p>
          <a:p>
            <a:pPr>
              <a:buFont typeface="Wingdings" charset="2"/>
              <a:buChar char="q"/>
            </a:pPr>
            <a:r>
              <a:rPr lang="fr-FR" sz="2000" dirty="0" smtClean="0"/>
              <a:t>Votre établissement met-il des choses en place pour aider les élèves à choisir leur future école secondaire ? Lesquelles ? Qui en a l’initiative ?</a:t>
            </a:r>
          </a:p>
          <a:p>
            <a:pPr>
              <a:buFont typeface="Wingdings" charset="2"/>
              <a:buChar char="q"/>
            </a:pPr>
            <a:r>
              <a:rPr lang="fr-FR" sz="2000" dirty="0" smtClean="0"/>
              <a:t>Votre établissement met-il des choses en place pour préparer et faciliter le passage d’un niveau à l’autre ? Lesquelles ? Qui en a l’initiative ? </a:t>
            </a:r>
          </a:p>
          <a:p>
            <a:pPr>
              <a:buFont typeface="Wingdings" charset="2"/>
              <a:buChar char="q"/>
            </a:pPr>
            <a:r>
              <a:rPr lang="fr-FR" sz="2000" dirty="0" smtClean="0"/>
              <a:t>Que proposez-vous pour faciliter ce passage du fondamental au secondaire ?</a:t>
            </a:r>
          </a:p>
          <a:p>
            <a:pPr marL="0" indent="0">
              <a:buNone/>
            </a:pPr>
            <a:endParaRPr lang="fr-FR" sz="2000" dirty="0"/>
          </a:p>
          <a:p>
            <a:pPr marL="0" indent="0">
              <a:buNone/>
            </a:pPr>
            <a:r>
              <a:rPr lang="fr-FR" sz="2000" dirty="0" smtClean="0"/>
              <a:t> </a:t>
            </a:r>
            <a:endParaRPr lang="fr-FR" sz="2000" dirty="0"/>
          </a:p>
        </p:txBody>
      </p:sp>
      <p:sp>
        <p:nvSpPr>
          <p:cNvPr id="2" name="Espace réservé du numéro de diapositive 1"/>
          <p:cNvSpPr>
            <a:spLocks noGrp="1"/>
          </p:cNvSpPr>
          <p:nvPr>
            <p:ph type="sldNum" sz="quarter" idx="12"/>
          </p:nvPr>
        </p:nvSpPr>
        <p:spPr/>
        <p:txBody>
          <a:bodyPr/>
          <a:lstStyle/>
          <a:p>
            <a:fld id="{BBD18595-DC91-3C4C-85AB-A7326D222F10}" type="slidenum">
              <a:rPr lang="fr-FR" smtClean="0"/>
              <a:t>27</a:t>
            </a:fld>
            <a:endParaRPr lang="fr-FR"/>
          </a:p>
        </p:txBody>
      </p:sp>
    </p:spTree>
    <p:extLst>
      <p:ext uri="{BB962C8B-B14F-4D97-AF65-F5344CB8AC3E}">
        <p14:creationId xmlns:p14="http://schemas.microsoft.com/office/powerpoint/2010/main" val="98514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fade">
                                      <p:cBhvr>
                                        <p:cTn id="71" dur="1000"/>
                                        <p:tgtEl>
                                          <p:spTgt spid="3">
                                            <p:txEl>
                                              <p:pRg st="8" end="8"/>
                                            </p:txEl>
                                          </p:spTgt>
                                        </p:tgtEl>
                                      </p:cBhvr>
                                    </p:animEffect>
                                    <p:anim calcmode="lin" valueType="num">
                                      <p:cBhvr>
                                        <p:cTn id="7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Effect transition="in" filter="fade">
                                      <p:cBhvr>
                                        <p:cTn id="79" dur="1000"/>
                                        <p:tgtEl>
                                          <p:spTgt spid="3">
                                            <p:txEl>
                                              <p:pRg st="9" end="9"/>
                                            </p:txEl>
                                          </p:spTgt>
                                        </p:tgtEl>
                                      </p:cBhvr>
                                    </p:animEffect>
                                    <p:anim calcmode="lin" valueType="num">
                                      <p:cBhvr>
                                        <p:cTn id="8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grpId="0" nodeType="click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animEffect transition="in" filter="fade">
                                      <p:cBhvr>
                                        <p:cTn id="87" dur="1000"/>
                                        <p:tgtEl>
                                          <p:spTgt spid="3">
                                            <p:txEl>
                                              <p:pRg st="10" end="10"/>
                                            </p:txEl>
                                          </p:spTgt>
                                        </p:tgtEl>
                                      </p:cBhvr>
                                    </p:animEffect>
                                    <p:anim calcmode="lin" valueType="num">
                                      <p:cBhvr>
                                        <p:cTn id="8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9" dur="900" decel="100000" fill="hold"/>
                                        <p:tgtEl>
                                          <p:spTgt spid="3">
                                            <p:txEl>
                                              <p:pRg st="10" end="10"/>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3">
                                            <p:txEl>
                                              <p:pRg st="10" end="10"/>
                                            </p:txEl>
                                          </p:spTgt>
                                        </p:tgtEl>
                                        <p:attrNameLst>
                                          <p:attrName>ppt_y</p:attrName>
                                        </p:attrNameLst>
                                      </p:cBhvr>
                                      <p:tavLst>
                                        <p:tav tm="0">
                                          <p:val>
                                            <p:strVal val="#ppt_y-.03"/>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7" presetClass="entr" presetSubtype="0" fill="hold" grpId="0" nodeType="clickEffect">
                                  <p:stCondLst>
                                    <p:cond delay="0"/>
                                  </p:stCondLst>
                                  <p:childTnLst>
                                    <p:set>
                                      <p:cBhvr>
                                        <p:cTn id="94" dur="1" fill="hold">
                                          <p:stCondLst>
                                            <p:cond delay="0"/>
                                          </p:stCondLst>
                                        </p:cTn>
                                        <p:tgtEl>
                                          <p:spTgt spid="3">
                                            <p:txEl>
                                              <p:pRg st="11" end="11"/>
                                            </p:txEl>
                                          </p:spTgt>
                                        </p:tgtEl>
                                        <p:attrNameLst>
                                          <p:attrName>style.visibility</p:attrName>
                                        </p:attrNameLst>
                                      </p:cBhvr>
                                      <p:to>
                                        <p:strVal val="visible"/>
                                      </p:to>
                                    </p:set>
                                    <p:animEffect transition="in" filter="fade">
                                      <p:cBhvr>
                                        <p:cTn id="95" dur="1000"/>
                                        <p:tgtEl>
                                          <p:spTgt spid="3">
                                            <p:txEl>
                                              <p:pRg st="11" end="11"/>
                                            </p:txEl>
                                          </p:spTgt>
                                        </p:tgtEl>
                                      </p:cBhvr>
                                    </p:animEffect>
                                    <p:anim calcmode="lin" valueType="num">
                                      <p:cBhvr>
                                        <p:cTn id="96"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97" dur="900" decel="100000" fill="hold"/>
                                        <p:tgtEl>
                                          <p:spTgt spid="3">
                                            <p:txEl>
                                              <p:pRg st="11" end="11"/>
                                            </p:txEl>
                                          </p:spTgt>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3">
                                            <p:txEl>
                                              <p:pRg st="11" end="11"/>
                                            </p:txEl>
                                          </p:spTgt>
                                        </p:tgtEl>
                                        <p:attrNameLst>
                                          <p:attrName>ppt_y</p:attrName>
                                        </p:attrNameLst>
                                      </p:cBhvr>
                                      <p:tavLst>
                                        <p:tav tm="0">
                                          <p:val>
                                            <p:strVal val="#ppt_y-.03"/>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37" presetClass="entr" presetSubtype="0" fill="hold" grpId="0" nodeType="clickEffect">
                                  <p:stCondLst>
                                    <p:cond delay="0"/>
                                  </p:stCondLst>
                                  <p:childTnLst>
                                    <p:set>
                                      <p:cBhvr>
                                        <p:cTn id="102" dur="1" fill="hold">
                                          <p:stCondLst>
                                            <p:cond delay="0"/>
                                          </p:stCondLst>
                                        </p:cTn>
                                        <p:tgtEl>
                                          <p:spTgt spid="3">
                                            <p:txEl>
                                              <p:pRg st="12" end="12"/>
                                            </p:txEl>
                                          </p:spTgt>
                                        </p:tgtEl>
                                        <p:attrNameLst>
                                          <p:attrName>style.visibility</p:attrName>
                                        </p:attrNameLst>
                                      </p:cBhvr>
                                      <p:to>
                                        <p:strVal val="visible"/>
                                      </p:to>
                                    </p:set>
                                    <p:animEffect transition="in" filter="fade">
                                      <p:cBhvr>
                                        <p:cTn id="103" dur="1000"/>
                                        <p:tgtEl>
                                          <p:spTgt spid="3">
                                            <p:txEl>
                                              <p:pRg st="12" end="12"/>
                                            </p:txEl>
                                          </p:spTgt>
                                        </p:tgtEl>
                                      </p:cBhvr>
                                    </p:animEffect>
                                    <p:anim calcmode="lin" valueType="num">
                                      <p:cBhvr>
                                        <p:cTn id="10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105" dur="900" decel="100000" fill="hold"/>
                                        <p:tgtEl>
                                          <p:spTgt spid="3">
                                            <p:txEl>
                                              <p:pRg st="12" end="12"/>
                                            </p:txEl>
                                          </p:spTgt>
                                        </p:tgtEl>
                                        <p:attrNameLst>
                                          <p:attrName>ppt_y</p:attrName>
                                        </p:attrNameLst>
                                      </p:cBhvr>
                                      <p:tavLst>
                                        <p:tav tm="0">
                                          <p:val>
                                            <p:strVal val="#ppt_y+1"/>
                                          </p:val>
                                        </p:tav>
                                        <p:tav tm="100000">
                                          <p:val>
                                            <p:strVal val="#ppt_y-.03"/>
                                          </p:val>
                                        </p:tav>
                                      </p:tavLst>
                                    </p:anim>
                                    <p:anim calcmode="lin" valueType="num">
                                      <p:cBhvr>
                                        <p:cTn id="106" dur="100" accel="100000" fill="hold">
                                          <p:stCondLst>
                                            <p:cond delay="900"/>
                                          </p:stCondLst>
                                        </p:cTn>
                                        <p:tgtEl>
                                          <p:spTgt spid="3">
                                            <p:txEl>
                                              <p:pRg st="12" end="12"/>
                                            </p:txEl>
                                          </p:spTgt>
                                        </p:tgtEl>
                                        <p:attrNameLst>
                                          <p:attrName>ppt_y</p:attrName>
                                        </p:attrNameLst>
                                      </p:cBhvr>
                                      <p:tavLst>
                                        <p:tav tm="0">
                                          <p:val>
                                            <p:strVal val="#ppt_y-.03"/>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37" presetClass="entr" presetSubtype="0" fill="hold" grpId="0" nodeType="clickEffect">
                                  <p:stCondLst>
                                    <p:cond delay="0"/>
                                  </p:stCondLst>
                                  <p:childTnLst>
                                    <p:set>
                                      <p:cBhvr>
                                        <p:cTn id="110" dur="1" fill="hold">
                                          <p:stCondLst>
                                            <p:cond delay="0"/>
                                          </p:stCondLst>
                                        </p:cTn>
                                        <p:tgtEl>
                                          <p:spTgt spid="3">
                                            <p:txEl>
                                              <p:pRg st="13" end="13"/>
                                            </p:txEl>
                                          </p:spTgt>
                                        </p:tgtEl>
                                        <p:attrNameLst>
                                          <p:attrName>style.visibility</p:attrName>
                                        </p:attrNameLst>
                                      </p:cBhvr>
                                      <p:to>
                                        <p:strVal val="visible"/>
                                      </p:to>
                                    </p:set>
                                    <p:animEffect transition="in" filter="fade">
                                      <p:cBhvr>
                                        <p:cTn id="111" dur="1000"/>
                                        <p:tgtEl>
                                          <p:spTgt spid="3">
                                            <p:txEl>
                                              <p:pRg st="13" end="13"/>
                                            </p:txEl>
                                          </p:spTgt>
                                        </p:tgtEl>
                                      </p:cBhvr>
                                    </p:animEffect>
                                    <p:anim calcmode="lin" valueType="num">
                                      <p:cBhvr>
                                        <p:cTn id="11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113" dur="900" decel="100000" fill="hold"/>
                                        <p:tgtEl>
                                          <p:spTgt spid="3">
                                            <p:txEl>
                                              <p:pRg st="13" end="13"/>
                                            </p:txEl>
                                          </p:spTgt>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3">
                                            <p:txEl>
                                              <p:pRg st="13" end="13"/>
                                            </p:txEl>
                                          </p:spTgt>
                                        </p:tgtEl>
                                        <p:attrNameLst>
                                          <p:attrName>ppt_y</p:attrName>
                                        </p:attrNameLst>
                                      </p:cBhvr>
                                      <p:tavLst>
                                        <p:tav tm="0">
                                          <p:val>
                                            <p:strVal val="#ppt_y-.03"/>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37" presetClass="entr" presetSubtype="0" fill="hold" grpId="0" nodeType="clickEffect">
                                  <p:stCondLst>
                                    <p:cond delay="0"/>
                                  </p:stCondLst>
                                  <p:childTnLst>
                                    <p:set>
                                      <p:cBhvr>
                                        <p:cTn id="118" dur="1" fill="hold">
                                          <p:stCondLst>
                                            <p:cond delay="0"/>
                                          </p:stCondLst>
                                        </p:cTn>
                                        <p:tgtEl>
                                          <p:spTgt spid="3">
                                            <p:txEl>
                                              <p:pRg st="14" end="14"/>
                                            </p:txEl>
                                          </p:spTgt>
                                        </p:tgtEl>
                                        <p:attrNameLst>
                                          <p:attrName>style.visibility</p:attrName>
                                        </p:attrNameLst>
                                      </p:cBhvr>
                                      <p:to>
                                        <p:strVal val="visible"/>
                                      </p:to>
                                    </p:set>
                                    <p:animEffect transition="in" filter="fade">
                                      <p:cBhvr>
                                        <p:cTn id="119" dur="1000"/>
                                        <p:tgtEl>
                                          <p:spTgt spid="3">
                                            <p:txEl>
                                              <p:pRg st="14" end="14"/>
                                            </p:txEl>
                                          </p:spTgt>
                                        </p:tgtEl>
                                      </p:cBhvr>
                                    </p:animEffect>
                                    <p:anim calcmode="lin" valueType="num">
                                      <p:cBhvr>
                                        <p:cTn id="120"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21" dur="900" decel="100000" fill="hold"/>
                                        <p:tgtEl>
                                          <p:spTgt spid="3">
                                            <p:txEl>
                                              <p:pRg st="14" end="14"/>
                                            </p:txEl>
                                          </p:spTgt>
                                        </p:tgtEl>
                                        <p:attrNameLst>
                                          <p:attrName>ppt_y</p:attrName>
                                        </p:attrNameLst>
                                      </p:cBhvr>
                                      <p:tavLst>
                                        <p:tav tm="0">
                                          <p:val>
                                            <p:strVal val="#ppt_y+1"/>
                                          </p:val>
                                        </p:tav>
                                        <p:tav tm="100000">
                                          <p:val>
                                            <p:strVal val="#ppt_y-.03"/>
                                          </p:val>
                                        </p:tav>
                                      </p:tavLst>
                                    </p:anim>
                                    <p:anim calcmode="lin" valueType="num">
                                      <p:cBhvr>
                                        <p:cTn id="122" dur="100" accel="100000" fill="hold">
                                          <p:stCondLst>
                                            <p:cond delay="900"/>
                                          </p:stCondLst>
                                        </p:cTn>
                                        <p:tgtEl>
                                          <p:spTgt spid="3">
                                            <p:txEl>
                                              <p:pRg st="14" end="14"/>
                                            </p:txEl>
                                          </p:spTgt>
                                        </p:tgtEl>
                                        <p:attrNameLst>
                                          <p:attrName>ppt_y</p:attrName>
                                        </p:attrNameLst>
                                      </p:cBhvr>
                                      <p:tavLst>
                                        <p:tav tm="0">
                                          <p:val>
                                            <p:strVal val="#ppt_y-.03"/>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37" presetClass="entr" presetSubtype="0" fill="hold" grpId="0" nodeType="clickEffect">
                                  <p:stCondLst>
                                    <p:cond delay="0"/>
                                  </p:stCondLst>
                                  <p:childTnLst>
                                    <p:set>
                                      <p:cBhvr>
                                        <p:cTn id="126" dur="1" fill="hold">
                                          <p:stCondLst>
                                            <p:cond delay="0"/>
                                          </p:stCondLst>
                                        </p:cTn>
                                        <p:tgtEl>
                                          <p:spTgt spid="3">
                                            <p:txEl>
                                              <p:pRg st="16" end="16"/>
                                            </p:txEl>
                                          </p:spTgt>
                                        </p:tgtEl>
                                        <p:attrNameLst>
                                          <p:attrName>style.visibility</p:attrName>
                                        </p:attrNameLst>
                                      </p:cBhvr>
                                      <p:to>
                                        <p:strVal val="visible"/>
                                      </p:to>
                                    </p:set>
                                    <p:animEffect transition="in" filter="fade">
                                      <p:cBhvr>
                                        <p:cTn id="127" dur="1000"/>
                                        <p:tgtEl>
                                          <p:spTgt spid="3">
                                            <p:txEl>
                                              <p:pRg st="16" end="16"/>
                                            </p:txEl>
                                          </p:spTgt>
                                        </p:tgtEl>
                                      </p:cBhvr>
                                    </p:animEffect>
                                    <p:anim calcmode="lin" valueType="num">
                                      <p:cBhvr>
                                        <p:cTn id="128"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29" dur="900" decel="100000" fill="hold"/>
                                        <p:tgtEl>
                                          <p:spTgt spid="3">
                                            <p:txEl>
                                              <p:pRg st="16" end="16"/>
                                            </p:txEl>
                                          </p:spTgt>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3">
                                            <p:txEl>
                                              <p:pRg st="16" end="1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7556"/>
            <a:ext cx="8229600" cy="6307666"/>
          </a:xfrm>
        </p:spPr>
        <p:txBody>
          <a:bodyPr>
            <a:normAutofit lnSpcReduction="10000"/>
          </a:bodyPr>
          <a:lstStyle/>
          <a:p>
            <a:pPr marL="0" indent="0">
              <a:buNone/>
            </a:pPr>
            <a:r>
              <a:rPr lang="fr-FR" sz="2000" b="1" u="sng" dirty="0" smtClean="0"/>
              <a:t>Membres et représentants de PO qui organisent du fondamental et du secondaire</a:t>
            </a:r>
          </a:p>
          <a:p>
            <a:pPr marL="0" indent="0">
              <a:buNone/>
            </a:pPr>
            <a:r>
              <a:rPr lang="fr-FR" sz="1800" u="sng" dirty="0" smtClean="0"/>
              <a:t>Management</a:t>
            </a:r>
          </a:p>
          <a:p>
            <a:pPr>
              <a:buFont typeface="Wingdings" charset="2"/>
              <a:buChar char="q"/>
            </a:pPr>
            <a:r>
              <a:rPr lang="fr-FR" sz="1800" dirty="0" smtClean="0"/>
              <a:t>Comment fonctionne votre PO ?</a:t>
            </a:r>
          </a:p>
          <a:p>
            <a:pPr>
              <a:buFont typeface="Wingdings" charset="2"/>
              <a:buChar char="q"/>
            </a:pPr>
            <a:r>
              <a:rPr lang="fr-FR" sz="1800" dirty="0" smtClean="0"/>
              <a:t>Quels bénéfices trouvez-vous à ce mode de fonctionnement ?</a:t>
            </a:r>
          </a:p>
          <a:p>
            <a:pPr>
              <a:buFont typeface="Wingdings" charset="2"/>
              <a:buChar char="q"/>
            </a:pPr>
            <a:r>
              <a:rPr lang="fr-FR" sz="1800" dirty="0" smtClean="0"/>
              <a:t>Quelles difficultés y rencontrez-vous ?</a:t>
            </a:r>
          </a:p>
          <a:p>
            <a:pPr>
              <a:buFont typeface="Wingdings" charset="2"/>
              <a:buChar char="q"/>
            </a:pPr>
            <a:r>
              <a:rPr lang="fr-FR" sz="1800" dirty="0" smtClean="0"/>
              <a:t>Les directeurs participent-ils aux réunions de PO ?</a:t>
            </a:r>
          </a:p>
          <a:p>
            <a:pPr>
              <a:buFont typeface="Wingdings" charset="2"/>
              <a:buChar char="q"/>
            </a:pPr>
            <a:r>
              <a:rPr lang="fr-FR" sz="1800" dirty="0" smtClean="0"/>
              <a:t>Quelles seraient vos aspirations en termes de management de votre équipe de direction ?</a:t>
            </a:r>
          </a:p>
          <a:p>
            <a:pPr marL="0" indent="0">
              <a:buNone/>
            </a:pPr>
            <a:r>
              <a:rPr lang="fr-FR" sz="1800" u="sng" dirty="0" smtClean="0"/>
              <a:t>Passage du fondamental au secondaire</a:t>
            </a:r>
          </a:p>
          <a:p>
            <a:pPr>
              <a:buFont typeface="Wingdings" charset="2"/>
              <a:buChar char="q"/>
            </a:pPr>
            <a:r>
              <a:rPr lang="fr-FR" sz="1800" dirty="0"/>
              <a:t>J</a:t>
            </a:r>
            <a:r>
              <a:rPr lang="fr-FR" sz="1800" dirty="0" smtClean="0"/>
              <a:t>ouez-vous un rôle dans la mise en place d’actions susceptibles d’améliorer pour les élèves le passage de l’enseignement primaire vers l’enseignement secondaire ?</a:t>
            </a:r>
          </a:p>
          <a:p>
            <a:pPr marL="0" indent="0">
              <a:buNone/>
            </a:pPr>
            <a:r>
              <a:rPr lang="fr-FR" sz="1800" dirty="0"/>
              <a:t> </a:t>
            </a:r>
            <a:r>
              <a:rPr lang="fr-FR" sz="1800" dirty="0" smtClean="0"/>
              <a:t>    Si oui, </a:t>
            </a:r>
          </a:p>
          <a:p>
            <a:pPr marL="0" indent="0">
              <a:buNone/>
            </a:pPr>
            <a:r>
              <a:rPr lang="fr-FR" sz="1800" dirty="0"/>
              <a:t> </a:t>
            </a:r>
            <a:r>
              <a:rPr lang="fr-FR" sz="1800" dirty="0" smtClean="0"/>
              <a:t>        - Quel rôle ?</a:t>
            </a:r>
          </a:p>
          <a:p>
            <a:pPr marL="0" indent="0">
              <a:buNone/>
            </a:pPr>
            <a:r>
              <a:rPr lang="fr-FR" sz="1800" dirty="0"/>
              <a:t> </a:t>
            </a:r>
            <a:r>
              <a:rPr lang="fr-FR" sz="1800" dirty="0" smtClean="0"/>
              <a:t>        - Comment impliquez-vous les directions et le personnel dans ces démarches ?</a:t>
            </a:r>
          </a:p>
          <a:p>
            <a:pPr marL="0" indent="0">
              <a:buNone/>
            </a:pPr>
            <a:r>
              <a:rPr lang="fr-FR" sz="1800" dirty="0"/>
              <a:t> </a:t>
            </a:r>
            <a:r>
              <a:rPr lang="fr-FR" sz="1800" dirty="0" smtClean="0"/>
              <a:t>        - Comment favorisez-vous la collaboration entre directions du fondamental et</a:t>
            </a:r>
          </a:p>
          <a:p>
            <a:pPr marL="0" indent="0">
              <a:buNone/>
            </a:pPr>
            <a:r>
              <a:rPr lang="fr-FR" sz="1800" dirty="0"/>
              <a:t> </a:t>
            </a:r>
            <a:r>
              <a:rPr lang="fr-FR" sz="1800" dirty="0" smtClean="0"/>
              <a:t>          du secondaire sur cette question du passage d’un niveau à l’autre ?</a:t>
            </a:r>
          </a:p>
          <a:p>
            <a:pPr>
              <a:buFont typeface="Wingdings" charset="2"/>
              <a:buChar char="q"/>
            </a:pPr>
            <a:r>
              <a:rPr lang="fr-FR" sz="1800" dirty="0" smtClean="0"/>
              <a:t>Trouvez-vous que ce qui est mis en place dans ce domaine est satisfaisant ?    Expliquez votre réponse.</a:t>
            </a:r>
            <a:endParaRPr lang="fr-FR" sz="1800" dirty="0"/>
          </a:p>
          <a:p>
            <a:pPr marL="0" indent="0">
              <a:buNone/>
            </a:pPr>
            <a:r>
              <a:rPr lang="fr-FR" sz="2000" dirty="0" smtClean="0"/>
              <a:t> </a:t>
            </a:r>
            <a:endParaRPr lang="fr-FR" sz="2000" dirty="0"/>
          </a:p>
        </p:txBody>
      </p:sp>
      <p:sp>
        <p:nvSpPr>
          <p:cNvPr id="2" name="Espace réservé du numéro de diapositive 1"/>
          <p:cNvSpPr>
            <a:spLocks noGrp="1"/>
          </p:cNvSpPr>
          <p:nvPr>
            <p:ph type="sldNum" sz="quarter" idx="12"/>
          </p:nvPr>
        </p:nvSpPr>
        <p:spPr/>
        <p:txBody>
          <a:bodyPr/>
          <a:lstStyle/>
          <a:p>
            <a:fld id="{BBD18595-DC91-3C4C-85AB-A7326D222F10}" type="slidenum">
              <a:rPr lang="fr-FR" smtClean="0"/>
              <a:t>28</a:t>
            </a:fld>
            <a:endParaRPr lang="fr-FR"/>
          </a:p>
        </p:txBody>
      </p:sp>
    </p:spTree>
    <p:extLst>
      <p:ext uri="{BB962C8B-B14F-4D97-AF65-F5344CB8AC3E}">
        <p14:creationId xmlns:p14="http://schemas.microsoft.com/office/powerpoint/2010/main" val="38820921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fade">
                                      <p:cBhvr>
                                        <p:cTn id="71" dur="1000"/>
                                        <p:tgtEl>
                                          <p:spTgt spid="3">
                                            <p:txEl>
                                              <p:pRg st="8" end="8"/>
                                            </p:txEl>
                                          </p:spTgt>
                                        </p:tgtEl>
                                      </p:cBhvr>
                                    </p:animEffect>
                                    <p:anim calcmode="lin" valueType="num">
                                      <p:cBhvr>
                                        <p:cTn id="7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Effect transition="in" filter="fade">
                                      <p:cBhvr>
                                        <p:cTn id="79" dur="1000"/>
                                        <p:tgtEl>
                                          <p:spTgt spid="3">
                                            <p:txEl>
                                              <p:pRg st="9" end="9"/>
                                            </p:txEl>
                                          </p:spTgt>
                                        </p:tgtEl>
                                      </p:cBhvr>
                                    </p:animEffect>
                                    <p:anim calcmode="lin" valueType="num">
                                      <p:cBhvr>
                                        <p:cTn id="8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grpId="0" nodeType="click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animEffect transition="in" filter="fade">
                                      <p:cBhvr>
                                        <p:cTn id="87" dur="1000"/>
                                        <p:tgtEl>
                                          <p:spTgt spid="3">
                                            <p:txEl>
                                              <p:pRg st="10" end="10"/>
                                            </p:txEl>
                                          </p:spTgt>
                                        </p:tgtEl>
                                      </p:cBhvr>
                                    </p:animEffect>
                                    <p:anim calcmode="lin" valueType="num">
                                      <p:cBhvr>
                                        <p:cTn id="8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9" dur="900" decel="100000" fill="hold"/>
                                        <p:tgtEl>
                                          <p:spTgt spid="3">
                                            <p:txEl>
                                              <p:pRg st="10" end="10"/>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3">
                                            <p:txEl>
                                              <p:pRg st="10" end="10"/>
                                            </p:txEl>
                                          </p:spTgt>
                                        </p:tgtEl>
                                        <p:attrNameLst>
                                          <p:attrName>ppt_y</p:attrName>
                                        </p:attrNameLst>
                                      </p:cBhvr>
                                      <p:tavLst>
                                        <p:tav tm="0">
                                          <p:val>
                                            <p:strVal val="#ppt_y-.03"/>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7" presetClass="entr" presetSubtype="0" fill="hold" grpId="0" nodeType="clickEffect">
                                  <p:stCondLst>
                                    <p:cond delay="0"/>
                                  </p:stCondLst>
                                  <p:childTnLst>
                                    <p:set>
                                      <p:cBhvr>
                                        <p:cTn id="94" dur="1" fill="hold">
                                          <p:stCondLst>
                                            <p:cond delay="0"/>
                                          </p:stCondLst>
                                        </p:cTn>
                                        <p:tgtEl>
                                          <p:spTgt spid="3">
                                            <p:txEl>
                                              <p:pRg st="11" end="11"/>
                                            </p:txEl>
                                          </p:spTgt>
                                        </p:tgtEl>
                                        <p:attrNameLst>
                                          <p:attrName>style.visibility</p:attrName>
                                        </p:attrNameLst>
                                      </p:cBhvr>
                                      <p:to>
                                        <p:strVal val="visible"/>
                                      </p:to>
                                    </p:set>
                                    <p:animEffect transition="in" filter="fade">
                                      <p:cBhvr>
                                        <p:cTn id="95" dur="1000"/>
                                        <p:tgtEl>
                                          <p:spTgt spid="3">
                                            <p:txEl>
                                              <p:pRg st="11" end="11"/>
                                            </p:txEl>
                                          </p:spTgt>
                                        </p:tgtEl>
                                      </p:cBhvr>
                                    </p:animEffect>
                                    <p:anim calcmode="lin" valueType="num">
                                      <p:cBhvr>
                                        <p:cTn id="96"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97" dur="900" decel="100000" fill="hold"/>
                                        <p:tgtEl>
                                          <p:spTgt spid="3">
                                            <p:txEl>
                                              <p:pRg st="11" end="11"/>
                                            </p:txEl>
                                          </p:spTgt>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3">
                                            <p:txEl>
                                              <p:pRg st="11" end="11"/>
                                            </p:txEl>
                                          </p:spTgt>
                                        </p:tgtEl>
                                        <p:attrNameLst>
                                          <p:attrName>ppt_y</p:attrName>
                                        </p:attrNameLst>
                                      </p:cBhvr>
                                      <p:tavLst>
                                        <p:tav tm="0">
                                          <p:val>
                                            <p:strVal val="#ppt_y-.03"/>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37" presetClass="entr" presetSubtype="0" fill="hold" grpId="0" nodeType="clickEffect">
                                  <p:stCondLst>
                                    <p:cond delay="0"/>
                                  </p:stCondLst>
                                  <p:childTnLst>
                                    <p:set>
                                      <p:cBhvr>
                                        <p:cTn id="102" dur="1" fill="hold">
                                          <p:stCondLst>
                                            <p:cond delay="0"/>
                                          </p:stCondLst>
                                        </p:cTn>
                                        <p:tgtEl>
                                          <p:spTgt spid="3">
                                            <p:txEl>
                                              <p:pRg st="12" end="12"/>
                                            </p:txEl>
                                          </p:spTgt>
                                        </p:tgtEl>
                                        <p:attrNameLst>
                                          <p:attrName>style.visibility</p:attrName>
                                        </p:attrNameLst>
                                      </p:cBhvr>
                                      <p:to>
                                        <p:strVal val="visible"/>
                                      </p:to>
                                    </p:set>
                                    <p:animEffect transition="in" filter="fade">
                                      <p:cBhvr>
                                        <p:cTn id="103" dur="1000"/>
                                        <p:tgtEl>
                                          <p:spTgt spid="3">
                                            <p:txEl>
                                              <p:pRg st="12" end="12"/>
                                            </p:txEl>
                                          </p:spTgt>
                                        </p:tgtEl>
                                      </p:cBhvr>
                                    </p:animEffect>
                                    <p:anim calcmode="lin" valueType="num">
                                      <p:cBhvr>
                                        <p:cTn id="10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105" dur="900" decel="100000" fill="hold"/>
                                        <p:tgtEl>
                                          <p:spTgt spid="3">
                                            <p:txEl>
                                              <p:pRg st="12" end="12"/>
                                            </p:txEl>
                                          </p:spTgt>
                                        </p:tgtEl>
                                        <p:attrNameLst>
                                          <p:attrName>ppt_y</p:attrName>
                                        </p:attrNameLst>
                                      </p:cBhvr>
                                      <p:tavLst>
                                        <p:tav tm="0">
                                          <p:val>
                                            <p:strVal val="#ppt_y+1"/>
                                          </p:val>
                                        </p:tav>
                                        <p:tav tm="100000">
                                          <p:val>
                                            <p:strVal val="#ppt_y-.03"/>
                                          </p:val>
                                        </p:tav>
                                      </p:tavLst>
                                    </p:anim>
                                    <p:anim calcmode="lin" valueType="num">
                                      <p:cBhvr>
                                        <p:cTn id="106" dur="100" accel="100000" fill="hold">
                                          <p:stCondLst>
                                            <p:cond delay="900"/>
                                          </p:stCondLst>
                                        </p:cTn>
                                        <p:tgtEl>
                                          <p:spTgt spid="3">
                                            <p:txEl>
                                              <p:pRg st="12" end="12"/>
                                            </p:txEl>
                                          </p:spTgt>
                                        </p:tgtEl>
                                        <p:attrNameLst>
                                          <p:attrName>ppt_y</p:attrName>
                                        </p:attrNameLst>
                                      </p:cBhvr>
                                      <p:tavLst>
                                        <p:tav tm="0">
                                          <p:val>
                                            <p:strVal val="#ppt_y-.03"/>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37" presetClass="entr" presetSubtype="0" fill="hold" grpId="0" nodeType="clickEffect">
                                  <p:stCondLst>
                                    <p:cond delay="0"/>
                                  </p:stCondLst>
                                  <p:childTnLst>
                                    <p:set>
                                      <p:cBhvr>
                                        <p:cTn id="110" dur="1" fill="hold">
                                          <p:stCondLst>
                                            <p:cond delay="0"/>
                                          </p:stCondLst>
                                        </p:cTn>
                                        <p:tgtEl>
                                          <p:spTgt spid="3">
                                            <p:txEl>
                                              <p:pRg st="13" end="13"/>
                                            </p:txEl>
                                          </p:spTgt>
                                        </p:tgtEl>
                                        <p:attrNameLst>
                                          <p:attrName>style.visibility</p:attrName>
                                        </p:attrNameLst>
                                      </p:cBhvr>
                                      <p:to>
                                        <p:strVal val="visible"/>
                                      </p:to>
                                    </p:set>
                                    <p:animEffect transition="in" filter="fade">
                                      <p:cBhvr>
                                        <p:cTn id="111" dur="1000"/>
                                        <p:tgtEl>
                                          <p:spTgt spid="3">
                                            <p:txEl>
                                              <p:pRg st="13" end="13"/>
                                            </p:txEl>
                                          </p:spTgt>
                                        </p:tgtEl>
                                      </p:cBhvr>
                                    </p:animEffect>
                                    <p:anim calcmode="lin" valueType="num">
                                      <p:cBhvr>
                                        <p:cTn id="11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113" dur="900" decel="100000" fill="hold"/>
                                        <p:tgtEl>
                                          <p:spTgt spid="3">
                                            <p:txEl>
                                              <p:pRg st="13" end="13"/>
                                            </p:txEl>
                                          </p:spTgt>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3">
                                            <p:txEl>
                                              <p:pRg st="13" end="13"/>
                                            </p:txEl>
                                          </p:spTgt>
                                        </p:tgtEl>
                                        <p:attrNameLst>
                                          <p:attrName>ppt_y</p:attrName>
                                        </p:attrNameLst>
                                      </p:cBhvr>
                                      <p:tavLst>
                                        <p:tav tm="0">
                                          <p:val>
                                            <p:strVal val="#ppt_y-.03"/>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37" presetClass="entr" presetSubtype="0" fill="hold" grpId="0" nodeType="clickEffect">
                                  <p:stCondLst>
                                    <p:cond delay="0"/>
                                  </p:stCondLst>
                                  <p:childTnLst>
                                    <p:set>
                                      <p:cBhvr>
                                        <p:cTn id="118" dur="1" fill="hold">
                                          <p:stCondLst>
                                            <p:cond delay="0"/>
                                          </p:stCondLst>
                                        </p:cTn>
                                        <p:tgtEl>
                                          <p:spTgt spid="3">
                                            <p:txEl>
                                              <p:pRg st="14" end="14"/>
                                            </p:txEl>
                                          </p:spTgt>
                                        </p:tgtEl>
                                        <p:attrNameLst>
                                          <p:attrName>style.visibility</p:attrName>
                                        </p:attrNameLst>
                                      </p:cBhvr>
                                      <p:to>
                                        <p:strVal val="visible"/>
                                      </p:to>
                                    </p:set>
                                    <p:animEffect transition="in" filter="fade">
                                      <p:cBhvr>
                                        <p:cTn id="119" dur="1000"/>
                                        <p:tgtEl>
                                          <p:spTgt spid="3">
                                            <p:txEl>
                                              <p:pRg st="14" end="14"/>
                                            </p:txEl>
                                          </p:spTgt>
                                        </p:tgtEl>
                                      </p:cBhvr>
                                    </p:animEffect>
                                    <p:anim calcmode="lin" valueType="num">
                                      <p:cBhvr>
                                        <p:cTn id="120"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21" dur="900" decel="100000" fill="hold"/>
                                        <p:tgtEl>
                                          <p:spTgt spid="3">
                                            <p:txEl>
                                              <p:pRg st="14" end="14"/>
                                            </p:txEl>
                                          </p:spTgt>
                                        </p:tgtEl>
                                        <p:attrNameLst>
                                          <p:attrName>ppt_y</p:attrName>
                                        </p:attrNameLst>
                                      </p:cBhvr>
                                      <p:tavLst>
                                        <p:tav tm="0">
                                          <p:val>
                                            <p:strVal val="#ppt_y+1"/>
                                          </p:val>
                                        </p:tav>
                                        <p:tav tm="100000">
                                          <p:val>
                                            <p:strVal val="#ppt_y-.03"/>
                                          </p:val>
                                        </p:tav>
                                      </p:tavLst>
                                    </p:anim>
                                    <p:anim calcmode="lin" valueType="num">
                                      <p:cBhvr>
                                        <p:cTn id="122" dur="100" accel="100000" fill="hold">
                                          <p:stCondLst>
                                            <p:cond delay="900"/>
                                          </p:stCondLst>
                                        </p:cTn>
                                        <p:tgtEl>
                                          <p:spTgt spid="3">
                                            <p:txEl>
                                              <p:pRg st="14" end="14"/>
                                            </p:txEl>
                                          </p:spTgt>
                                        </p:tgtEl>
                                        <p:attrNameLst>
                                          <p:attrName>ppt_y</p:attrName>
                                        </p:attrNameLst>
                                      </p:cBhvr>
                                      <p:tavLst>
                                        <p:tav tm="0">
                                          <p:val>
                                            <p:strVal val="#ppt_y-.03"/>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37" presetClass="entr" presetSubtype="0" fill="hold" grpId="0" nodeType="clickEffect">
                                  <p:stCondLst>
                                    <p:cond delay="0"/>
                                  </p:stCondLst>
                                  <p:childTnLst>
                                    <p:set>
                                      <p:cBhvr>
                                        <p:cTn id="126" dur="1" fill="hold">
                                          <p:stCondLst>
                                            <p:cond delay="0"/>
                                          </p:stCondLst>
                                        </p:cTn>
                                        <p:tgtEl>
                                          <p:spTgt spid="3">
                                            <p:txEl>
                                              <p:pRg st="15" end="15"/>
                                            </p:txEl>
                                          </p:spTgt>
                                        </p:tgtEl>
                                        <p:attrNameLst>
                                          <p:attrName>style.visibility</p:attrName>
                                        </p:attrNameLst>
                                      </p:cBhvr>
                                      <p:to>
                                        <p:strVal val="visible"/>
                                      </p:to>
                                    </p:set>
                                    <p:animEffect transition="in" filter="fade">
                                      <p:cBhvr>
                                        <p:cTn id="127" dur="1000"/>
                                        <p:tgtEl>
                                          <p:spTgt spid="3">
                                            <p:txEl>
                                              <p:pRg st="15" end="15"/>
                                            </p:txEl>
                                          </p:spTgt>
                                        </p:tgtEl>
                                      </p:cBhvr>
                                    </p:animEffect>
                                    <p:anim calcmode="lin" valueType="num">
                                      <p:cBhvr>
                                        <p:cTn id="128"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29" dur="900" decel="100000" fill="hold"/>
                                        <p:tgtEl>
                                          <p:spTgt spid="3">
                                            <p:txEl>
                                              <p:pRg st="15" end="15"/>
                                            </p:txEl>
                                          </p:spTgt>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3">
                                            <p:txEl>
                                              <p:pRg st="15" end="1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95365"/>
            <a:ext cx="8229600" cy="6276500"/>
          </a:xfrm>
        </p:spPr>
        <p:txBody>
          <a:bodyPr>
            <a:normAutofit/>
          </a:bodyPr>
          <a:lstStyle/>
          <a:p>
            <a:pPr marL="0" indent="0" algn="ctr">
              <a:buNone/>
            </a:pPr>
            <a:endParaRPr lang="fr-FR" sz="2400" b="1" dirty="0" smtClean="0"/>
          </a:p>
          <a:p>
            <a:pPr marL="0" indent="0" algn="ctr">
              <a:buNone/>
            </a:pPr>
            <a:r>
              <a:rPr lang="fr-FR" sz="2400" b="1" dirty="0" smtClean="0"/>
              <a:t>VI.</a:t>
            </a:r>
          </a:p>
          <a:p>
            <a:pPr marL="0" indent="0" algn="ctr">
              <a:buNone/>
            </a:pPr>
            <a:r>
              <a:rPr lang="fr-FR" sz="2400" b="1" dirty="0" smtClean="0"/>
              <a:t>RECENSEMENT ET SYNTHESE </a:t>
            </a:r>
          </a:p>
          <a:p>
            <a:pPr marL="0" indent="0" algn="ctr">
              <a:buNone/>
            </a:pPr>
            <a:r>
              <a:rPr lang="fr-FR" sz="2400" b="1" dirty="0" smtClean="0"/>
              <a:t>DES REPONSES OBTENUES </a:t>
            </a:r>
          </a:p>
          <a:p>
            <a:pPr marL="0" indent="0" algn="ctr">
              <a:buNone/>
            </a:pPr>
            <a:endParaRPr lang="fr-FR" sz="2400" b="1" dirty="0" smtClean="0"/>
          </a:p>
          <a:p>
            <a:pPr marL="0" indent="0" algn="ctr">
              <a:buNone/>
            </a:pPr>
            <a:r>
              <a:rPr lang="fr-FR" sz="2400" b="1" dirty="0" smtClean="0"/>
              <a:t>SUR LE VECU DE CETTE TRANSITION</a:t>
            </a:r>
          </a:p>
          <a:p>
            <a:pPr marL="0" indent="0" algn="ctr">
              <a:buNone/>
            </a:pPr>
            <a:r>
              <a:rPr lang="fr-FR" sz="2400" b="1" dirty="0" smtClean="0"/>
              <a:t>(élèves, </a:t>
            </a:r>
            <a:r>
              <a:rPr lang="fr-FR" sz="2400" b="1" dirty="0" smtClean="0"/>
              <a:t>parents)</a:t>
            </a:r>
            <a:endParaRPr lang="fr-FR" sz="2400" b="1" dirty="0" smtClean="0"/>
          </a:p>
          <a:p>
            <a:pPr marL="0" indent="0" algn="ctr">
              <a:buNone/>
            </a:pPr>
            <a:endParaRPr lang="fr-FR" sz="2400" b="1" dirty="0" smtClean="0"/>
          </a:p>
          <a:p>
            <a:pPr marL="0" indent="0" algn="ctr">
              <a:buNone/>
            </a:pPr>
            <a:r>
              <a:rPr lang="fr-FR" sz="2400" b="1" dirty="0" smtClean="0"/>
              <a:t>SUR SA MISE EN ŒUVRE</a:t>
            </a:r>
          </a:p>
          <a:p>
            <a:pPr marL="0" indent="0" algn="ctr">
              <a:buNone/>
            </a:pPr>
            <a:r>
              <a:rPr lang="fr-FR" sz="2400" b="1" dirty="0"/>
              <a:t>(</a:t>
            </a:r>
            <a:r>
              <a:rPr lang="fr-FR" sz="2400" b="1" dirty="0" smtClean="0"/>
              <a:t>enseignants)</a:t>
            </a:r>
          </a:p>
          <a:p>
            <a:pPr marL="0" indent="0" algn="ctr">
              <a:buNone/>
            </a:pPr>
            <a:endParaRPr lang="fr-FR" sz="2400" b="1" dirty="0" smtClean="0"/>
          </a:p>
          <a:p>
            <a:pPr marL="0" indent="0" algn="ctr">
              <a:buNone/>
            </a:pPr>
            <a:r>
              <a:rPr lang="fr-FR" sz="2400" b="1" dirty="0" smtClean="0"/>
              <a:t>SUR SON PILOTAGE </a:t>
            </a:r>
          </a:p>
          <a:p>
            <a:pPr marL="0" indent="0" algn="ctr">
              <a:buNone/>
            </a:pPr>
            <a:r>
              <a:rPr lang="fr-FR" sz="2400" b="1" dirty="0" smtClean="0"/>
              <a:t>(directions et PO)</a:t>
            </a:r>
            <a:endParaRPr lang="fr-FR" sz="2400" b="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29</a:t>
            </a:fld>
            <a:endParaRPr lang="fr-FR"/>
          </a:p>
        </p:txBody>
      </p:sp>
    </p:spTree>
    <p:extLst>
      <p:ext uri="{BB962C8B-B14F-4D97-AF65-F5344CB8AC3E}">
        <p14:creationId xmlns:p14="http://schemas.microsoft.com/office/powerpoint/2010/main" val="16416840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2" end="2"/>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5" end="5"/>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8" end="8"/>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p:tgtEl>
                                          <p:spTgt spid="3">
                                            <p:txEl>
                                              <p:pRg st="9" end="9"/>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p:tgtEl>
                                          <p:spTgt spid="3">
                                            <p:txEl>
                                              <p:pRg st="11" end="11"/>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11" end="11"/>
                                            </p:txEl>
                                          </p:spTgt>
                                        </p:tgtEl>
                                      </p:cBhvr>
                                    </p:animEffect>
                                  </p:childTnLst>
                                </p:cTn>
                              </p:par>
                              <p:par>
                                <p:cTn id="39" presetID="12" presetClass="entr" presetSubtype="4"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 calcmode="lin" valueType="num">
                                      <p:cBhvr additive="base">
                                        <p:cTn id="41" dur="500"/>
                                        <p:tgtEl>
                                          <p:spTgt spid="3">
                                            <p:txEl>
                                              <p:pRg st="12" end="12"/>
                                            </p:txEl>
                                          </p:spTgt>
                                        </p:tgtEl>
                                        <p:attrNameLst>
                                          <p:attrName>ppt_y</p:attrName>
                                        </p:attrNameLst>
                                      </p:cBhvr>
                                      <p:tavLst>
                                        <p:tav tm="0">
                                          <p:val>
                                            <p:strVal val="#ppt_y+#ppt_h*1.125000"/>
                                          </p:val>
                                        </p:tav>
                                        <p:tav tm="100000">
                                          <p:val>
                                            <p:strVal val="#ppt_y"/>
                                          </p:val>
                                        </p:tav>
                                      </p:tavLst>
                                    </p:anim>
                                    <p:animEffect transition="in" filter="wipe(up)">
                                      <p:cBhvr>
                                        <p:cTn id="4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6321" y="251497"/>
            <a:ext cx="8713361" cy="6375440"/>
          </a:xfrm>
        </p:spPr>
        <p:txBody>
          <a:bodyPr>
            <a:normAutofit/>
          </a:bodyPr>
          <a:lstStyle/>
          <a:p>
            <a:pPr marL="1262063" indent="-457200">
              <a:buFont typeface="+mj-lt"/>
              <a:buAutoNum type="arabicPeriod" startAt="3"/>
            </a:pPr>
            <a:r>
              <a:rPr lang="fr-FR" sz="1600" u="sng" dirty="0" smtClean="0"/>
              <a:t>Directions du primaire et du secondaire</a:t>
            </a:r>
            <a:r>
              <a:rPr lang="fr-FR" sz="1600" dirty="0" smtClean="0"/>
              <a:t>                           81 à 94</a:t>
            </a:r>
            <a:r>
              <a:rPr lang="fr-FR" sz="1600" u="sng" dirty="0" smtClean="0"/>
              <a:t> </a:t>
            </a:r>
          </a:p>
          <a:p>
            <a:pPr marL="1520825" indent="0">
              <a:buFont typeface="Wingdings" charset="2"/>
              <a:buChar char="§"/>
            </a:pPr>
            <a:r>
              <a:rPr lang="fr-FR" sz="2000" dirty="0" smtClean="0"/>
              <a:t>   </a:t>
            </a:r>
            <a:r>
              <a:rPr lang="fr-FR" sz="1600" dirty="0" smtClean="0"/>
              <a:t>Mode de fonctionnement des PO                           83 à 85</a:t>
            </a:r>
          </a:p>
          <a:p>
            <a:pPr marL="1520825" indent="0">
              <a:buFont typeface="Wingdings" charset="2"/>
              <a:buChar char="§"/>
            </a:pPr>
            <a:r>
              <a:rPr lang="fr-FR" sz="1600" dirty="0"/>
              <a:t> </a:t>
            </a:r>
            <a:r>
              <a:rPr lang="fr-FR" sz="1600" dirty="0" smtClean="0"/>
              <a:t>   Aide au choix                                                               86 </a:t>
            </a:r>
            <a:r>
              <a:rPr lang="fr-FR" sz="1600" dirty="0"/>
              <a:t>-</a:t>
            </a:r>
            <a:r>
              <a:rPr lang="fr-FR" sz="1600" dirty="0" smtClean="0"/>
              <a:t> 87</a:t>
            </a:r>
          </a:p>
          <a:p>
            <a:pPr marL="1520825" indent="0">
              <a:buFont typeface="Wingdings" charset="2"/>
              <a:buChar char="§"/>
            </a:pPr>
            <a:r>
              <a:rPr lang="fr-FR" sz="1600" dirty="0"/>
              <a:t> </a:t>
            </a:r>
            <a:r>
              <a:rPr lang="fr-FR" sz="1600" dirty="0" smtClean="0"/>
              <a:t>   Aide au passage d’un niveau à l’autre                     88 </a:t>
            </a:r>
            <a:r>
              <a:rPr lang="fr-FR" sz="1600" dirty="0"/>
              <a:t>-</a:t>
            </a:r>
            <a:r>
              <a:rPr lang="fr-FR" sz="1600" dirty="0" smtClean="0"/>
              <a:t> 89</a:t>
            </a:r>
          </a:p>
          <a:p>
            <a:pPr marL="1520825" indent="0">
              <a:lnSpc>
                <a:spcPct val="80000"/>
              </a:lnSpc>
              <a:buFont typeface="Wingdings" charset="2"/>
              <a:buChar char="§"/>
            </a:pPr>
            <a:r>
              <a:rPr lang="fr-FR" sz="1600" dirty="0"/>
              <a:t> </a:t>
            </a:r>
            <a:r>
              <a:rPr lang="fr-FR" sz="1600" dirty="0" smtClean="0"/>
              <a:t>   Connaissance des difficultés détectées                   90 - 91</a:t>
            </a:r>
            <a:r>
              <a:rPr lang="fr-FR" sz="2000" dirty="0" smtClean="0"/>
              <a:t>               </a:t>
            </a:r>
          </a:p>
          <a:p>
            <a:pPr marL="0" indent="0">
              <a:lnSpc>
                <a:spcPct val="80000"/>
              </a:lnSpc>
              <a:buNone/>
            </a:pPr>
            <a:r>
              <a:rPr lang="fr-FR" sz="2000" dirty="0" smtClean="0"/>
              <a:t>                               </a:t>
            </a:r>
            <a:r>
              <a:rPr lang="fr-FR" sz="1600" dirty="0" smtClean="0"/>
              <a:t>par les enseignants                                                      </a:t>
            </a:r>
          </a:p>
          <a:p>
            <a:pPr marL="1520825" indent="0">
              <a:buFont typeface="Wingdings" charset="2"/>
              <a:buChar char="§"/>
            </a:pPr>
            <a:r>
              <a:rPr lang="fr-FR" sz="1600" dirty="0"/>
              <a:t> </a:t>
            </a:r>
            <a:r>
              <a:rPr lang="fr-FR" sz="1600" dirty="0" smtClean="0"/>
              <a:t>   Propositions                                                                  92 </a:t>
            </a:r>
            <a:r>
              <a:rPr lang="fr-FR" sz="1600" dirty="0"/>
              <a:t>-</a:t>
            </a:r>
            <a:r>
              <a:rPr lang="fr-FR" sz="1600" dirty="0" smtClean="0"/>
              <a:t> 93</a:t>
            </a:r>
          </a:p>
          <a:p>
            <a:pPr marL="1257300" indent="0">
              <a:buNone/>
            </a:pPr>
            <a:r>
              <a:rPr lang="fr-FR" sz="1600" dirty="0" smtClean="0"/>
              <a:t>Observations et commentaires                                                     94</a:t>
            </a:r>
          </a:p>
          <a:p>
            <a:pPr marL="1147763" indent="-342900">
              <a:buFont typeface="+mj-lt"/>
              <a:buAutoNum type="arabicPeriod" startAt="4"/>
            </a:pPr>
            <a:r>
              <a:rPr lang="fr-FR" sz="1600" dirty="0"/>
              <a:t> </a:t>
            </a:r>
            <a:r>
              <a:rPr lang="fr-FR" sz="1600" dirty="0" smtClean="0"/>
              <a:t>  </a:t>
            </a:r>
            <a:r>
              <a:rPr lang="fr-FR" sz="1600" u="sng" dirty="0" smtClean="0"/>
              <a:t>Pouvoirs Organisateurs</a:t>
            </a:r>
            <a:r>
              <a:rPr lang="fr-FR" sz="1600" dirty="0" smtClean="0"/>
              <a:t>                                                          95 à 100</a:t>
            </a:r>
            <a:endParaRPr lang="fr-FR" sz="1600" dirty="0"/>
          </a:p>
          <a:p>
            <a:pPr marL="1798638" indent="-277813">
              <a:buFont typeface="Wingdings" charset="2"/>
              <a:buChar char="§"/>
            </a:pPr>
            <a:r>
              <a:rPr lang="fr-FR" sz="1600" dirty="0" smtClean="0"/>
              <a:t>Mise en évidence de 3 systèmes de                                  97 </a:t>
            </a:r>
          </a:p>
          <a:p>
            <a:pPr marL="0" indent="0">
              <a:buNone/>
            </a:pPr>
            <a:r>
              <a:rPr lang="fr-FR" sz="1600" dirty="0"/>
              <a:t> </a:t>
            </a:r>
            <a:r>
              <a:rPr lang="fr-FR" sz="1600" dirty="0" smtClean="0"/>
              <a:t>                                      fonctionnement PO </a:t>
            </a:r>
            <a:r>
              <a:rPr lang="mr-IN" sz="1600" dirty="0" smtClean="0"/>
              <a:t>–</a:t>
            </a:r>
            <a:r>
              <a:rPr lang="fr-FR" sz="1600" dirty="0" smtClean="0"/>
              <a:t> Directions                                        </a:t>
            </a:r>
          </a:p>
          <a:p>
            <a:pPr marL="1806575" indent="-285750">
              <a:buFont typeface="Wingdings" charset="2"/>
              <a:buChar char="§"/>
            </a:pPr>
            <a:r>
              <a:rPr lang="fr-FR" sz="1600" dirty="0" smtClean="0"/>
              <a:t>Modélisation d’une ASBL                                                     98</a:t>
            </a:r>
          </a:p>
          <a:p>
            <a:pPr marL="1806575" indent="-285750">
              <a:buFont typeface="Wingdings" charset="2"/>
              <a:buChar char="§"/>
            </a:pPr>
            <a:r>
              <a:rPr lang="fr-FR" sz="1600" dirty="0" smtClean="0"/>
              <a:t>3 niveaux de management                                                  99</a:t>
            </a:r>
          </a:p>
          <a:p>
            <a:pPr marL="1806575" indent="-285750">
              <a:buFont typeface="Wingdings" charset="2"/>
              <a:buChar char="§"/>
            </a:pPr>
            <a:r>
              <a:rPr lang="fr-FR" sz="1600" dirty="0" smtClean="0"/>
              <a:t>Quelques considérations                                                     100                                   </a:t>
            </a:r>
            <a:endParaRPr lang="fr-FR" sz="2000" dirty="0" smtClean="0"/>
          </a:p>
          <a:p>
            <a:pPr marL="0" indent="0">
              <a:buNone/>
            </a:pPr>
            <a:r>
              <a:rPr lang="fr-FR" sz="1600" dirty="0" smtClean="0"/>
              <a:t>                                       sur l’art du management et du leadership par le PO      </a:t>
            </a:r>
          </a:p>
          <a:p>
            <a:pPr marL="514350" indent="-514350">
              <a:buFont typeface="+mj-lt"/>
              <a:buAutoNum type="romanUcPeriod" startAt="7"/>
            </a:pPr>
            <a:r>
              <a:rPr lang="fr-FR" sz="2000" b="1" dirty="0" smtClean="0"/>
              <a:t>Facteurs favorables à une transition épanouissante</a:t>
            </a:r>
            <a:endParaRPr lang="fr-FR" sz="2000" b="1" dirty="0"/>
          </a:p>
          <a:p>
            <a:pPr marL="0" indent="0">
              <a:buNone/>
            </a:pPr>
            <a:r>
              <a:rPr lang="fr-FR" sz="2000" dirty="0" smtClean="0"/>
              <a:t>        </a:t>
            </a:r>
            <a:r>
              <a:rPr lang="fr-FR" sz="2000" b="1" dirty="0" smtClean="0"/>
              <a:t>respectueuse pour l’enfant-adolescent                                           </a:t>
            </a:r>
            <a:r>
              <a:rPr lang="fr-FR" sz="2000" dirty="0" smtClean="0"/>
              <a:t>  103 </a:t>
            </a:r>
            <a:r>
              <a:rPr lang="fr-FR" sz="2000" dirty="0"/>
              <a:t>-</a:t>
            </a:r>
            <a:r>
              <a:rPr lang="fr-FR" sz="2000" dirty="0" smtClean="0"/>
              <a:t> 104</a:t>
            </a:r>
          </a:p>
          <a:p>
            <a:pPr marL="514350" indent="-514350">
              <a:buFont typeface="+mj-lt"/>
              <a:buAutoNum type="romanUcPeriod" startAt="8"/>
            </a:pPr>
            <a:r>
              <a:rPr lang="fr-FR" sz="2000" b="1" dirty="0" smtClean="0"/>
              <a:t>Propositions </a:t>
            </a:r>
            <a:r>
              <a:rPr lang="mr-IN" sz="2000" b="1" dirty="0" smtClean="0"/>
              <a:t>–</a:t>
            </a:r>
            <a:r>
              <a:rPr lang="fr-FR" sz="2000" b="1" dirty="0" smtClean="0"/>
              <a:t> demandes à transmettre aux responsables              </a:t>
            </a:r>
            <a:endParaRPr lang="fr-FR" sz="2000" dirty="0" smtClean="0"/>
          </a:p>
          <a:p>
            <a:pPr marL="0" indent="0">
              <a:buNone/>
            </a:pPr>
            <a:r>
              <a:rPr lang="fr-FR" sz="2000" dirty="0" smtClean="0"/>
              <a:t>        </a:t>
            </a:r>
            <a:r>
              <a:rPr lang="fr-FR" sz="2000" b="1" dirty="0" smtClean="0"/>
              <a:t>de l’enseignement obligatoire</a:t>
            </a:r>
            <a:r>
              <a:rPr lang="fr-FR" sz="2000" dirty="0" smtClean="0"/>
              <a:t>                                                             105 </a:t>
            </a:r>
            <a:r>
              <a:rPr lang="fr-FR" sz="2000" dirty="0"/>
              <a:t>-</a:t>
            </a:r>
            <a:r>
              <a:rPr lang="fr-FR" sz="2000" dirty="0" smtClean="0"/>
              <a:t> 106   </a:t>
            </a: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3</a:t>
            </a:fld>
            <a:endParaRPr lang="fr-FR"/>
          </a:p>
        </p:txBody>
      </p:sp>
    </p:spTree>
    <p:extLst>
      <p:ext uri="{BB962C8B-B14F-4D97-AF65-F5344CB8AC3E}">
        <p14:creationId xmlns:p14="http://schemas.microsoft.com/office/powerpoint/2010/main" val="1286257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467" y="251497"/>
            <a:ext cx="8637921" cy="6469978"/>
          </a:xfrm>
        </p:spPr>
        <p:txBody>
          <a:bodyPr>
            <a:normAutofit/>
          </a:bodyPr>
          <a:lstStyle/>
          <a:p>
            <a:pPr marL="0" indent="0">
              <a:buNone/>
            </a:pPr>
            <a:r>
              <a:rPr lang="fr-FR" sz="1800" b="1" i="1" dirty="0" smtClean="0"/>
              <a:t>Une série de tableaux quantitatifs illustrent l’ensemble du chapitre consacré  « au recensement et à la synthèse des réponses obtenues ». </a:t>
            </a:r>
          </a:p>
          <a:p>
            <a:pPr marL="0" indent="0">
              <a:buNone/>
            </a:pPr>
            <a:endParaRPr lang="fr-FR" sz="1800" b="1" i="1" dirty="0"/>
          </a:p>
          <a:p>
            <a:pPr marL="0" indent="0">
              <a:buNone/>
            </a:pPr>
            <a:r>
              <a:rPr lang="fr-FR" sz="1800" b="1" i="1" dirty="0" smtClean="0"/>
              <a:t>Le contenu principal de ces tableaux est constitué de « noyaux thématiques ».</a:t>
            </a:r>
          </a:p>
          <a:p>
            <a:pPr marL="0" indent="0">
              <a:buNone/>
            </a:pPr>
            <a:endParaRPr lang="fr-FR" sz="1800" b="1" i="1" dirty="0"/>
          </a:p>
          <a:p>
            <a:pPr marL="0" indent="0">
              <a:buNone/>
            </a:pPr>
            <a:r>
              <a:rPr lang="fr-FR" sz="1800" b="1" i="1" dirty="0" smtClean="0"/>
              <a:t>Il est à noter que la sélection de ces noyaux thématiques et la quantification de ceux-ci résultent d’une double opération :</a:t>
            </a:r>
          </a:p>
          <a:p>
            <a:pPr>
              <a:buFont typeface="Wingdings" charset="2"/>
              <a:buChar char="q"/>
            </a:pPr>
            <a:r>
              <a:rPr lang="fr-FR" sz="1800" b="1" i="1" dirty="0"/>
              <a:t>r</a:t>
            </a:r>
            <a:r>
              <a:rPr lang="fr-FR" sz="1800" b="1" i="1" dirty="0" smtClean="0"/>
              <a:t>epérage et quantification des noyaux thématiques les plus récurrents dans les réponses à chacune des questions posées aux différentes catégories d’acteurs d’une même ASBL et, dans le prolongement, pour chacune des questions de chaque catégorie d’acteurs de cette même ASBL, sélection des 3 ou 4 noyaux qui ont le plus haut taux de récurrence;</a:t>
            </a:r>
          </a:p>
          <a:p>
            <a:pPr>
              <a:buFont typeface="Wingdings" charset="2"/>
              <a:buChar char="q"/>
            </a:pPr>
            <a:r>
              <a:rPr lang="fr-FR" sz="1800" b="1" i="1" dirty="0" smtClean="0"/>
              <a:t>à partir de l’opération précédente, pour chacune des grandes catégories thématiques (constellations thématiques : « Attentes », « Ressentis »</a:t>
            </a:r>
            <a:r>
              <a:rPr lang="mr-IN" sz="1800" b="1" i="1" dirty="0" smtClean="0"/>
              <a:t>…</a:t>
            </a:r>
            <a:r>
              <a:rPr lang="fr-FR" sz="1800" b="1" i="1" dirty="0" smtClean="0"/>
              <a:t>), classement des noyaux thématiques sélectionnés selon le nombre d’ASBL où ils apparaissent avec une forte récurrence et donc détermination d’un taux final de récurrence.</a:t>
            </a:r>
          </a:p>
          <a:p>
            <a:pPr marL="0" indent="0">
              <a:buNone/>
            </a:pPr>
            <a:r>
              <a:rPr lang="fr-FR" sz="1800" b="1" i="1" dirty="0" smtClean="0"/>
              <a:t>C’est ainsi que beaucoup de noyaux thématiques apparaissant dans les tableaux se voient attribuer une donnée quantitative (par exemple, x5). Ce taux final de récurrence signifie que le noyau thématique  visé</a:t>
            </a:r>
            <a:r>
              <a:rPr lang="fr-FR" sz="1800" b="1" i="1" dirty="0"/>
              <a:t> </a:t>
            </a:r>
            <a:r>
              <a:rPr lang="fr-FR" sz="1800" b="1" i="1" dirty="0" smtClean="0"/>
              <a:t>est évoqué avec un fort taux de récurrence dans 5 ASBL.</a:t>
            </a:r>
            <a:endParaRPr lang="fr-FR" sz="1800" b="1" i="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30</a:t>
            </a:fld>
            <a:endParaRPr lang="fr-FR"/>
          </a:p>
        </p:txBody>
      </p:sp>
    </p:spTree>
    <p:extLst>
      <p:ext uri="{BB962C8B-B14F-4D97-AF65-F5344CB8AC3E}">
        <p14:creationId xmlns:p14="http://schemas.microsoft.com/office/powerpoint/2010/main" val="7886527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3957" y="342454"/>
            <a:ext cx="8633820" cy="5982146"/>
          </a:xfrm>
        </p:spPr>
        <p:txBody>
          <a:bodyPr>
            <a:normAutofit/>
          </a:bodyPr>
          <a:lstStyle/>
          <a:p>
            <a:pPr marL="0" indent="0" algn="ctr">
              <a:buNone/>
            </a:pPr>
            <a:endParaRPr lang="fr-FR" sz="2400" b="1" dirty="0" smtClean="0"/>
          </a:p>
          <a:p>
            <a:pPr marL="0" indent="0" algn="ctr">
              <a:buNone/>
            </a:pPr>
            <a:endParaRPr lang="fr-FR" sz="2400" b="1" dirty="0"/>
          </a:p>
          <a:p>
            <a:pPr marL="0" indent="0" algn="ctr">
              <a:buNone/>
            </a:pPr>
            <a:endParaRPr lang="fr-FR" sz="2400" b="1" dirty="0" smtClean="0"/>
          </a:p>
          <a:p>
            <a:pPr marL="0" indent="0" algn="ctr">
              <a:buNone/>
            </a:pPr>
            <a:endParaRPr lang="fr-FR" sz="2400" b="1" dirty="0" smtClean="0"/>
          </a:p>
          <a:p>
            <a:pPr marL="0" indent="0" algn="ctr">
              <a:buNone/>
            </a:pPr>
            <a:endParaRPr lang="fr-FR" sz="2400" b="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31</a:t>
            </a:fld>
            <a:endParaRPr lang="fr-FR"/>
          </a:p>
        </p:txBody>
      </p:sp>
      <p:sp>
        <p:nvSpPr>
          <p:cNvPr id="5" name="Rectangle 4"/>
          <p:cNvSpPr/>
          <p:nvPr/>
        </p:nvSpPr>
        <p:spPr>
          <a:xfrm>
            <a:off x="1831015" y="1314373"/>
            <a:ext cx="5463512" cy="3824973"/>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a:endParaRPr lang="fr-FR" dirty="0" smtClean="0"/>
          </a:p>
          <a:p>
            <a:pPr algn="ctr"/>
            <a:endParaRPr lang="fr-FR" dirty="0"/>
          </a:p>
          <a:p>
            <a:pPr algn="ctr"/>
            <a:endParaRPr lang="fr-FR" dirty="0" smtClean="0"/>
          </a:p>
          <a:p>
            <a:pPr algn="ctr"/>
            <a:r>
              <a:rPr lang="fr-FR" sz="2400" b="1" dirty="0" smtClean="0">
                <a:solidFill>
                  <a:srgbClr val="000000"/>
                </a:solidFill>
              </a:rPr>
              <a:t>ELEVES DE P6 et de 1C/1D</a:t>
            </a:r>
          </a:p>
          <a:p>
            <a:pPr algn="ctr"/>
            <a:endParaRPr lang="fr-FR" sz="2400" b="1" dirty="0">
              <a:solidFill>
                <a:srgbClr val="000000"/>
              </a:solidFill>
            </a:endParaRPr>
          </a:p>
          <a:p>
            <a:pPr algn="ctr"/>
            <a:endParaRPr lang="fr-FR" sz="2400" b="1" dirty="0" smtClean="0">
              <a:solidFill>
                <a:srgbClr val="000000"/>
              </a:solidFill>
            </a:endParaRPr>
          </a:p>
          <a:p>
            <a:pPr algn="ctr"/>
            <a:r>
              <a:rPr lang="fr-FR" sz="2400" b="1" dirty="0" smtClean="0">
                <a:solidFill>
                  <a:srgbClr val="000000"/>
                </a:solidFill>
              </a:rPr>
              <a:t>PARENTS DE P6 et de 1C/1D</a:t>
            </a:r>
            <a:endParaRPr lang="fr-FR" sz="2400" b="1" dirty="0">
              <a:solidFill>
                <a:srgbClr val="000000"/>
              </a:solidFill>
            </a:endParaRPr>
          </a:p>
        </p:txBody>
      </p:sp>
    </p:spTree>
    <p:extLst>
      <p:ext uri="{BB962C8B-B14F-4D97-AF65-F5344CB8AC3E}">
        <p14:creationId xmlns:p14="http://schemas.microsoft.com/office/powerpoint/2010/main" val="285834045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4041" y="264072"/>
            <a:ext cx="8587628" cy="6312566"/>
          </a:xfrm>
        </p:spPr>
        <p:txBody>
          <a:bodyPr>
            <a:normAutofit/>
          </a:bodyPr>
          <a:lstStyle/>
          <a:p>
            <a:pPr>
              <a:buFont typeface="Wingdings" charset="2"/>
              <a:buChar char="§"/>
            </a:pPr>
            <a:r>
              <a:rPr lang="fr-FR" sz="1800" b="1" i="1" dirty="0" smtClean="0"/>
              <a:t>Elèves de 6</a:t>
            </a:r>
            <a:r>
              <a:rPr lang="fr-FR" sz="1800" b="1" i="1" baseline="30000" dirty="0" smtClean="0"/>
              <a:t>e</a:t>
            </a:r>
            <a:r>
              <a:rPr lang="fr-FR" sz="1800" b="1" i="1" dirty="0" smtClean="0"/>
              <a:t> primaire (P6)</a:t>
            </a:r>
          </a:p>
          <a:p>
            <a:pPr>
              <a:buFont typeface="Wingdings" charset="2"/>
              <a:buChar char="§"/>
            </a:pPr>
            <a:r>
              <a:rPr lang="fr-FR" sz="1800" b="1" i="1" dirty="0" smtClean="0"/>
              <a:t>Parents de ces élèves de P6</a:t>
            </a:r>
          </a:p>
          <a:p>
            <a:pPr>
              <a:buFont typeface="Wingdings" charset="2"/>
              <a:buChar char="§"/>
            </a:pPr>
            <a:r>
              <a:rPr lang="fr-FR" sz="1800" b="1" i="1" dirty="0" smtClean="0"/>
              <a:t>Elèves de 1</a:t>
            </a:r>
            <a:r>
              <a:rPr lang="fr-FR" sz="1800" b="1" i="1" baseline="30000" dirty="0" smtClean="0"/>
              <a:t>re</a:t>
            </a:r>
            <a:r>
              <a:rPr lang="fr-FR" sz="1800" b="1" i="1" dirty="0" smtClean="0"/>
              <a:t> secondaire (1C/1D)</a:t>
            </a:r>
          </a:p>
          <a:p>
            <a:pPr>
              <a:buFont typeface="Wingdings" charset="2"/>
              <a:buChar char="§"/>
            </a:pPr>
            <a:r>
              <a:rPr lang="fr-FR" sz="1800" b="1" i="1" dirty="0" smtClean="0"/>
              <a:t>Parents de ces élèves de 1C/1D</a:t>
            </a:r>
          </a:p>
          <a:p>
            <a:pPr marL="0" indent="0">
              <a:buNone/>
            </a:pPr>
            <a:endParaRPr lang="fr-FR" sz="1800" b="1" i="1" dirty="0" smtClean="0"/>
          </a:p>
          <a:p>
            <a:pPr marL="0" indent="0">
              <a:buNone/>
            </a:pPr>
            <a:r>
              <a:rPr lang="fr-FR" sz="1800" b="1" i="1" dirty="0" smtClean="0"/>
              <a:t>Chacune de ces catégories d’acteurs a été confrontée à un formulaire qui comprenait des questions communes à tous les acteurs et d’autres plus spécifiques à chacune des catégories.</a:t>
            </a:r>
          </a:p>
          <a:p>
            <a:pPr marL="0" indent="0">
              <a:buNone/>
            </a:pPr>
            <a:r>
              <a:rPr lang="fr-FR" sz="1800" b="1" i="1" dirty="0" smtClean="0"/>
              <a:t>Sur l’ensemble des questionnaires de ces 4 catégories d’acteurs, on peut identifier cinq grandes thématiques (constellations thématiques)  qui traversent l’ensemble ou une partie de ces questionnaires :</a:t>
            </a:r>
          </a:p>
          <a:p>
            <a:pPr>
              <a:buFont typeface="Wingdings" charset="2"/>
              <a:buChar char="§"/>
            </a:pPr>
            <a:r>
              <a:rPr lang="fr-FR" sz="1800" b="1" i="1" dirty="0" smtClean="0"/>
              <a:t>Le choix de l’école secondaire : motifs et aides </a:t>
            </a:r>
            <a:r>
              <a:rPr lang="fr-FR" sz="1800" i="1" dirty="0" smtClean="0"/>
              <a:t>(élèves P6, parents P6)</a:t>
            </a:r>
          </a:p>
          <a:p>
            <a:pPr>
              <a:buFont typeface="Wingdings" charset="2"/>
              <a:buChar char="§"/>
            </a:pPr>
            <a:r>
              <a:rPr lang="fr-FR" sz="1800" b="1" i="1" dirty="0" smtClean="0"/>
              <a:t>Les attentes vis-à-vis de l’école secondaire (à choisir, choisies) </a:t>
            </a:r>
            <a:r>
              <a:rPr lang="fr-FR" sz="1800" i="1" dirty="0" smtClean="0"/>
              <a:t>(élèves P6, parents P6, élèves 1C/1D, parents 1C/1D).</a:t>
            </a:r>
          </a:p>
          <a:p>
            <a:pPr>
              <a:buFont typeface="Wingdings" charset="2"/>
              <a:buChar char="§"/>
            </a:pPr>
            <a:r>
              <a:rPr lang="fr-FR" sz="1800" b="1" i="1" dirty="0" smtClean="0"/>
              <a:t>Les ressentis, le vécu dans la phase de transition entre le primaire et le secondaire </a:t>
            </a:r>
            <a:r>
              <a:rPr lang="fr-FR" sz="1800" i="1" dirty="0" smtClean="0"/>
              <a:t>(élèves P6, parents P6, élèves 1C/1D, parents 1C/1D).</a:t>
            </a:r>
          </a:p>
          <a:p>
            <a:pPr>
              <a:buFont typeface="Wingdings" charset="2"/>
              <a:buChar char="§"/>
            </a:pPr>
            <a:r>
              <a:rPr lang="fr-FR" sz="1800" b="1" i="1" dirty="0" smtClean="0"/>
              <a:t>Les aides pour préparer et faciliter le passage </a:t>
            </a:r>
            <a:r>
              <a:rPr lang="fr-FR" sz="1800" i="1" dirty="0" smtClean="0"/>
              <a:t>(élèves 1C/1D)</a:t>
            </a:r>
          </a:p>
          <a:p>
            <a:pPr>
              <a:buFont typeface="Wingdings" charset="2"/>
              <a:buChar char="§"/>
            </a:pPr>
            <a:r>
              <a:rPr lang="fr-FR" sz="1800" b="1" i="1" dirty="0" smtClean="0"/>
              <a:t>Suggestions, propositions </a:t>
            </a:r>
            <a:r>
              <a:rPr lang="fr-FR" sz="1800" i="1" dirty="0" smtClean="0"/>
              <a:t>(élèves 1C/1D, parents 1C/1D).</a:t>
            </a:r>
            <a:endParaRPr lang="fr-FR" sz="1800" b="1" i="1" dirty="0" smtClean="0"/>
          </a:p>
          <a:p>
            <a:pPr marL="0" indent="0">
              <a:buNone/>
            </a:pPr>
            <a:endParaRPr lang="fr-FR" sz="2000" b="1" i="1" dirty="0"/>
          </a:p>
          <a:p>
            <a:pPr marL="0" indent="0">
              <a:buNone/>
            </a:pPr>
            <a:endParaRPr lang="fr-FR" sz="2000" b="1" i="1" dirty="0" smtClean="0"/>
          </a:p>
          <a:p>
            <a:pPr>
              <a:buFontTx/>
              <a:buChar char="-"/>
            </a:pPr>
            <a:endParaRPr lang="fr-FR" sz="2000" b="1" i="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32</a:t>
            </a:fld>
            <a:endParaRPr lang="fr-FR"/>
          </a:p>
        </p:txBody>
      </p:sp>
    </p:spTree>
    <p:extLst>
      <p:ext uri="{BB962C8B-B14F-4D97-AF65-F5344CB8AC3E}">
        <p14:creationId xmlns:p14="http://schemas.microsoft.com/office/powerpoint/2010/main" val="2891477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32588"/>
            <a:ext cx="8229600" cy="837699"/>
          </a:xfrm>
        </p:spPr>
        <p:txBody>
          <a:bodyPr>
            <a:normAutofit/>
          </a:bodyPr>
          <a:lstStyle/>
          <a:p>
            <a:pPr algn="ctr"/>
            <a:r>
              <a:rPr lang="fr-FR" sz="3200" b="1" dirty="0" smtClean="0"/>
              <a:t>CONSTELLATIONS THEMATIQUES</a:t>
            </a:r>
            <a:endParaRPr lang="fr-FR" sz="3200" b="1" dirty="0"/>
          </a:p>
        </p:txBody>
      </p:sp>
      <p:sp>
        <p:nvSpPr>
          <p:cNvPr id="3" name="Espace réservé du contenu 2"/>
          <p:cNvSpPr>
            <a:spLocks noGrp="1"/>
          </p:cNvSpPr>
          <p:nvPr>
            <p:ph idx="1"/>
          </p:nvPr>
        </p:nvSpPr>
        <p:spPr>
          <a:xfrm>
            <a:off x="457200" y="1227127"/>
            <a:ext cx="8229600" cy="5308039"/>
          </a:xfrm>
        </p:spPr>
        <p:txBody>
          <a:bodyPr>
            <a:normAutofit/>
          </a:bodyPr>
          <a:lstStyle/>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Rectangle 3"/>
          <p:cNvSpPr/>
          <p:nvPr/>
        </p:nvSpPr>
        <p:spPr>
          <a:xfrm>
            <a:off x="601744" y="1400673"/>
            <a:ext cx="3251365" cy="82296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a:lstStyle/>
          <a:p>
            <a:pPr algn="ctr"/>
            <a:r>
              <a:rPr lang="fr-FR" b="1" dirty="0" smtClean="0">
                <a:solidFill>
                  <a:schemeClr val="tx1"/>
                </a:solidFill>
              </a:rPr>
              <a:t>CHOIX</a:t>
            </a:r>
          </a:p>
          <a:p>
            <a:pPr algn="ctr"/>
            <a:r>
              <a:rPr lang="fr-FR" dirty="0" smtClean="0">
                <a:solidFill>
                  <a:schemeClr val="tx1"/>
                </a:solidFill>
              </a:rPr>
              <a:t>Motifs  -  Aides</a:t>
            </a:r>
            <a:endParaRPr lang="fr-FR" dirty="0">
              <a:solidFill>
                <a:schemeClr val="tx1"/>
              </a:solidFill>
            </a:endParaRPr>
          </a:p>
        </p:txBody>
      </p:sp>
      <p:sp>
        <p:nvSpPr>
          <p:cNvPr id="5" name="Rectangle 4"/>
          <p:cNvSpPr/>
          <p:nvPr/>
        </p:nvSpPr>
        <p:spPr>
          <a:xfrm>
            <a:off x="5111309" y="1400673"/>
            <a:ext cx="3251365" cy="822960"/>
          </a:xfrm>
          <a:prstGeom prst="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endParaRPr lang="fr-FR" b="1" dirty="0"/>
          </a:p>
          <a:p>
            <a:pPr algn="ctr"/>
            <a:r>
              <a:rPr lang="fr-FR" b="1" dirty="0" smtClean="0">
                <a:solidFill>
                  <a:schemeClr val="tx1"/>
                </a:solidFill>
              </a:rPr>
              <a:t>ATTENTES</a:t>
            </a:r>
            <a:endParaRPr lang="fr-FR" dirty="0" smtClean="0">
              <a:solidFill>
                <a:schemeClr val="tx1"/>
              </a:solidFill>
            </a:endParaRPr>
          </a:p>
        </p:txBody>
      </p:sp>
      <p:sp>
        <p:nvSpPr>
          <p:cNvPr id="6" name="Rectangle 5"/>
          <p:cNvSpPr/>
          <p:nvPr/>
        </p:nvSpPr>
        <p:spPr>
          <a:xfrm>
            <a:off x="2725719" y="3350957"/>
            <a:ext cx="3639048" cy="822960"/>
          </a:xfrm>
          <a:prstGeom prst="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r>
              <a:rPr lang="fr-FR" b="1" dirty="0" smtClean="0">
                <a:solidFill>
                  <a:schemeClr val="tx1"/>
                </a:solidFill>
              </a:rPr>
              <a:t>RESSENTIS</a:t>
            </a:r>
          </a:p>
          <a:p>
            <a:pPr algn="ctr"/>
            <a:r>
              <a:rPr lang="fr-FR" b="1" dirty="0" smtClean="0">
                <a:solidFill>
                  <a:schemeClr val="tx1"/>
                </a:solidFill>
              </a:rPr>
              <a:t>Eléments positifs - Difficultés</a:t>
            </a:r>
            <a:endParaRPr lang="fr-FR" b="1" dirty="0">
              <a:solidFill>
                <a:schemeClr val="tx1"/>
              </a:solidFill>
            </a:endParaRPr>
          </a:p>
        </p:txBody>
      </p:sp>
      <p:sp>
        <p:nvSpPr>
          <p:cNvPr id="7" name="Rectangle 6"/>
          <p:cNvSpPr/>
          <p:nvPr/>
        </p:nvSpPr>
        <p:spPr>
          <a:xfrm>
            <a:off x="601744" y="5258435"/>
            <a:ext cx="3251365" cy="822960"/>
          </a:xfrm>
          <a:prstGeom prst="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r>
              <a:rPr lang="fr-FR" b="1" dirty="0" smtClean="0">
                <a:solidFill>
                  <a:schemeClr val="tx1"/>
                </a:solidFill>
              </a:rPr>
              <a:t>AIDE POUR PREPARER  ET FACILITER LE PASSAGE</a:t>
            </a:r>
            <a:endParaRPr lang="fr-FR" b="1" dirty="0">
              <a:solidFill>
                <a:schemeClr val="tx1"/>
              </a:solidFill>
            </a:endParaRPr>
          </a:p>
        </p:txBody>
      </p:sp>
      <p:sp>
        <p:nvSpPr>
          <p:cNvPr id="8" name="Rectangle 7"/>
          <p:cNvSpPr/>
          <p:nvPr/>
        </p:nvSpPr>
        <p:spPr>
          <a:xfrm>
            <a:off x="5111309" y="5258435"/>
            <a:ext cx="3251365" cy="822960"/>
          </a:xfrm>
          <a:prstGeom prst="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pPr algn="ctr"/>
            <a:endParaRPr lang="fr-FR" b="1" dirty="0" smtClean="0">
              <a:solidFill>
                <a:schemeClr val="tx1"/>
              </a:solidFill>
            </a:endParaRPr>
          </a:p>
          <a:p>
            <a:pPr algn="ctr"/>
            <a:r>
              <a:rPr lang="fr-FR" b="1" dirty="0" smtClean="0">
                <a:solidFill>
                  <a:schemeClr val="tx1"/>
                </a:solidFill>
              </a:rPr>
              <a:t>SUGGESTIONS</a:t>
            </a:r>
            <a:endParaRPr lang="fr-FR" b="1" dirty="0">
              <a:solidFill>
                <a:schemeClr val="tx1"/>
              </a:solidFill>
            </a:endParaRPr>
          </a:p>
        </p:txBody>
      </p:sp>
      <p:sp>
        <p:nvSpPr>
          <p:cNvPr id="9" name="Espace réservé du numéro de diapositive 8"/>
          <p:cNvSpPr>
            <a:spLocks noGrp="1"/>
          </p:cNvSpPr>
          <p:nvPr>
            <p:ph type="sldNum" sz="quarter" idx="12"/>
          </p:nvPr>
        </p:nvSpPr>
        <p:spPr/>
        <p:txBody>
          <a:bodyPr/>
          <a:lstStyle/>
          <a:p>
            <a:fld id="{BBD18595-DC91-3C4C-85AB-A7326D222F10}" type="slidenum">
              <a:rPr lang="fr-FR" smtClean="0"/>
              <a:t>33</a:t>
            </a:fld>
            <a:endParaRPr lang="fr-FR"/>
          </a:p>
        </p:txBody>
      </p:sp>
    </p:spTree>
    <p:extLst>
      <p:ext uri="{BB962C8B-B14F-4D97-AF65-F5344CB8AC3E}">
        <p14:creationId xmlns:p14="http://schemas.microsoft.com/office/powerpoint/2010/main" val="32388320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p:tgtEl>
                                          <p:spTgt spid="5"/>
                                        </p:tgtEl>
                                        <p:attrNameLst>
                                          <p:attrName>ppt_y</p:attrName>
                                        </p:attrNameLst>
                                      </p:cBhvr>
                                      <p:tavLst>
                                        <p:tav tm="0">
                                          <p:val>
                                            <p:strVal val="#ppt_y+#ppt_h*1.125000"/>
                                          </p:val>
                                        </p:tav>
                                        <p:tav tm="100000">
                                          <p:val>
                                            <p:strVal val="#ppt_y"/>
                                          </p:val>
                                        </p:tav>
                                      </p:tavLst>
                                    </p:anim>
                                    <p:animEffect transition="in" filter="wipe(up)">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p:tgtEl>
                                          <p:spTgt spid="6"/>
                                        </p:tgtEl>
                                        <p:attrNameLst>
                                          <p:attrName>ppt_y</p:attrName>
                                        </p:attrNameLst>
                                      </p:cBhvr>
                                      <p:tavLst>
                                        <p:tav tm="0">
                                          <p:val>
                                            <p:strVal val="#ppt_y+#ppt_h*1.125000"/>
                                          </p:val>
                                        </p:tav>
                                        <p:tav tm="100000">
                                          <p:val>
                                            <p:strVal val="#ppt_y"/>
                                          </p:val>
                                        </p:tav>
                                      </p:tavLst>
                                    </p:anim>
                                    <p:animEffect transition="in" filter="wipe(up)">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p:tgtEl>
                                          <p:spTgt spid="7"/>
                                        </p:tgtEl>
                                        <p:attrNameLst>
                                          <p:attrName>ppt_y</p:attrName>
                                        </p:attrNameLst>
                                      </p:cBhvr>
                                      <p:tavLst>
                                        <p:tav tm="0">
                                          <p:val>
                                            <p:strVal val="#ppt_y+#ppt_h*1.125000"/>
                                          </p:val>
                                        </p:tav>
                                        <p:tav tm="100000">
                                          <p:val>
                                            <p:strVal val="#ppt_y"/>
                                          </p:val>
                                        </p:tav>
                                      </p:tavLst>
                                    </p:anim>
                                    <p:animEffect transition="in" filter="wipe(up)">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p:tgtEl>
                                          <p:spTgt spid="8"/>
                                        </p:tgtEl>
                                        <p:attrNameLst>
                                          <p:attrName>ppt_y</p:attrName>
                                        </p:attrNameLst>
                                      </p:cBhvr>
                                      <p:tavLst>
                                        <p:tav tm="0">
                                          <p:val>
                                            <p:strVal val="#ppt_y+#ppt_h*1.125000"/>
                                          </p:val>
                                        </p:tav>
                                        <p:tav tm="100000">
                                          <p:val>
                                            <p:strVal val="#ppt_y"/>
                                          </p:val>
                                        </p:tav>
                                      </p:tavLst>
                                    </p:anim>
                                    <p:animEffect transition="in" filter="wipe(up)">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2583"/>
            <a:ext cx="8229600" cy="5866785"/>
          </a:xfrm>
        </p:spPr>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34</a:t>
            </a:fld>
            <a:endParaRPr lang="fr-FR"/>
          </a:p>
        </p:txBody>
      </p:sp>
      <p:sp>
        <p:nvSpPr>
          <p:cNvPr id="5" name="Rectangle 4"/>
          <p:cNvSpPr/>
          <p:nvPr/>
        </p:nvSpPr>
        <p:spPr>
          <a:xfrm>
            <a:off x="1816249" y="2008480"/>
            <a:ext cx="5330616" cy="317517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b="1" dirty="0" smtClean="0">
                <a:solidFill>
                  <a:schemeClr val="tx1"/>
                </a:solidFill>
              </a:rPr>
              <a:t>CHOIX DE L’ECOLE SECONDAIRE</a:t>
            </a:r>
            <a:endParaRPr lang="fr-FR" sz="2800" b="1" dirty="0">
              <a:solidFill>
                <a:schemeClr val="tx1"/>
              </a:solidFill>
            </a:endParaRPr>
          </a:p>
        </p:txBody>
      </p:sp>
    </p:spTree>
    <p:extLst>
      <p:ext uri="{BB962C8B-B14F-4D97-AF65-F5344CB8AC3E}">
        <p14:creationId xmlns:p14="http://schemas.microsoft.com/office/powerpoint/2010/main" val="112915264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581" y="362024"/>
            <a:ext cx="8931192" cy="1232945"/>
          </a:xfrm>
        </p:spPr>
        <p:txBody>
          <a:bodyPr>
            <a:normAutofit fontScale="90000"/>
          </a:bodyPr>
          <a:lstStyle/>
          <a:p>
            <a:pPr algn="ctr"/>
            <a:r>
              <a:rPr lang="fr-FR" sz="3200" b="1" dirty="0" smtClean="0"/>
              <a:t>A LA MI-MARS 2016, LE CHOIX DE L’ECOLE SECONDAIRE</a:t>
            </a:r>
            <a:br>
              <a:rPr lang="fr-FR" sz="3200" b="1" dirty="0" smtClean="0"/>
            </a:br>
            <a:r>
              <a:rPr lang="fr-FR" sz="3200" b="1" dirty="0" smtClean="0"/>
              <a:t>A-T-IL ETE EFFECTUE ? </a:t>
            </a:r>
            <a:br>
              <a:rPr lang="fr-FR" sz="3200" b="1" dirty="0" smtClean="0"/>
            </a:br>
            <a:r>
              <a:rPr lang="fr-FR" sz="3200" b="1" dirty="0" smtClean="0"/>
              <a:t> Oui ou Non ?</a:t>
            </a:r>
            <a:endParaRPr lang="fr-FR" sz="3200" b="1" dirty="0"/>
          </a:p>
        </p:txBody>
      </p:sp>
      <p:sp>
        <p:nvSpPr>
          <p:cNvPr id="3" name="Espace réservé du contenu 2"/>
          <p:cNvSpPr>
            <a:spLocks noGrp="1"/>
          </p:cNvSpPr>
          <p:nvPr>
            <p:ph idx="1"/>
          </p:nvPr>
        </p:nvSpPr>
        <p:spPr>
          <a:xfrm>
            <a:off x="251026" y="2391264"/>
            <a:ext cx="8653022" cy="4180599"/>
          </a:xfrm>
        </p:spPr>
        <p:txBody>
          <a:bodyPr>
            <a:normAutofit lnSpcReduction="10000"/>
          </a:bodyPr>
          <a:lstStyle/>
          <a:p>
            <a:pPr marL="0" indent="0">
              <a:buNone/>
            </a:pPr>
            <a:r>
              <a:rPr lang="fr-FR" sz="2000" dirty="0" smtClean="0"/>
              <a:t>Dans 10 ASBL, les élèves et parents du primaire ont répondu à cette question posée en mars 2016.</a:t>
            </a:r>
          </a:p>
          <a:p>
            <a:pPr marL="0" indent="0">
              <a:buNone/>
            </a:pPr>
            <a:r>
              <a:rPr lang="fr-FR" sz="2000" dirty="0" smtClean="0"/>
              <a:t>Les indications socio-éco concernent bien sûr uniquement les écoles primaires.</a:t>
            </a:r>
          </a:p>
          <a:p>
            <a:pPr marL="0" indent="0">
              <a:buNone/>
            </a:pPr>
            <a:endParaRPr lang="fr-FR" sz="2000" dirty="0"/>
          </a:p>
          <a:p>
            <a:pPr>
              <a:buFont typeface="Wingdings" charset="2"/>
              <a:buChar char="q"/>
            </a:pPr>
            <a:r>
              <a:rPr lang="fr-FR" sz="2000" dirty="0" smtClean="0"/>
              <a:t>Dans 4 ASBL, oui pour 100% des familles du primaire : classes socio-éco 20 (</a:t>
            </a:r>
            <a:r>
              <a:rPr lang="fr-FR" sz="2000" dirty="0" err="1" smtClean="0"/>
              <a:t>Brux</a:t>
            </a:r>
            <a:r>
              <a:rPr lang="fr-FR" sz="2000" dirty="0" smtClean="0"/>
              <a:t>), 18, 17, 6</a:t>
            </a:r>
          </a:p>
          <a:p>
            <a:pPr>
              <a:buFont typeface="Wingdings" charset="2"/>
              <a:buChar char="q"/>
            </a:pPr>
            <a:r>
              <a:rPr lang="fr-FR" sz="2000" dirty="0" smtClean="0"/>
              <a:t>Dans 2 ASBL, oui pour 90 </a:t>
            </a:r>
            <a:r>
              <a:rPr lang="fr-FR" sz="2000" dirty="0"/>
              <a:t>à</a:t>
            </a:r>
            <a:r>
              <a:rPr lang="fr-FR" sz="2000" dirty="0" smtClean="0"/>
              <a:t> 99% des familles du primaire : classes socio-éco 9 et 11</a:t>
            </a:r>
          </a:p>
          <a:p>
            <a:pPr>
              <a:buFont typeface="Wingdings" charset="2"/>
              <a:buChar char="q"/>
            </a:pPr>
            <a:r>
              <a:rPr lang="fr-FR" sz="2000" dirty="0" smtClean="0"/>
              <a:t>Dans 3 ASBL, oui pour 79 </a:t>
            </a:r>
            <a:r>
              <a:rPr lang="fr-FR" sz="2000" dirty="0"/>
              <a:t>à</a:t>
            </a:r>
            <a:r>
              <a:rPr lang="fr-FR" sz="2000" dirty="0" smtClean="0"/>
              <a:t> 89% des familles du primaire : classes socio-éco 1 (</a:t>
            </a:r>
            <a:r>
              <a:rPr lang="fr-FR" sz="2000" dirty="0" err="1" smtClean="0"/>
              <a:t>Brux</a:t>
            </a:r>
            <a:r>
              <a:rPr lang="fr-FR" sz="2000" dirty="0" smtClean="0"/>
              <a:t>), 15, 20</a:t>
            </a:r>
          </a:p>
          <a:p>
            <a:pPr>
              <a:buFont typeface="Wingdings" charset="2"/>
              <a:buChar char="q"/>
            </a:pPr>
            <a:r>
              <a:rPr lang="fr-FR" sz="2000" dirty="0" smtClean="0"/>
              <a:t>Dans 1 ASBL, oui pour 69% des familles du primaire : classe socio-éco 4                                                          (il est à noter que dans cette ASBL, les parents et élèves du primaire ont répondu aux questionnaires dès novembre 2015)</a:t>
            </a:r>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35</a:t>
            </a:fld>
            <a:endParaRPr lang="fr-FR"/>
          </a:p>
        </p:txBody>
      </p:sp>
    </p:spTree>
    <p:extLst>
      <p:ext uri="{BB962C8B-B14F-4D97-AF65-F5344CB8AC3E}">
        <p14:creationId xmlns:p14="http://schemas.microsoft.com/office/powerpoint/2010/main" val="267627488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90290"/>
            <a:ext cx="8229600" cy="581036"/>
          </a:xfrm>
        </p:spPr>
        <p:txBody>
          <a:bodyPr>
            <a:normAutofit/>
          </a:bodyPr>
          <a:lstStyle/>
          <a:p>
            <a:pPr algn="ctr"/>
            <a:r>
              <a:rPr lang="fr-FR" sz="3200" b="1" dirty="0" smtClean="0"/>
              <a:t>MOTIFS DU CHOIX</a:t>
            </a:r>
            <a:endParaRPr lang="fr-FR" sz="3200" b="1" dirty="0"/>
          </a:p>
        </p:txBody>
      </p:sp>
      <p:sp>
        <p:nvSpPr>
          <p:cNvPr id="3" name="Espace réservé du contenu 2"/>
          <p:cNvSpPr>
            <a:spLocks noGrp="1"/>
          </p:cNvSpPr>
          <p:nvPr>
            <p:ph idx="1"/>
          </p:nvPr>
        </p:nvSpPr>
        <p:spPr>
          <a:xfrm>
            <a:off x="177194" y="1048545"/>
            <a:ext cx="8815451" cy="5672930"/>
          </a:xfrm>
        </p:spPr>
        <p:txBody>
          <a:bodyPr>
            <a:normAutofit/>
          </a:bodyPr>
          <a:lstStyle/>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5" name="Espace réservé du numéro de diapositive 4"/>
          <p:cNvSpPr>
            <a:spLocks noGrp="1"/>
          </p:cNvSpPr>
          <p:nvPr>
            <p:ph type="sldNum" sz="quarter" idx="12"/>
          </p:nvPr>
        </p:nvSpPr>
        <p:spPr/>
        <p:txBody>
          <a:bodyPr/>
          <a:lstStyle/>
          <a:p>
            <a:fld id="{BBD18595-DC91-3C4C-85AB-A7326D222F10}" type="slidenum">
              <a:rPr lang="fr-FR" smtClean="0"/>
              <a:t>36</a:t>
            </a:fld>
            <a:endParaRPr lang="fr-FR"/>
          </a:p>
        </p:txBody>
      </p:sp>
      <p:graphicFrame>
        <p:nvGraphicFramePr>
          <p:cNvPr id="4" name="Tableau 3"/>
          <p:cNvGraphicFramePr>
            <a:graphicFrameLocks noGrp="1"/>
          </p:cNvGraphicFramePr>
          <p:nvPr>
            <p:extLst>
              <p:ext uri="{D42A27DB-BD31-4B8C-83A1-F6EECF244321}">
                <p14:modId xmlns:p14="http://schemas.microsoft.com/office/powerpoint/2010/main" val="1259024705"/>
              </p:ext>
            </p:extLst>
          </p:nvPr>
        </p:nvGraphicFramePr>
        <p:xfrm>
          <a:off x="664480" y="1397000"/>
          <a:ext cx="7885178" cy="4214931"/>
        </p:xfrm>
        <a:graphic>
          <a:graphicData uri="http://schemas.openxmlformats.org/drawingml/2006/table">
            <a:tbl>
              <a:tblPr firstRow="1" bandRow="1">
                <a:tableStyleId>{5C22544A-7EE6-4342-B048-85BDC9FD1C3A}</a:tableStyleId>
              </a:tblPr>
              <a:tblGrid>
                <a:gridCol w="3942589"/>
                <a:gridCol w="3942589"/>
              </a:tblGrid>
              <a:tr h="602133">
                <a:tc>
                  <a:txBody>
                    <a:bodyPr/>
                    <a:lstStyle/>
                    <a:p>
                      <a:pPr algn="ctr"/>
                      <a:r>
                        <a:rPr lang="fr-FR" dirty="0" smtClean="0"/>
                        <a:t>Elèves</a:t>
                      </a:r>
                      <a:r>
                        <a:rPr lang="fr-FR" baseline="0" dirty="0" smtClean="0"/>
                        <a:t>  P6</a:t>
                      </a:r>
                      <a:endParaRPr lang="fr-FR" dirty="0"/>
                    </a:p>
                  </a:txBody>
                  <a:tcPr/>
                </a:tc>
                <a:tc>
                  <a:txBody>
                    <a:bodyPr/>
                    <a:lstStyle/>
                    <a:p>
                      <a:pPr algn="ctr"/>
                      <a:r>
                        <a:rPr lang="fr-FR" dirty="0" smtClean="0"/>
                        <a:t>Parents P6</a:t>
                      </a:r>
                      <a:endParaRPr lang="fr-FR" dirty="0"/>
                    </a:p>
                  </a:txBody>
                  <a:tcPr/>
                </a:tc>
              </a:tr>
              <a:tr h="602133">
                <a:tc>
                  <a:txBody>
                    <a:bodyPr/>
                    <a:lstStyle/>
                    <a:p>
                      <a:r>
                        <a:rPr lang="fr-FR" b="1" dirty="0" smtClean="0"/>
                        <a:t>1.</a:t>
                      </a:r>
                      <a:r>
                        <a:rPr lang="fr-FR" b="1" baseline="0" dirty="0" smtClean="0"/>
                        <a:t> Continuité relationnelle </a:t>
                      </a:r>
                      <a:r>
                        <a:rPr lang="fr-FR" b="0" baseline="0" dirty="0" smtClean="0"/>
                        <a:t>7x</a:t>
                      </a:r>
                      <a:endParaRPr lang="fr-FR" b="1" dirty="0"/>
                    </a:p>
                  </a:txBody>
                  <a:tcPr/>
                </a:tc>
                <a:tc>
                  <a:txBody>
                    <a:bodyPr/>
                    <a:lstStyle/>
                    <a:p>
                      <a:r>
                        <a:rPr lang="fr-FR" b="1" dirty="0" smtClean="0"/>
                        <a:t>1. Continuité relationnelle</a:t>
                      </a:r>
                      <a:r>
                        <a:rPr lang="fr-FR" dirty="0" smtClean="0"/>
                        <a:t> 8x</a:t>
                      </a:r>
                      <a:endParaRPr lang="fr-FR" dirty="0"/>
                    </a:p>
                  </a:txBody>
                  <a:tcPr/>
                </a:tc>
              </a:tr>
              <a:tr h="602133">
                <a:tc>
                  <a:txBody>
                    <a:bodyPr/>
                    <a:lstStyle/>
                    <a:p>
                      <a:r>
                        <a:rPr lang="fr-FR" b="1" dirty="0" smtClean="0"/>
                        <a:t>2. Perception positive de l’école </a:t>
                      </a:r>
                      <a:r>
                        <a:rPr lang="fr-FR" b="0" dirty="0" smtClean="0"/>
                        <a:t>3X</a:t>
                      </a:r>
                      <a:endParaRPr lang="fr-FR" b="1" dirty="0"/>
                    </a:p>
                  </a:txBody>
                  <a:tcPr/>
                </a:tc>
                <a:tc>
                  <a:txBody>
                    <a:bodyPr/>
                    <a:lstStyle/>
                    <a:p>
                      <a:r>
                        <a:rPr lang="fr-FR" b="1" dirty="0" smtClean="0"/>
                        <a:t>2.</a:t>
                      </a:r>
                      <a:r>
                        <a:rPr lang="fr-FR" b="1" baseline="0" dirty="0" smtClean="0"/>
                        <a:t> Réputation</a:t>
                      </a:r>
                      <a:r>
                        <a:rPr lang="fr-FR" baseline="0" dirty="0" smtClean="0"/>
                        <a:t> 7x</a:t>
                      </a:r>
                    </a:p>
                  </a:txBody>
                  <a:tcPr/>
                </a:tc>
              </a:tr>
              <a:tr h="602133">
                <a:tc>
                  <a:txBody>
                    <a:bodyPr/>
                    <a:lstStyle/>
                    <a:p>
                      <a:r>
                        <a:rPr lang="fr-FR" b="1" dirty="0" smtClean="0"/>
                        <a:t>3. Continuité dans la même ASBL </a:t>
                      </a:r>
                      <a:r>
                        <a:rPr lang="fr-FR" b="0" dirty="0" smtClean="0"/>
                        <a:t>3 x</a:t>
                      </a:r>
                      <a:endParaRPr lang="fr-FR" b="1" dirty="0"/>
                    </a:p>
                  </a:txBody>
                  <a:tcPr/>
                </a:tc>
                <a:tc>
                  <a:txBody>
                    <a:bodyPr/>
                    <a:lstStyle/>
                    <a:p>
                      <a:r>
                        <a:rPr lang="fr-FR" b="1" dirty="0" smtClean="0"/>
                        <a:t>3. Continuité dans la même ASBL</a:t>
                      </a:r>
                      <a:r>
                        <a:rPr lang="fr-FR" dirty="0" smtClean="0"/>
                        <a:t> 5x</a:t>
                      </a:r>
                      <a:endParaRPr lang="fr-FR" dirty="0"/>
                    </a:p>
                  </a:txBody>
                  <a:tcPr/>
                </a:tc>
              </a:tr>
              <a:tr h="602133">
                <a:tc>
                  <a:txBody>
                    <a:bodyPr/>
                    <a:lstStyle/>
                    <a:p>
                      <a:r>
                        <a:rPr lang="fr-FR" b="1" dirty="0" smtClean="0"/>
                        <a:t>4.</a:t>
                      </a:r>
                      <a:r>
                        <a:rPr lang="fr-FR" b="1" baseline="0" dirty="0" smtClean="0"/>
                        <a:t> Proximité géographique </a:t>
                      </a:r>
                      <a:r>
                        <a:rPr lang="fr-FR" b="0" baseline="0" dirty="0" smtClean="0"/>
                        <a:t>3x</a:t>
                      </a:r>
                      <a:endParaRPr lang="fr-FR" b="1" dirty="0"/>
                    </a:p>
                  </a:txBody>
                  <a:tcPr/>
                </a:tc>
                <a:tc>
                  <a:txBody>
                    <a:bodyPr/>
                    <a:lstStyle/>
                    <a:p>
                      <a:r>
                        <a:rPr lang="fr-FR" b="1" dirty="0" smtClean="0"/>
                        <a:t>4. Proximité géographique</a:t>
                      </a:r>
                      <a:r>
                        <a:rPr lang="fr-FR" dirty="0" smtClean="0"/>
                        <a:t> 4x</a:t>
                      </a:r>
                      <a:endParaRPr lang="fr-FR" dirty="0"/>
                    </a:p>
                  </a:txBody>
                  <a:tcPr/>
                </a:tc>
              </a:tr>
              <a:tr h="602133">
                <a:tc>
                  <a:txBody>
                    <a:bodyPr/>
                    <a:lstStyle/>
                    <a:p>
                      <a:r>
                        <a:rPr lang="fr-FR" b="1" dirty="0" smtClean="0"/>
                        <a:t>5.</a:t>
                      </a:r>
                      <a:r>
                        <a:rPr lang="fr-FR" b="1" baseline="0" dirty="0" smtClean="0"/>
                        <a:t> Réputation </a:t>
                      </a:r>
                      <a:r>
                        <a:rPr lang="fr-FR" b="0" baseline="0" dirty="0" smtClean="0"/>
                        <a:t>2x</a:t>
                      </a:r>
                      <a:endParaRPr lang="fr-FR" b="0" dirty="0"/>
                    </a:p>
                  </a:txBody>
                  <a:tcPr/>
                </a:tc>
                <a:tc>
                  <a:txBody>
                    <a:bodyPr/>
                    <a:lstStyle/>
                    <a:p>
                      <a:r>
                        <a:rPr lang="fr-FR" b="1" dirty="0" smtClean="0"/>
                        <a:t>5. Qualité</a:t>
                      </a:r>
                      <a:r>
                        <a:rPr lang="fr-FR" dirty="0" smtClean="0"/>
                        <a:t> 2x</a:t>
                      </a:r>
                      <a:endParaRPr lang="fr-FR" dirty="0"/>
                    </a:p>
                  </a:txBody>
                  <a:tcPr/>
                </a:tc>
              </a:tr>
              <a:tr h="602133">
                <a:tc>
                  <a:txBody>
                    <a:bodyPr/>
                    <a:lstStyle/>
                    <a:p>
                      <a:r>
                        <a:rPr lang="fr-FR" b="1" dirty="0" smtClean="0"/>
                        <a:t>6. Discipline et exigences</a:t>
                      </a:r>
                      <a:r>
                        <a:rPr lang="fr-FR" b="1" baseline="0" dirty="0" smtClean="0"/>
                        <a:t> </a:t>
                      </a:r>
                      <a:r>
                        <a:rPr lang="fr-FR" b="0" baseline="0" dirty="0" smtClean="0"/>
                        <a:t>2x</a:t>
                      </a:r>
                      <a:endParaRPr lang="fr-FR" b="1" dirty="0"/>
                    </a:p>
                  </a:txBody>
                  <a:tcPr/>
                </a:tc>
                <a:tc>
                  <a:txBody>
                    <a:bodyPr/>
                    <a:lstStyle/>
                    <a:p>
                      <a:endParaRPr lang="fr-FR" dirty="0"/>
                    </a:p>
                  </a:txBody>
                  <a:tcPr/>
                </a:tc>
              </a:tr>
            </a:tbl>
          </a:graphicData>
        </a:graphic>
      </p:graphicFrame>
      <p:cxnSp>
        <p:nvCxnSpPr>
          <p:cNvPr id="8" name="Connecteur droit 7"/>
          <p:cNvCxnSpPr/>
          <p:nvPr/>
        </p:nvCxnSpPr>
        <p:spPr>
          <a:xfrm flipV="1">
            <a:off x="782612" y="2377686"/>
            <a:ext cx="2525029" cy="14768"/>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flipV="1">
            <a:off x="4690376" y="2362918"/>
            <a:ext cx="2525029" cy="14768"/>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a:off x="4690376" y="3046974"/>
            <a:ext cx="1614813"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a:off x="782612" y="4838648"/>
            <a:ext cx="1614813"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023478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p:tgtEl>
                                          <p:spTgt spid="9"/>
                                        </p:tgtEl>
                                        <p:attrNameLst>
                                          <p:attrName>ppt_y</p:attrName>
                                        </p:attrNameLst>
                                      </p:cBhvr>
                                      <p:tavLst>
                                        <p:tav tm="0">
                                          <p:val>
                                            <p:strVal val="#ppt_y+#ppt_h*1.125000"/>
                                          </p:val>
                                        </p:tav>
                                        <p:tav tm="100000">
                                          <p:val>
                                            <p:strVal val="#ppt_y"/>
                                          </p:val>
                                        </p:tav>
                                      </p:tavLst>
                                    </p:anim>
                                    <p:animEffect transition="in" filter="wipe(up)">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p:tgtEl>
                                          <p:spTgt spid="10"/>
                                        </p:tgtEl>
                                        <p:attrNameLst>
                                          <p:attrName>ppt_y</p:attrName>
                                        </p:attrNameLst>
                                      </p:cBhvr>
                                      <p:tavLst>
                                        <p:tav tm="0">
                                          <p:val>
                                            <p:strVal val="#ppt_y+#ppt_h*1.125000"/>
                                          </p:val>
                                        </p:tav>
                                        <p:tav tm="100000">
                                          <p:val>
                                            <p:strVal val="#ppt_y"/>
                                          </p:val>
                                        </p:tav>
                                      </p:tavLst>
                                    </p:anim>
                                    <p:animEffect transition="in" filter="wipe(up)">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p:tgtEl>
                                          <p:spTgt spid="12"/>
                                        </p:tgtEl>
                                        <p:attrNameLst>
                                          <p:attrName>ppt_y</p:attrName>
                                        </p:attrNameLst>
                                      </p:cBhvr>
                                      <p:tavLst>
                                        <p:tav tm="0">
                                          <p:val>
                                            <p:strVal val="#ppt_y+#ppt_h*1.125000"/>
                                          </p:val>
                                        </p:tav>
                                        <p:tav tm="100000">
                                          <p:val>
                                            <p:strVal val="#ppt_y"/>
                                          </p:val>
                                        </p:tav>
                                      </p:tavLst>
                                    </p:anim>
                                    <p:animEffect transition="in" filter="wipe(up)">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4471" y="149413"/>
            <a:ext cx="8860117" cy="6383474"/>
          </a:xfrm>
        </p:spPr>
        <p:txBody>
          <a:bodyPr>
            <a:normAutofit lnSpcReduction="10000"/>
          </a:bodyPr>
          <a:lstStyle/>
          <a:p>
            <a:pPr marL="0" indent="0">
              <a:buNone/>
            </a:pPr>
            <a:r>
              <a:rPr lang="fr-FR" sz="1800" b="1" dirty="0" smtClean="0"/>
              <a:t>SYNTHESE DES OBSERVATIONS</a:t>
            </a:r>
          </a:p>
          <a:p>
            <a:pPr>
              <a:buFont typeface="Wingdings" charset="2"/>
              <a:buChar char="q"/>
            </a:pPr>
            <a:r>
              <a:rPr lang="fr-FR" sz="1800" dirty="0" smtClean="0"/>
              <a:t>Les élèves et les parents convergent très fort sur la priorité accordée à la </a:t>
            </a:r>
            <a:r>
              <a:rPr lang="fr-FR" sz="1800" b="1" dirty="0" smtClean="0"/>
              <a:t>continuité relationnelle</a:t>
            </a:r>
            <a:r>
              <a:rPr lang="fr-FR" sz="1800" dirty="0" smtClean="0"/>
              <a:t> (Elèves : 7 ASBL / Parents : 8 ASBL).</a:t>
            </a:r>
          </a:p>
          <a:p>
            <a:pPr>
              <a:buFont typeface="Wingdings" charset="2"/>
              <a:buChar char="q"/>
            </a:pPr>
            <a:r>
              <a:rPr lang="fr-FR" sz="1800" dirty="0" smtClean="0"/>
              <a:t>Il y a également convergence sur d’autres motifs : « </a:t>
            </a:r>
            <a:r>
              <a:rPr lang="fr-FR" sz="1800" b="1" dirty="0" smtClean="0"/>
              <a:t>Continuité dans la même ASBL</a:t>
            </a:r>
            <a:r>
              <a:rPr lang="fr-FR" sz="1800" dirty="0" smtClean="0"/>
              <a:t> » et « </a:t>
            </a:r>
            <a:r>
              <a:rPr lang="fr-FR" sz="1800" b="1" dirty="0" smtClean="0"/>
              <a:t>Proximité géographique</a:t>
            </a:r>
            <a:r>
              <a:rPr lang="fr-FR" sz="1800" dirty="0" smtClean="0"/>
              <a:t> ».</a:t>
            </a:r>
          </a:p>
          <a:p>
            <a:pPr>
              <a:buFont typeface="Wingdings" charset="2"/>
              <a:buChar char="q"/>
            </a:pPr>
            <a:r>
              <a:rPr lang="fr-FR" sz="1800" dirty="0" smtClean="0"/>
              <a:t>Les parents mettent davantage en évidence le concept de « </a:t>
            </a:r>
            <a:r>
              <a:rPr lang="fr-FR" sz="1800" b="1" dirty="0" smtClean="0"/>
              <a:t>Réputation</a:t>
            </a:r>
            <a:r>
              <a:rPr lang="fr-FR" sz="1800" dirty="0" smtClean="0"/>
              <a:t> » (concept propre et fourre-tout, beaucoup d’implicite : type de population, fréquentation, discipline, codes et stratégies de positionnement futur dans l’univers socio-économique</a:t>
            </a:r>
            <a:r>
              <a:rPr lang="mr-IN" sz="1800" dirty="0" smtClean="0"/>
              <a:t>…</a:t>
            </a:r>
            <a:r>
              <a:rPr lang="fr-FR" sz="1800" dirty="0" smtClean="0"/>
              <a:t>) alors que les enfants valorisent plutôt une « </a:t>
            </a:r>
            <a:r>
              <a:rPr lang="fr-FR" sz="1800" b="1" dirty="0" smtClean="0"/>
              <a:t>perception positive de l’école</a:t>
            </a:r>
            <a:r>
              <a:rPr lang="fr-FR" sz="1800" dirty="0" smtClean="0"/>
              <a:t> » qui renvoie plutôt à une perception affective « J’aime bien cette école ! ».</a:t>
            </a:r>
          </a:p>
          <a:p>
            <a:pPr>
              <a:buFont typeface="Wingdings" charset="2"/>
              <a:buChar char="q"/>
            </a:pPr>
            <a:r>
              <a:rPr lang="fr-FR" sz="1800" dirty="0" smtClean="0"/>
              <a:t>Le critère de </a:t>
            </a:r>
            <a:r>
              <a:rPr lang="fr-FR" sz="1800" b="1" dirty="0" smtClean="0"/>
              <a:t>discipline</a:t>
            </a:r>
            <a:r>
              <a:rPr lang="fr-FR" sz="1800" dirty="0" smtClean="0"/>
              <a:t> est évoqué par les parents d’une ASBL mais il est surtout intéressant de noter que ce critère est évoqué </a:t>
            </a:r>
            <a:r>
              <a:rPr lang="fr-FR" sz="1800" dirty="0"/>
              <a:t>(</a:t>
            </a:r>
            <a:r>
              <a:rPr lang="fr-FR" sz="1800" dirty="0" smtClean="0"/>
              <a:t>avec une certaine insistance dans la formulation) par les élèves de 2 ASBL de classe socio-économique défavorisée (classes 1 et 4).</a:t>
            </a:r>
          </a:p>
          <a:p>
            <a:pPr marL="0" indent="0">
              <a:buNone/>
            </a:pPr>
            <a:endParaRPr lang="fr-FR" sz="1800" b="1" i="1" dirty="0" smtClean="0"/>
          </a:p>
          <a:p>
            <a:pPr marL="0" indent="0">
              <a:buNone/>
            </a:pPr>
            <a:r>
              <a:rPr lang="fr-FR" sz="1800" b="1" i="1" dirty="0" smtClean="0"/>
              <a:t>COMMENTAIRES</a:t>
            </a:r>
            <a:endParaRPr lang="fr-FR" sz="1800" b="1" i="1" dirty="0"/>
          </a:p>
          <a:p>
            <a:pPr>
              <a:buFont typeface="Wingdings" charset="2"/>
              <a:buChar char="q"/>
            </a:pPr>
            <a:r>
              <a:rPr lang="fr-FR" sz="1800" i="1" dirty="0"/>
              <a:t>Par rapport à d’autres enquêtes scientifiques, internationales, journalistiques</a:t>
            </a:r>
            <a:r>
              <a:rPr lang="mr-IN" sz="1800" i="1" dirty="0"/>
              <a:t>…</a:t>
            </a:r>
            <a:r>
              <a:rPr lang="fr-FR" sz="1800" i="1" dirty="0"/>
              <a:t>, le critère de la </a:t>
            </a:r>
            <a:r>
              <a:rPr lang="fr-FR" sz="1800" b="1" i="1" dirty="0"/>
              <a:t>« continuité relationnelle »</a:t>
            </a:r>
            <a:r>
              <a:rPr lang="fr-FR" sz="1800" i="1" dirty="0"/>
              <a:t> est davantage mis en évidence dans cette enquête-</a:t>
            </a:r>
            <a:r>
              <a:rPr lang="fr-FR" sz="1800" i="1" dirty="0" smtClean="0"/>
              <a:t>ci, </a:t>
            </a:r>
            <a:r>
              <a:rPr lang="fr-FR" sz="1800" i="1" dirty="0"/>
              <a:t>aussi bien dans cette question que dans d’autres. Il est vrai que dans la plupart de ces </a:t>
            </a:r>
            <a:r>
              <a:rPr lang="fr-FR" sz="1800" i="1" dirty="0" smtClean="0"/>
              <a:t>enquêtes, </a:t>
            </a:r>
            <a:r>
              <a:rPr lang="fr-FR" sz="1800" i="1" dirty="0"/>
              <a:t>on ne donne la parole qu’aux parents. </a:t>
            </a:r>
            <a:r>
              <a:rPr lang="fr-FR" sz="1800" i="1" dirty="0" smtClean="0"/>
              <a:t>(</a:t>
            </a:r>
            <a:r>
              <a:rPr lang="fr-FR" sz="1800" i="1" dirty="0"/>
              <a:t>A comparer avec l’enquête de Pierre </a:t>
            </a:r>
            <a:r>
              <a:rPr lang="fr-FR" sz="1800" i="1" dirty="0" err="1"/>
              <a:t>Vanopbroeke</a:t>
            </a:r>
            <a:r>
              <a:rPr lang="fr-FR" sz="1800" i="1" dirty="0"/>
              <a:t> «</a:t>
            </a:r>
            <a:r>
              <a:rPr lang="fr-FR" sz="1800" i="1" u="sng" dirty="0"/>
              <a:t> Analyse de critères de choix d’une école exprimés par les parents des élèves à l’entrée du secondaire. Enquête quantitative réalisée à la rentrée scolaire 2015 .</a:t>
            </a:r>
            <a:r>
              <a:rPr lang="fr-FR" sz="1800" i="1" dirty="0" smtClean="0"/>
              <a:t>»)</a:t>
            </a:r>
            <a:endParaRPr lang="fr-FR" sz="1800" i="1" dirty="0"/>
          </a:p>
          <a:p>
            <a:pPr marL="0" indent="0">
              <a:buNone/>
            </a:pPr>
            <a:endParaRPr lang="fr-FR" sz="18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37</a:t>
            </a:fld>
            <a:endParaRPr lang="fr-FR"/>
          </a:p>
        </p:txBody>
      </p:sp>
    </p:spTree>
    <p:extLst>
      <p:ext uri="{BB962C8B-B14F-4D97-AF65-F5344CB8AC3E}">
        <p14:creationId xmlns:p14="http://schemas.microsoft.com/office/powerpoint/2010/main" val="21174406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3765" y="179294"/>
            <a:ext cx="8561294" cy="6542181"/>
          </a:xfrm>
        </p:spPr>
        <p:txBody>
          <a:bodyPr>
            <a:normAutofit fontScale="92500" lnSpcReduction="10000"/>
          </a:bodyPr>
          <a:lstStyle/>
          <a:p>
            <a:pPr marL="0" indent="0">
              <a:buNone/>
            </a:pPr>
            <a:r>
              <a:rPr lang="fr-FR" sz="1800" b="1" i="1" dirty="0" smtClean="0"/>
              <a:t>COMMENTAIRES</a:t>
            </a:r>
          </a:p>
          <a:p>
            <a:pPr>
              <a:buFont typeface="Wingdings" charset="2"/>
              <a:buChar char="q"/>
            </a:pPr>
            <a:r>
              <a:rPr lang="fr-FR" sz="1800" i="1" dirty="0" smtClean="0"/>
              <a:t>Les critères (évoqués par les parents) « </a:t>
            </a:r>
            <a:r>
              <a:rPr lang="fr-FR" sz="1800" b="1" i="1" dirty="0" smtClean="0"/>
              <a:t>Continuité dans la même ASBL</a:t>
            </a:r>
            <a:r>
              <a:rPr lang="fr-FR" sz="1800" i="1" dirty="0" smtClean="0"/>
              <a:t> » et « </a:t>
            </a:r>
            <a:r>
              <a:rPr lang="fr-FR" sz="1800" b="1" i="1" dirty="0" smtClean="0"/>
              <a:t>Proximité géographique</a:t>
            </a:r>
            <a:r>
              <a:rPr lang="fr-FR" sz="1800" i="1" dirty="0" smtClean="0"/>
              <a:t> » se limitent-ils à eux-mêmes ou renvoient-ils à d’autres ressorts non-dits, sous-jacents ?</a:t>
            </a:r>
          </a:p>
          <a:p>
            <a:pPr>
              <a:buFont typeface="Wingdings" charset="2"/>
              <a:buChar char="q"/>
            </a:pPr>
            <a:r>
              <a:rPr lang="fr-FR" sz="1800" i="1" dirty="0" smtClean="0"/>
              <a:t> Que vise-t-on à travers les concepts de « </a:t>
            </a:r>
            <a:r>
              <a:rPr lang="fr-FR" sz="1800" b="1" i="1" dirty="0" smtClean="0"/>
              <a:t>Réputation </a:t>
            </a:r>
            <a:r>
              <a:rPr lang="fr-FR" sz="1800" i="1" dirty="0" smtClean="0"/>
              <a:t>» et de « </a:t>
            </a:r>
            <a:r>
              <a:rPr lang="fr-FR" sz="1800" b="1" i="1" dirty="0" smtClean="0"/>
              <a:t>Qualité</a:t>
            </a:r>
            <a:r>
              <a:rPr lang="fr-FR" sz="1800" i="1" dirty="0" smtClean="0"/>
              <a:t> » ?     Quels en sont les critères, les fondements et les indicateurs ?                                                          Petite recherche sur « </a:t>
            </a:r>
            <a:r>
              <a:rPr lang="fr-FR" sz="1800" b="1" i="1" dirty="0" smtClean="0"/>
              <a:t>Réputation</a:t>
            </a:r>
            <a:r>
              <a:rPr lang="fr-FR" sz="1800" i="1" dirty="0" smtClean="0"/>
              <a:t> » : concept </a:t>
            </a:r>
            <a:r>
              <a:rPr lang="fr-FR" sz="1800" i="1" dirty="0"/>
              <a:t>propre et fourre-</a:t>
            </a:r>
            <a:r>
              <a:rPr lang="fr-FR" sz="1800" i="1" dirty="0" smtClean="0"/>
              <a:t>tout</a:t>
            </a:r>
            <a:r>
              <a:rPr lang="fr-FR" sz="1800" i="1" dirty="0"/>
              <a:t> </a:t>
            </a:r>
            <a:r>
              <a:rPr lang="fr-FR" sz="1800" i="1" dirty="0" smtClean="0"/>
              <a:t>chargé de beaucoup d’implicites </a:t>
            </a:r>
            <a:r>
              <a:rPr lang="fr-FR" sz="1800" i="1" dirty="0"/>
              <a:t>: type de population, fréquentation, discipline, codes et stratégies de positionnement futur dans l’univers socio-économique</a:t>
            </a:r>
            <a:r>
              <a:rPr lang="mr-IN" sz="1800" i="1" dirty="0" smtClean="0"/>
              <a:t>…</a:t>
            </a:r>
            <a:r>
              <a:rPr lang="fr-FR" sz="1800" i="1" dirty="0" smtClean="0"/>
              <a:t>                                                            Voir les travaux de Xavier DUMAY et Hugues DRAELENTS, « </a:t>
            </a:r>
            <a:r>
              <a:rPr lang="fr-FR" sz="1800" i="1" u="sng" dirty="0" smtClean="0"/>
              <a:t>Les écoles et leur réputation : l’identité des établissements en contexte de marché</a:t>
            </a:r>
            <a:r>
              <a:rPr lang="fr-FR" sz="1800" i="1" dirty="0" smtClean="0"/>
              <a:t> », de Boeck Supérieur.</a:t>
            </a:r>
          </a:p>
          <a:p>
            <a:pPr marL="0" indent="0">
              <a:buNone/>
            </a:pPr>
            <a:r>
              <a:rPr lang="fr-FR" sz="1800" i="1" dirty="0"/>
              <a:t> </a:t>
            </a:r>
            <a:r>
              <a:rPr lang="fr-FR" sz="1800" i="1" dirty="0" smtClean="0"/>
              <a:t>    Voir également 2 articles du Ligueur, un article d’un magazine français « Savoirs et </a:t>
            </a:r>
          </a:p>
          <a:p>
            <a:pPr marL="0" indent="0">
              <a:buNone/>
            </a:pPr>
            <a:r>
              <a:rPr lang="fr-FR" sz="1800" i="1" dirty="0"/>
              <a:t> </a:t>
            </a:r>
            <a:r>
              <a:rPr lang="fr-FR" sz="1800" i="1" dirty="0" smtClean="0"/>
              <a:t>    connaissances » qui se réfère à une enquête de l’OCDE :</a:t>
            </a:r>
          </a:p>
          <a:p>
            <a:pPr marL="0" indent="0">
              <a:buNone/>
            </a:pPr>
            <a:r>
              <a:rPr lang="fr-FR" sz="1800" u="sng" dirty="0">
                <a:hlinkClick r:id="rId2"/>
              </a:rPr>
              <a:t>https://www.laligue.be/leligueur/articles/choix-d-une-ecole-secondaire-tous-dans-les-starting-blocks-!#</a:t>
            </a:r>
            <a:endParaRPr lang="fr-FR" sz="1800" u="sng" dirty="0" smtClean="0">
              <a:hlinkClick r:id="rId2"/>
            </a:endParaRPr>
          </a:p>
          <a:p>
            <a:pPr marL="0" indent="0">
              <a:buNone/>
            </a:pPr>
            <a:r>
              <a:rPr lang="fr-FR" sz="1800" u="sng" dirty="0" smtClean="0">
                <a:hlinkClick r:id="rId2"/>
              </a:rPr>
              <a:t>http</a:t>
            </a:r>
            <a:r>
              <a:rPr lang="fr-FR" sz="1800" u="sng" dirty="0">
                <a:hlinkClick r:id="rId2"/>
              </a:rPr>
              <a:t>://www.ufapec.be/politique-scolaire-1/consultation-criteres-choix-ecole.html</a:t>
            </a:r>
            <a:endParaRPr lang="fr-BE" sz="1800" dirty="0"/>
          </a:p>
          <a:p>
            <a:pPr marL="0" indent="0">
              <a:buNone/>
            </a:pPr>
            <a:r>
              <a:rPr lang="fr-FR" sz="1800" u="sng" dirty="0">
                <a:hlinkClick r:id="rId3"/>
              </a:rPr>
              <a:t>http://www.ufapec.be/nos-analyses/comment-les-ecoles-de-l-enseignement-secondaire-soignent-elles-leur-image-de-marque.html</a:t>
            </a:r>
            <a:endParaRPr lang="fr-BE" sz="1800" dirty="0"/>
          </a:p>
          <a:p>
            <a:pPr marL="0" indent="0">
              <a:buNone/>
            </a:pPr>
            <a:r>
              <a:rPr lang="fr-FR" sz="1800" u="sng" dirty="0">
                <a:hlinkClick r:id="rId4"/>
              </a:rPr>
              <a:t>https://savoir.actualitte.com/article/analyses/823/la-reputation-d-une-ecole-est-primordiale-dans-le-choix-des-</a:t>
            </a:r>
            <a:r>
              <a:rPr lang="fr-FR" sz="1800" u="sng" dirty="0" smtClean="0">
                <a:hlinkClick r:id="rId4"/>
              </a:rPr>
              <a:t>parents</a:t>
            </a:r>
            <a:endParaRPr lang="fr-FR" sz="1800" u="sng" dirty="0" smtClean="0"/>
          </a:p>
          <a:p>
            <a:pPr>
              <a:buFont typeface="Wingdings" charset="2"/>
              <a:buChar char="q"/>
            </a:pPr>
            <a:r>
              <a:rPr lang="fr-FR" sz="1800" i="1" dirty="0" smtClean="0"/>
              <a:t>D’où vient le choix du critère d’ « </a:t>
            </a:r>
            <a:r>
              <a:rPr lang="fr-FR" sz="1800" b="1" i="1" dirty="0" smtClean="0"/>
              <a:t>Exigence disciplinaire</a:t>
            </a:r>
            <a:r>
              <a:rPr lang="fr-FR" sz="1800" i="1" dirty="0" smtClean="0"/>
              <a:t> » invoqué par les élèves de 2 ASBL de classe socio-économique inférieure à 5 ? Est-ce de la lucidité de la part de ces enfants ? De l’instinct de survie ? Cherchent-ils à l’école la « colonne vertébrale » qui n’est pas suffisante à la maison ? </a:t>
            </a:r>
            <a:r>
              <a:rPr lang="mr-IN" sz="1800" i="1" dirty="0" smtClean="0"/>
              <a:t>…</a:t>
            </a:r>
            <a:endParaRPr lang="fr-BE" sz="1800" i="1" dirty="0"/>
          </a:p>
          <a:p>
            <a:pPr marL="0" indent="0">
              <a:buNone/>
            </a:pPr>
            <a:endParaRPr lang="fr-FR" sz="18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38</a:t>
            </a:fld>
            <a:endParaRPr lang="fr-FR"/>
          </a:p>
        </p:txBody>
      </p:sp>
    </p:spTree>
    <p:extLst>
      <p:ext uri="{BB962C8B-B14F-4D97-AF65-F5344CB8AC3E}">
        <p14:creationId xmlns:p14="http://schemas.microsoft.com/office/powerpoint/2010/main" val="188741611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41736"/>
            <a:ext cx="8229600" cy="584618"/>
          </a:xfrm>
        </p:spPr>
        <p:txBody>
          <a:bodyPr>
            <a:normAutofit/>
          </a:bodyPr>
          <a:lstStyle/>
          <a:p>
            <a:pPr algn="ctr"/>
            <a:r>
              <a:rPr lang="fr-FR" sz="3200" b="1" dirty="0" smtClean="0"/>
              <a:t>AIDE AU CHOIX </a:t>
            </a:r>
            <a:endParaRPr lang="fr-FR" sz="3200" b="1" dirty="0"/>
          </a:p>
        </p:txBody>
      </p:sp>
      <p:sp>
        <p:nvSpPr>
          <p:cNvPr id="3" name="Espace réservé du contenu 2"/>
          <p:cNvSpPr>
            <a:spLocks noGrp="1"/>
          </p:cNvSpPr>
          <p:nvPr>
            <p:ph idx="1"/>
          </p:nvPr>
        </p:nvSpPr>
        <p:spPr>
          <a:xfrm>
            <a:off x="254000" y="1180353"/>
            <a:ext cx="8665882" cy="5408706"/>
          </a:xfrm>
        </p:spPr>
        <p:txBody>
          <a:bodyPr>
            <a:normAutofit/>
          </a:bodyPr>
          <a:lstStyle/>
          <a:p>
            <a:pPr marL="0" indent="0">
              <a:buNone/>
            </a:pPr>
            <a:r>
              <a:rPr lang="fr-FR" sz="2000" dirty="0" smtClean="0"/>
              <a:t>Questions posées aux parents de P6.</a:t>
            </a:r>
          </a:p>
          <a:p>
            <a:pPr marL="0" indent="0">
              <a:buNone/>
            </a:pPr>
            <a:r>
              <a:rPr lang="fr-FR" sz="2000" b="1" dirty="0" smtClean="0"/>
              <a:t>A. Perception ou non de l’aide fournie par les écoles pour le choix </a:t>
            </a:r>
            <a:endParaRPr lang="fr-FR" sz="2000" b="1" dirty="0"/>
          </a:p>
          <a:p>
            <a:pPr marL="0" indent="0">
              <a:buNone/>
            </a:pPr>
            <a:r>
              <a:rPr lang="fr-FR" sz="2000" dirty="0" smtClean="0"/>
              <a:t>     8 ASBL où a été effectuée une mesure quantitative de la perception de l’aide.</a:t>
            </a:r>
          </a:p>
          <a:p>
            <a:pPr marL="0" indent="0">
              <a:buNone/>
            </a:pPr>
            <a:r>
              <a:rPr lang="fr-FR" sz="2000" dirty="0"/>
              <a:t> </a:t>
            </a:r>
            <a:r>
              <a:rPr lang="fr-FR" sz="2000" dirty="0" smtClean="0"/>
              <a:t>    - 4 ASBL où 50 à 61 % signalent avoir été aidés</a:t>
            </a:r>
          </a:p>
          <a:p>
            <a:pPr marL="0" indent="0">
              <a:buNone/>
            </a:pPr>
            <a:r>
              <a:rPr lang="fr-FR" sz="2000" dirty="0"/>
              <a:t> </a:t>
            </a:r>
            <a:r>
              <a:rPr lang="fr-FR" sz="2000" dirty="0" smtClean="0"/>
              <a:t>    - 2 ASBL où 40 à 49% </a:t>
            </a:r>
            <a:r>
              <a:rPr lang="mr-IN" sz="2000" dirty="0" smtClean="0"/>
              <a:t>……</a:t>
            </a:r>
            <a:r>
              <a:rPr lang="fr-FR" sz="2000" dirty="0" smtClean="0"/>
              <a:t>.</a:t>
            </a:r>
          </a:p>
          <a:p>
            <a:pPr marL="0" indent="0">
              <a:buNone/>
            </a:pPr>
            <a:r>
              <a:rPr lang="fr-FR" sz="2000" dirty="0"/>
              <a:t> </a:t>
            </a:r>
            <a:r>
              <a:rPr lang="fr-FR" sz="2000" dirty="0" smtClean="0"/>
              <a:t>    - 2 ASBL où 20 à 29%.....</a:t>
            </a:r>
          </a:p>
          <a:p>
            <a:pPr marL="0" indent="0">
              <a:buNone/>
            </a:pPr>
            <a:r>
              <a:rPr lang="fr-FR" sz="2000" b="1" dirty="0" smtClean="0"/>
              <a:t>B. Eléments qui ont aidé </a:t>
            </a:r>
            <a:r>
              <a:rPr lang="fr-FR" sz="2000" dirty="0" smtClean="0"/>
              <a:t>(10 ASBL ont répondu)</a:t>
            </a:r>
            <a:endParaRPr lang="fr-FR" sz="2000" b="1"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39</a:t>
            </a:fld>
            <a:endParaRPr lang="fr-FR"/>
          </a:p>
        </p:txBody>
      </p:sp>
      <p:graphicFrame>
        <p:nvGraphicFramePr>
          <p:cNvPr id="6" name="Tableau 5"/>
          <p:cNvGraphicFramePr>
            <a:graphicFrameLocks noGrp="1"/>
          </p:cNvGraphicFramePr>
          <p:nvPr>
            <p:extLst>
              <p:ext uri="{D42A27DB-BD31-4B8C-83A1-F6EECF244321}">
                <p14:modId xmlns:p14="http://schemas.microsoft.com/office/powerpoint/2010/main" val="914828275"/>
              </p:ext>
            </p:extLst>
          </p:nvPr>
        </p:nvGraphicFramePr>
        <p:xfrm>
          <a:off x="1524000" y="3937000"/>
          <a:ext cx="6096000" cy="2494280"/>
        </p:xfrm>
        <a:graphic>
          <a:graphicData uri="http://schemas.openxmlformats.org/drawingml/2006/table">
            <a:tbl>
              <a:tblPr firstRow="1" bandRow="1">
                <a:tableStyleId>{5C22544A-7EE6-4342-B048-85BDC9FD1C3A}</a:tableStyleId>
              </a:tblPr>
              <a:tblGrid>
                <a:gridCol w="6096000"/>
              </a:tblGrid>
              <a:tr h="370840">
                <a:tc>
                  <a:txBody>
                    <a:bodyPr/>
                    <a:lstStyle/>
                    <a:p>
                      <a:pPr algn="ctr"/>
                      <a:r>
                        <a:rPr lang="fr-FR" dirty="0" smtClean="0"/>
                        <a:t>ELEMENTS QUI ONT AIDE AU CHOIX</a:t>
                      </a:r>
                      <a:endParaRPr lang="fr-FR" dirty="0"/>
                    </a:p>
                  </a:txBody>
                  <a:tcPr/>
                </a:tc>
              </a:tr>
              <a:tr h="370840">
                <a:tc>
                  <a:txBody>
                    <a:bodyPr/>
                    <a:lstStyle/>
                    <a:p>
                      <a:r>
                        <a:rPr lang="fr-FR" b="1" dirty="0" smtClean="0"/>
                        <a:t>1. Aide relationnelle </a:t>
                      </a:r>
                      <a:r>
                        <a:rPr lang="fr-FR" b="0" dirty="0" smtClean="0"/>
                        <a:t>: retours d’expériences de la famille,</a:t>
                      </a:r>
                      <a:r>
                        <a:rPr lang="fr-FR" b="0" baseline="0" dirty="0" smtClean="0"/>
                        <a:t> frères, cousins, amis..     8x    (récurrence très forte </a:t>
                      </a:r>
                      <a:r>
                        <a:rPr lang="fr-FR" b="0" baseline="0" dirty="0" err="1" smtClean="0"/>
                        <a:t>ds</a:t>
                      </a:r>
                      <a:r>
                        <a:rPr lang="fr-FR" b="0" baseline="0" dirty="0" smtClean="0"/>
                        <a:t> </a:t>
                      </a:r>
                      <a:r>
                        <a:rPr lang="fr-FR" b="0" baseline="0" dirty="0" err="1" smtClean="0"/>
                        <a:t>chq</a:t>
                      </a:r>
                      <a:r>
                        <a:rPr lang="fr-FR" b="0" baseline="0" dirty="0" smtClean="0"/>
                        <a:t> ASBL)</a:t>
                      </a:r>
                      <a:endParaRPr lang="fr-FR" b="1" dirty="0"/>
                    </a:p>
                  </a:txBody>
                  <a:tcPr/>
                </a:tc>
              </a:tr>
              <a:tr h="370840">
                <a:tc>
                  <a:txBody>
                    <a:bodyPr/>
                    <a:lstStyle/>
                    <a:p>
                      <a:r>
                        <a:rPr lang="fr-FR" b="1" dirty="0" smtClean="0"/>
                        <a:t>2. Réputation  </a:t>
                      </a:r>
                      <a:r>
                        <a:rPr lang="fr-FR" b="0" dirty="0" smtClean="0"/>
                        <a:t>8x   (récurrence</a:t>
                      </a:r>
                      <a:r>
                        <a:rPr lang="fr-FR" b="0" baseline="0" dirty="0" smtClean="0"/>
                        <a:t> un peu moins forte </a:t>
                      </a:r>
                      <a:r>
                        <a:rPr lang="fr-FR" b="0" baseline="0" dirty="0" err="1" smtClean="0"/>
                        <a:t>ds</a:t>
                      </a:r>
                      <a:r>
                        <a:rPr lang="fr-FR" b="0" baseline="0" dirty="0" smtClean="0"/>
                        <a:t> </a:t>
                      </a:r>
                      <a:r>
                        <a:rPr lang="fr-FR" b="0" baseline="0" dirty="0" err="1" smtClean="0"/>
                        <a:t>chq</a:t>
                      </a:r>
                      <a:r>
                        <a:rPr lang="fr-FR" b="0" baseline="0" dirty="0" smtClean="0"/>
                        <a:t> ASBL)</a:t>
                      </a:r>
                      <a:endParaRPr lang="fr-FR" b="1" dirty="0"/>
                    </a:p>
                  </a:txBody>
                  <a:tcPr/>
                </a:tc>
              </a:tr>
              <a:tr h="370840">
                <a:tc>
                  <a:txBody>
                    <a:bodyPr/>
                    <a:lstStyle/>
                    <a:p>
                      <a:r>
                        <a:rPr lang="fr-FR" b="1" dirty="0" smtClean="0"/>
                        <a:t>3.</a:t>
                      </a:r>
                      <a:r>
                        <a:rPr lang="fr-FR" b="1" baseline="0" dirty="0" smtClean="0"/>
                        <a:t> Infos diffusées par les écoles </a:t>
                      </a:r>
                      <a:r>
                        <a:rPr lang="fr-FR" b="0" baseline="0" dirty="0" smtClean="0"/>
                        <a:t> 4x</a:t>
                      </a:r>
                      <a:endParaRPr lang="fr-FR" b="1" dirty="0"/>
                    </a:p>
                  </a:txBody>
                  <a:tcPr/>
                </a:tc>
              </a:tr>
              <a:tr h="370840">
                <a:tc>
                  <a:txBody>
                    <a:bodyPr/>
                    <a:lstStyle/>
                    <a:p>
                      <a:r>
                        <a:rPr lang="fr-FR" b="1" dirty="0" smtClean="0"/>
                        <a:t>4. Journées Portes Ouvertes </a:t>
                      </a:r>
                      <a:r>
                        <a:rPr lang="fr-FR" b="0" dirty="0" smtClean="0"/>
                        <a:t>   3x</a:t>
                      </a:r>
                      <a:endParaRPr lang="fr-FR" b="1" dirty="0"/>
                    </a:p>
                  </a:txBody>
                  <a:tcPr/>
                </a:tc>
              </a:tr>
              <a:tr h="370840">
                <a:tc>
                  <a:txBody>
                    <a:bodyPr/>
                    <a:lstStyle/>
                    <a:p>
                      <a:r>
                        <a:rPr lang="fr-FR" b="1" dirty="0" smtClean="0"/>
                        <a:t>5. Visites guidées </a:t>
                      </a:r>
                      <a:r>
                        <a:rPr lang="fr-FR" b="0" dirty="0" smtClean="0"/>
                        <a:t> 1x</a:t>
                      </a:r>
                      <a:endParaRPr lang="fr-FR" b="1" dirty="0"/>
                    </a:p>
                  </a:txBody>
                  <a:tcPr/>
                </a:tc>
              </a:tr>
            </a:tbl>
          </a:graphicData>
        </a:graphic>
      </p:graphicFrame>
    </p:spTree>
    <p:extLst>
      <p:ext uri="{BB962C8B-B14F-4D97-AF65-F5344CB8AC3E}">
        <p14:creationId xmlns:p14="http://schemas.microsoft.com/office/powerpoint/2010/main" val="33179192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101"/>
            <a:ext cx="8229600" cy="5682499"/>
          </a:xfrm>
        </p:spPr>
        <p:txBody>
          <a:bodyPr/>
          <a:lstStyle/>
          <a:p>
            <a:pPr marL="0" indent="0" algn="ctr">
              <a:buNone/>
            </a:pPr>
            <a:endParaRPr lang="fr-FR" b="1" dirty="0" smtClean="0"/>
          </a:p>
          <a:p>
            <a:pPr marL="0" indent="0" algn="ctr">
              <a:buNone/>
            </a:pPr>
            <a:endParaRPr lang="fr-FR" b="1" dirty="0"/>
          </a:p>
          <a:p>
            <a:pPr marL="0" indent="0" algn="ctr">
              <a:buNone/>
            </a:pPr>
            <a:endParaRPr lang="fr-FR" b="1" dirty="0" smtClean="0"/>
          </a:p>
          <a:p>
            <a:pPr marL="0" indent="0" algn="ctr">
              <a:buNone/>
            </a:pPr>
            <a:r>
              <a:rPr lang="fr-FR" sz="2400" b="1" dirty="0" smtClean="0">
                <a:latin typeface="+mj-lt"/>
              </a:rPr>
              <a:t>I.</a:t>
            </a:r>
          </a:p>
          <a:p>
            <a:pPr marL="0" indent="0" algn="ctr">
              <a:buNone/>
            </a:pPr>
            <a:endParaRPr lang="fr-FR" sz="2400" b="1" dirty="0" smtClean="0">
              <a:latin typeface="+mj-lt"/>
            </a:endParaRPr>
          </a:p>
          <a:p>
            <a:pPr marL="0" indent="0" algn="ctr">
              <a:buNone/>
            </a:pPr>
            <a:r>
              <a:rPr lang="fr-FR" sz="2400" b="1" dirty="0" smtClean="0">
                <a:latin typeface="+mj-lt"/>
              </a:rPr>
              <a:t>L’ACTION 6.2 </a:t>
            </a:r>
          </a:p>
          <a:p>
            <a:pPr marL="0" indent="0" algn="ctr">
              <a:buNone/>
            </a:pPr>
            <a:endParaRPr lang="fr-FR" sz="2400" b="1" dirty="0">
              <a:latin typeface="+mj-lt"/>
            </a:endParaRPr>
          </a:p>
          <a:p>
            <a:pPr marL="0" indent="0" algn="ctr">
              <a:buNone/>
            </a:pPr>
            <a:r>
              <a:rPr lang="fr-FR" sz="2400" b="1" dirty="0" smtClean="0">
                <a:latin typeface="+mj-lt"/>
              </a:rPr>
              <a:t>ET SON CONTEXTE</a:t>
            </a:r>
            <a:endParaRPr lang="fr-FR" sz="2400" b="1" dirty="0">
              <a:latin typeface="+mj-lt"/>
            </a:endParaRPr>
          </a:p>
          <a:p>
            <a:pPr marL="0" indent="0" algn="ctr">
              <a:buNone/>
            </a:pPr>
            <a:endParaRPr lang="fr-FR" b="1"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lgn="ctr">
              <a:buNone/>
            </a:pPr>
            <a:endParaRPr lang="fr-FR" b="1"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4</a:t>
            </a:fld>
            <a:endParaRPr lang="fr-FR"/>
          </a:p>
        </p:txBody>
      </p:sp>
    </p:spTree>
    <p:extLst>
      <p:ext uri="{BB962C8B-B14F-4D97-AF65-F5344CB8AC3E}">
        <p14:creationId xmlns:p14="http://schemas.microsoft.com/office/powerpoint/2010/main" val="37364888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8941" y="268941"/>
            <a:ext cx="8561294" cy="6452534"/>
          </a:xfrm>
        </p:spPr>
        <p:txBody>
          <a:bodyPr>
            <a:normAutofit fontScale="92500" lnSpcReduction="10000"/>
          </a:bodyPr>
          <a:lstStyle/>
          <a:p>
            <a:pPr marL="0" indent="0">
              <a:buNone/>
            </a:pPr>
            <a:r>
              <a:rPr lang="fr-FR" sz="2000" b="1" dirty="0" smtClean="0"/>
              <a:t>SYNTHESE DES OBSERVATIONS </a:t>
            </a:r>
            <a:endParaRPr lang="fr-FR" sz="2000" b="1" i="1" dirty="0" smtClean="0"/>
          </a:p>
          <a:p>
            <a:pPr marL="0" indent="0">
              <a:buNone/>
            </a:pPr>
            <a:r>
              <a:rPr lang="fr-FR" sz="2000" b="1" dirty="0" smtClean="0"/>
              <a:t>1. Perception d’être aidés par les écoles</a:t>
            </a:r>
            <a:endParaRPr lang="fr-FR" sz="2000" dirty="0" smtClean="0"/>
          </a:p>
          <a:p>
            <a:pPr marL="0" indent="0">
              <a:buNone/>
            </a:pPr>
            <a:r>
              <a:rPr lang="fr-FR" sz="2000" b="1" dirty="0" smtClean="0"/>
              <a:t>    </a:t>
            </a:r>
            <a:r>
              <a:rPr lang="fr-FR" sz="2000" dirty="0" smtClean="0"/>
              <a:t>- Il n’y a que 50 % des ASBL où cette aide est perçue comme effective par au </a:t>
            </a:r>
            <a:endParaRPr lang="fr-FR" sz="2000" b="1" dirty="0"/>
          </a:p>
          <a:p>
            <a:pPr marL="0" indent="0">
              <a:buNone/>
            </a:pPr>
            <a:r>
              <a:rPr lang="fr-FR" sz="2000" b="1" dirty="0" smtClean="0"/>
              <a:t>      </a:t>
            </a:r>
            <a:r>
              <a:rPr lang="fr-FR" sz="2000" dirty="0" smtClean="0"/>
              <a:t>moins 50 % des parents de P6. </a:t>
            </a:r>
            <a:r>
              <a:rPr lang="fr-FR" sz="2000" dirty="0"/>
              <a:t>D</a:t>
            </a:r>
            <a:r>
              <a:rPr lang="fr-FR" sz="2000" dirty="0" smtClean="0"/>
              <a:t>’ailleurs, cette perception plafonne à 61 %</a:t>
            </a:r>
          </a:p>
          <a:p>
            <a:pPr marL="0" indent="0">
              <a:buNone/>
            </a:pPr>
            <a:r>
              <a:rPr lang="fr-FR" sz="2000" dirty="0"/>
              <a:t> </a:t>
            </a:r>
            <a:r>
              <a:rPr lang="fr-FR" sz="2000" dirty="0" smtClean="0"/>
              <a:t>     des parents dans une seule ASBL.</a:t>
            </a:r>
            <a:endParaRPr lang="fr-FR" sz="2000" b="1" dirty="0"/>
          </a:p>
          <a:p>
            <a:pPr marL="0" indent="0">
              <a:buNone/>
            </a:pPr>
            <a:r>
              <a:rPr lang="fr-FR" sz="2000" b="1" dirty="0" smtClean="0"/>
              <a:t>    </a:t>
            </a:r>
            <a:r>
              <a:rPr lang="fr-FR" sz="2000" dirty="0" smtClean="0"/>
              <a:t>- Dans les 4 autres ASBL (où cette aide est perçue par moins de 50 % de</a:t>
            </a:r>
            <a:endParaRPr lang="fr-FR" sz="2000" b="1" dirty="0" smtClean="0"/>
          </a:p>
          <a:p>
            <a:pPr marL="0" indent="0">
              <a:buNone/>
            </a:pPr>
            <a:r>
              <a:rPr lang="fr-FR" sz="2000" b="1" dirty="0" smtClean="0"/>
              <a:t>      </a:t>
            </a:r>
            <a:r>
              <a:rPr lang="fr-FR" sz="2000" dirty="0" smtClean="0"/>
              <a:t>parents), il y en a 2 où les scores sont très bas (20 à 29 %)</a:t>
            </a:r>
            <a:endParaRPr lang="fr-FR" sz="2000" dirty="0"/>
          </a:p>
          <a:p>
            <a:pPr marL="0" indent="0">
              <a:buNone/>
            </a:pPr>
            <a:r>
              <a:rPr lang="fr-FR" sz="2000" b="1" dirty="0" smtClean="0"/>
              <a:t>    </a:t>
            </a:r>
            <a:r>
              <a:rPr lang="fr-FR" sz="2000" dirty="0" smtClean="0"/>
              <a:t>- La perception de l’aide fournie par les écoles n’est pas majoritaire alors qu’au</a:t>
            </a:r>
            <a:endParaRPr lang="fr-FR" sz="2000" b="1" dirty="0" smtClean="0"/>
          </a:p>
          <a:p>
            <a:pPr marL="0" indent="0">
              <a:buNone/>
            </a:pPr>
            <a:r>
              <a:rPr lang="fr-FR" sz="2000" b="1" dirty="0" smtClean="0"/>
              <a:t>      </a:t>
            </a:r>
            <a:r>
              <a:rPr lang="fr-FR" sz="2000" dirty="0" smtClean="0"/>
              <a:t>même moment, près de 9 familles sur 10 ont déjà choisi.</a:t>
            </a:r>
            <a:endParaRPr lang="fr-FR" sz="2000" dirty="0"/>
          </a:p>
          <a:p>
            <a:pPr marL="0" indent="0">
              <a:buNone/>
            </a:pPr>
            <a:endParaRPr lang="fr-FR" sz="2000" b="1" dirty="0" smtClean="0"/>
          </a:p>
          <a:p>
            <a:pPr marL="0" indent="0">
              <a:buNone/>
            </a:pPr>
            <a:r>
              <a:rPr lang="fr-FR" sz="2000" b="1" dirty="0" smtClean="0"/>
              <a:t>2. Les éléments qui aident</a:t>
            </a:r>
            <a:endParaRPr lang="fr-FR" sz="2000" b="1" dirty="0"/>
          </a:p>
          <a:p>
            <a:pPr marL="0" indent="0">
              <a:buNone/>
            </a:pPr>
            <a:r>
              <a:rPr lang="fr-FR" sz="2000" dirty="0" smtClean="0"/>
              <a:t>    - Deux leviers émergent fortement : « </a:t>
            </a:r>
            <a:r>
              <a:rPr lang="fr-FR" sz="2000" b="1" dirty="0"/>
              <a:t>A</a:t>
            </a:r>
            <a:r>
              <a:rPr lang="fr-FR" sz="2000" b="1" dirty="0" smtClean="0"/>
              <a:t>ide relationnelle</a:t>
            </a:r>
            <a:r>
              <a:rPr lang="fr-FR" sz="2000" dirty="0" smtClean="0"/>
              <a:t> » et « </a:t>
            </a:r>
            <a:r>
              <a:rPr lang="fr-FR" sz="2000" b="1" dirty="0" smtClean="0"/>
              <a:t>Réputation</a:t>
            </a:r>
            <a:r>
              <a:rPr lang="fr-FR" sz="2000" dirty="0" smtClean="0"/>
              <a:t> ».</a:t>
            </a:r>
          </a:p>
          <a:p>
            <a:pPr marL="0" indent="0">
              <a:buNone/>
            </a:pPr>
            <a:r>
              <a:rPr lang="fr-FR" sz="2000" b="1" dirty="0" smtClean="0"/>
              <a:t>       </a:t>
            </a:r>
            <a:r>
              <a:rPr lang="fr-FR" sz="2000" dirty="0" smtClean="0"/>
              <a:t>Chacun de ces deux leviers est évoqué dans 80 % des ASBL.</a:t>
            </a:r>
            <a:endParaRPr lang="fr-FR" sz="2000" b="1" dirty="0"/>
          </a:p>
          <a:p>
            <a:pPr marL="0" indent="0">
              <a:buNone/>
            </a:pPr>
            <a:r>
              <a:rPr lang="fr-FR" sz="2000" b="1" dirty="0" smtClean="0"/>
              <a:t>       </a:t>
            </a:r>
            <a:r>
              <a:rPr lang="fr-FR" sz="2000" dirty="0" smtClean="0"/>
              <a:t>Voir les commentaires relatifs aux motifs de choix.</a:t>
            </a:r>
          </a:p>
          <a:p>
            <a:pPr marL="0" indent="0">
              <a:buNone/>
            </a:pPr>
            <a:r>
              <a:rPr lang="fr-FR" sz="2000" dirty="0"/>
              <a:t> </a:t>
            </a:r>
            <a:r>
              <a:rPr lang="fr-FR" sz="2000" dirty="0" smtClean="0"/>
              <a:t>   - Par ailleurs, il y a un </a:t>
            </a:r>
            <a:r>
              <a:rPr lang="fr-FR" sz="2000" b="1" dirty="0" smtClean="0"/>
              <a:t>écart entre l’offre et l’utilisation</a:t>
            </a:r>
            <a:r>
              <a:rPr lang="fr-FR" sz="2000" dirty="0" smtClean="0"/>
              <a:t>, entre l’éventail des </a:t>
            </a:r>
          </a:p>
          <a:p>
            <a:pPr marL="0" indent="0">
              <a:buNone/>
            </a:pPr>
            <a:r>
              <a:rPr lang="fr-FR" sz="2000" dirty="0"/>
              <a:t> </a:t>
            </a:r>
            <a:r>
              <a:rPr lang="fr-FR" sz="2000" dirty="0" smtClean="0"/>
              <a:t>     dispositifs évoqués et mis en place par les enseignants et les directions et d’autre </a:t>
            </a:r>
          </a:p>
          <a:p>
            <a:pPr marL="0" indent="0">
              <a:buNone/>
            </a:pPr>
            <a:r>
              <a:rPr lang="fr-FR" sz="2000" dirty="0"/>
              <a:t> </a:t>
            </a:r>
            <a:r>
              <a:rPr lang="fr-FR" sz="2000" dirty="0" smtClean="0"/>
              <a:t>     part les aides effectivement exploitées par les parents.  </a:t>
            </a:r>
          </a:p>
          <a:p>
            <a:pPr marL="0" indent="0">
              <a:buNone/>
            </a:pPr>
            <a:r>
              <a:rPr lang="fr-FR" sz="2000" dirty="0"/>
              <a:t> </a:t>
            </a:r>
            <a:r>
              <a:rPr lang="fr-FR" sz="2000" dirty="0" smtClean="0"/>
              <a:t>   - Pas d’allusion aux PMS mais l’explication réside peut-être dans le fait qu’ils </a:t>
            </a:r>
          </a:p>
          <a:p>
            <a:pPr marL="0" indent="0">
              <a:buNone/>
            </a:pPr>
            <a:r>
              <a:rPr lang="fr-FR" sz="2000" dirty="0"/>
              <a:t> </a:t>
            </a:r>
            <a:r>
              <a:rPr lang="fr-FR" sz="2000" dirty="0" smtClean="0"/>
              <a:t>     ne sont pas perçus comme composantes intégrées dans les écoles ??? </a:t>
            </a: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40</a:t>
            </a:fld>
            <a:endParaRPr lang="fr-FR" dirty="0"/>
          </a:p>
        </p:txBody>
      </p:sp>
    </p:spTree>
    <p:extLst>
      <p:ext uri="{BB962C8B-B14F-4D97-AF65-F5344CB8AC3E}">
        <p14:creationId xmlns:p14="http://schemas.microsoft.com/office/powerpoint/2010/main" val="14267030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4235" y="254000"/>
            <a:ext cx="8710706" cy="6275294"/>
          </a:xfrm>
        </p:spPr>
        <p:txBody>
          <a:bodyPr>
            <a:normAutofit/>
          </a:bodyPr>
          <a:lstStyle/>
          <a:p>
            <a:pPr marL="0" indent="0">
              <a:buNone/>
            </a:pPr>
            <a:r>
              <a:rPr lang="fr-FR" sz="2000" b="1" i="1" dirty="0" smtClean="0"/>
              <a:t>COMMENTAIRES</a:t>
            </a:r>
          </a:p>
          <a:p>
            <a:pPr marL="0" indent="0">
              <a:buNone/>
            </a:pPr>
            <a:r>
              <a:rPr lang="fr-FR" sz="2000" b="1" i="1" dirty="0" smtClean="0"/>
              <a:t>Il y a des questions à se poser sur le décalage entre l’offre d’aide au choix proposé par les écoles et les aides sur lesquelles les parents s’appuient effectivement</a:t>
            </a:r>
            <a:endParaRPr lang="fr-FR" sz="2000" b="1" i="1" dirty="0"/>
          </a:p>
          <a:p>
            <a:pPr>
              <a:buFont typeface="Wingdings" charset="2"/>
              <a:buChar char="§"/>
            </a:pPr>
            <a:r>
              <a:rPr lang="fr-FR" sz="2000" i="1" dirty="0" smtClean="0"/>
              <a:t>Les dispositifs d’aide sont-ils vraiment exploités ?</a:t>
            </a:r>
          </a:p>
          <a:p>
            <a:pPr>
              <a:buFont typeface="Wingdings" charset="2"/>
              <a:buChar char="§"/>
            </a:pPr>
            <a:r>
              <a:rPr lang="fr-FR" sz="2000" i="1" dirty="0" smtClean="0"/>
              <a:t>Répondent-ils aux besoins des familles ?</a:t>
            </a:r>
          </a:p>
          <a:p>
            <a:pPr>
              <a:buFont typeface="Wingdings" charset="2"/>
              <a:buChar char="§"/>
            </a:pPr>
            <a:r>
              <a:rPr lang="fr-FR" sz="2000" i="1" dirty="0" smtClean="0"/>
              <a:t>Sont-ils perçus, vécus comme des aides ?</a:t>
            </a:r>
          </a:p>
          <a:p>
            <a:pPr>
              <a:buFont typeface="Wingdings" charset="2"/>
              <a:buChar char="§"/>
            </a:pPr>
            <a:r>
              <a:rPr lang="fr-FR" sz="2000" i="1" dirty="0" smtClean="0"/>
              <a:t>Peut-être les familles utilisent-elles effectivement ces infos mais peut-être aussi celles-ci ne sont-elles pas perçues comme des aides ?</a:t>
            </a:r>
          </a:p>
          <a:p>
            <a:pPr>
              <a:buFont typeface="Wingdings" charset="2"/>
              <a:buChar char="§"/>
            </a:pPr>
            <a:r>
              <a:rPr lang="fr-FR" sz="2000" i="1" dirty="0" smtClean="0"/>
              <a:t>Les écoles sont-elles perçues comme des dispensatrices d’infos objectives ?</a:t>
            </a:r>
          </a:p>
          <a:p>
            <a:pPr>
              <a:buFont typeface="Wingdings" charset="2"/>
              <a:buChar char="§"/>
            </a:pPr>
            <a:r>
              <a:rPr lang="fr-FR" sz="2000" i="1" dirty="0" smtClean="0"/>
              <a:t>N’y a-t-il pas confusion entre « informer objectivement » et « informer en essayant d’influencer les enfants et les familles » ?</a:t>
            </a:r>
          </a:p>
          <a:p>
            <a:pPr>
              <a:buFont typeface="Wingdings" charset="2"/>
              <a:buChar char="§"/>
            </a:pPr>
            <a:r>
              <a:rPr lang="fr-FR" sz="2000" i="1" dirty="0" smtClean="0"/>
              <a:t>Entre « fournir des outils pour prendre une décision » et « influencer » ?</a:t>
            </a:r>
          </a:p>
          <a:p>
            <a:pPr>
              <a:buFont typeface="Wingdings" charset="2"/>
              <a:buChar char="§"/>
            </a:pPr>
            <a:r>
              <a:rPr lang="fr-FR" sz="2000" i="1" dirty="0" smtClean="0"/>
              <a:t>Entre  « fournir une aide à la prise de décision » et « présenter des motifs de prendre telle décision » ?</a:t>
            </a:r>
          </a:p>
          <a:p>
            <a:pPr>
              <a:buFont typeface="Wingdings" charset="2"/>
              <a:buChar char="§"/>
            </a:pPr>
            <a:r>
              <a:rPr lang="fr-FR" sz="2000" i="1" dirty="0" smtClean="0"/>
              <a:t>Le défi paradoxal : informer et persuader.</a:t>
            </a:r>
          </a:p>
          <a:p>
            <a:pPr>
              <a:buFont typeface="Wingdings" charset="2"/>
              <a:buChar char="§"/>
            </a:pPr>
            <a:r>
              <a:rPr lang="fr-FR" sz="2000" i="1" dirty="0" smtClean="0"/>
              <a:t>Autre hypothèse : les écoles se révèlent peut-être plus efficaces dans le travail avec leur public-cible (les élèves) qu’avec les parents ?</a:t>
            </a:r>
          </a:p>
          <a:p>
            <a:pPr>
              <a:buFont typeface="Wingdings" charset="2"/>
              <a:buChar char="§"/>
            </a:pPr>
            <a:endParaRPr lang="fr-FR" sz="2000" i="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41</a:t>
            </a:fld>
            <a:endParaRPr lang="fr-FR"/>
          </a:p>
        </p:txBody>
      </p:sp>
    </p:spTree>
    <p:extLst>
      <p:ext uri="{BB962C8B-B14F-4D97-AF65-F5344CB8AC3E}">
        <p14:creationId xmlns:p14="http://schemas.microsoft.com/office/powerpoint/2010/main" val="9181990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2583"/>
            <a:ext cx="8229600" cy="5866785"/>
          </a:xfrm>
        </p:spPr>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42</a:t>
            </a:fld>
            <a:endParaRPr lang="fr-FR"/>
          </a:p>
        </p:txBody>
      </p:sp>
      <p:sp>
        <p:nvSpPr>
          <p:cNvPr id="5" name="Rectangle 4"/>
          <p:cNvSpPr/>
          <p:nvPr/>
        </p:nvSpPr>
        <p:spPr>
          <a:xfrm>
            <a:off x="1816249" y="2008480"/>
            <a:ext cx="5330616" cy="317517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b="1" dirty="0" smtClean="0">
                <a:solidFill>
                  <a:schemeClr val="tx1"/>
                </a:solidFill>
              </a:rPr>
              <a:t>ATTENTES</a:t>
            </a:r>
          </a:p>
          <a:p>
            <a:pPr algn="ctr"/>
            <a:r>
              <a:rPr lang="fr-FR" sz="2800" b="1" dirty="0" smtClean="0">
                <a:solidFill>
                  <a:schemeClr val="tx1"/>
                </a:solidFill>
              </a:rPr>
              <a:t> DES ELEVES ET DES PARENTS</a:t>
            </a:r>
            <a:endParaRPr lang="fr-FR" sz="2800" b="1" dirty="0">
              <a:solidFill>
                <a:schemeClr val="tx1"/>
              </a:solidFill>
            </a:endParaRPr>
          </a:p>
        </p:txBody>
      </p:sp>
    </p:spTree>
    <p:extLst>
      <p:ext uri="{BB962C8B-B14F-4D97-AF65-F5344CB8AC3E}">
        <p14:creationId xmlns:p14="http://schemas.microsoft.com/office/powerpoint/2010/main" val="244449125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4471" y="149411"/>
            <a:ext cx="8904941" cy="6572063"/>
          </a:xfrm>
        </p:spPr>
        <p:txBody>
          <a:bodyPr>
            <a:normAutofit/>
          </a:bodyPr>
          <a:lstStyle/>
          <a:p>
            <a:pPr marL="0" indent="0">
              <a:buNone/>
            </a:pPr>
            <a:r>
              <a:rPr lang="fr-FR" sz="2000" dirty="0" smtClean="0"/>
              <a:t>P</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43</a:t>
            </a:fld>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3283687051"/>
              </p:ext>
            </p:extLst>
          </p:nvPr>
        </p:nvGraphicFramePr>
        <p:xfrm>
          <a:off x="239060" y="74705"/>
          <a:ext cx="8800352" cy="6731200"/>
        </p:xfrm>
        <a:graphic>
          <a:graphicData uri="http://schemas.openxmlformats.org/drawingml/2006/table">
            <a:tbl>
              <a:tblPr firstRow="1" bandRow="1">
                <a:tableStyleId>{5C22544A-7EE6-4342-B048-85BDC9FD1C3A}</a:tableStyleId>
              </a:tblPr>
              <a:tblGrid>
                <a:gridCol w="2200088"/>
                <a:gridCol w="2200088"/>
                <a:gridCol w="2200088"/>
                <a:gridCol w="2200088"/>
              </a:tblGrid>
              <a:tr h="738530">
                <a:tc>
                  <a:txBody>
                    <a:bodyPr/>
                    <a:lstStyle/>
                    <a:p>
                      <a:pPr algn="ctr"/>
                      <a:r>
                        <a:rPr lang="fr-FR" dirty="0" smtClean="0"/>
                        <a:t>Attentes</a:t>
                      </a:r>
                    </a:p>
                    <a:p>
                      <a:pPr algn="ctr"/>
                      <a:r>
                        <a:rPr lang="fr-FR" dirty="0" smtClean="0"/>
                        <a:t> Elèves P6</a:t>
                      </a:r>
                      <a:endParaRPr lang="fr-FR" dirty="0"/>
                    </a:p>
                  </a:txBody>
                  <a:tcPr/>
                </a:tc>
                <a:tc>
                  <a:txBody>
                    <a:bodyPr/>
                    <a:lstStyle/>
                    <a:p>
                      <a:pPr algn="ctr"/>
                      <a:r>
                        <a:rPr lang="fr-FR" dirty="0" smtClean="0"/>
                        <a:t>Attentes</a:t>
                      </a:r>
                    </a:p>
                    <a:p>
                      <a:pPr algn="ctr"/>
                      <a:r>
                        <a:rPr lang="fr-FR" dirty="0" smtClean="0"/>
                        <a:t>Parents P6</a:t>
                      </a:r>
                      <a:endParaRPr lang="fr-FR" dirty="0"/>
                    </a:p>
                  </a:txBody>
                  <a:tcPr/>
                </a:tc>
                <a:tc>
                  <a:txBody>
                    <a:bodyPr/>
                    <a:lstStyle/>
                    <a:p>
                      <a:pPr algn="ctr"/>
                      <a:r>
                        <a:rPr lang="fr-FR" dirty="0" smtClean="0"/>
                        <a:t>Attentes</a:t>
                      </a:r>
                    </a:p>
                    <a:p>
                      <a:pPr algn="ctr"/>
                      <a:r>
                        <a:rPr lang="fr-FR" dirty="0" smtClean="0"/>
                        <a:t>Elèves 1C/1D</a:t>
                      </a:r>
                      <a:endParaRPr lang="fr-FR" dirty="0"/>
                    </a:p>
                  </a:txBody>
                  <a:tcPr/>
                </a:tc>
                <a:tc>
                  <a:txBody>
                    <a:bodyPr/>
                    <a:lstStyle/>
                    <a:p>
                      <a:pPr algn="ctr"/>
                      <a:r>
                        <a:rPr lang="fr-FR" dirty="0" smtClean="0"/>
                        <a:t>Attentes</a:t>
                      </a:r>
                    </a:p>
                    <a:p>
                      <a:pPr algn="ctr"/>
                      <a:r>
                        <a:rPr lang="fr-FR" dirty="0" smtClean="0"/>
                        <a:t>Parents 1C/1D</a:t>
                      </a:r>
                      <a:endParaRPr lang="fr-FR" dirty="0"/>
                    </a:p>
                  </a:txBody>
                  <a:tcPr/>
                </a:tc>
              </a:tr>
              <a:tr h="738530">
                <a:tc>
                  <a:txBody>
                    <a:bodyPr/>
                    <a:lstStyle/>
                    <a:p>
                      <a:r>
                        <a:rPr lang="fr-FR" sz="1600" b="1" dirty="0" smtClean="0"/>
                        <a:t>1. Relations affectives (amis, profs) </a:t>
                      </a:r>
                      <a:r>
                        <a:rPr lang="fr-FR" sz="1600" b="0" dirty="0" smtClean="0"/>
                        <a:t>7x</a:t>
                      </a:r>
                      <a:endParaRPr lang="fr-FR" sz="1600" b="1" dirty="0"/>
                    </a:p>
                  </a:txBody>
                  <a:tcPr/>
                </a:tc>
                <a:tc>
                  <a:txBody>
                    <a:bodyPr/>
                    <a:lstStyle/>
                    <a:p>
                      <a:r>
                        <a:rPr lang="fr-FR" sz="1600" b="1" dirty="0" smtClean="0"/>
                        <a:t>1. Préparation à une belle vie future  </a:t>
                      </a:r>
                      <a:r>
                        <a:rPr lang="fr-FR" sz="1600" b="0" dirty="0" smtClean="0"/>
                        <a:t>5x</a:t>
                      </a:r>
                      <a:r>
                        <a:rPr lang="fr-FR" sz="1600" b="1" dirty="0" smtClean="0"/>
                        <a:t> </a:t>
                      </a:r>
                      <a:endParaRPr lang="fr-FR" sz="1600" b="1" dirty="0"/>
                    </a:p>
                  </a:txBody>
                  <a:tcPr/>
                </a:tc>
                <a:tc>
                  <a:txBody>
                    <a:bodyPr/>
                    <a:lstStyle/>
                    <a:p>
                      <a:r>
                        <a:rPr lang="fr-FR" sz="1600" b="1" dirty="0" smtClean="0"/>
                        <a:t>1. Accueil et réseau </a:t>
                      </a:r>
                      <a:r>
                        <a:rPr lang="fr-FR" sz="1600" b="1" dirty="0" err="1" smtClean="0"/>
                        <a:t>relat</a:t>
                      </a:r>
                      <a:r>
                        <a:rPr lang="fr-FR" sz="1600" b="1" dirty="0" smtClean="0"/>
                        <a:t> affectueux</a:t>
                      </a:r>
                      <a:r>
                        <a:rPr lang="mr-IN" sz="1600" b="1" dirty="0" smtClean="0"/>
                        <a:t>…</a:t>
                      </a:r>
                      <a:r>
                        <a:rPr lang="fr-FR" sz="1600" b="1" dirty="0" smtClean="0"/>
                        <a:t> </a:t>
                      </a:r>
                      <a:r>
                        <a:rPr lang="fr-FR" sz="1600" b="0" dirty="0" smtClean="0"/>
                        <a:t>9x</a:t>
                      </a:r>
                      <a:endParaRPr lang="fr-FR" sz="1600" b="1" dirty="0"/>
                    </a:p>
                  </a:txBody>
                  <a:tcPr/>
                </a:tc>
                <a:tc>
                  <a:txBody>
                    <a:bodyPr/>
                    <a:lstStyle/>
                    <a:p>
                      <a:r>
                        <a:rPr lang="fr-FR" b="1" dirty="0" smtClean="0"/>
                        <a:t>1. Qualité  </a:t>
                      </a:r>
                      <a:r>
                        <a:rPr lang="fr-FR" b="0" dirty="0" smtClean="0"/>
                        <a:t>13 x</a:t>
                      </a:r>
                      <a:endParaRPr lang="fr-FR" b="1" dirty="0"/>
                    </a:p>
                  </a:txBody>
                  <a:tcPr/>
                </a:tc>
              </a:tr>
              <a:tr h="738530">
                <a:tc>
                  <a:txBody>
                    <a:bodyPr/>
                    <a:lstStyle/>
                    <a:p>
                      <a:r>
                        <a:rPr lang="fr-FR" b="1" dirty="0" smtClean="0"/>
                        <a:t>2. Apprendre  </a:t>
                      </a:r>
                      <a:r>
                        <a:rPr lang="fr-FR" b="0" dirty="0" smtClean="0"/>
                        <a:t>6x</a:t>
                      </a:r>
                      <a:endParaRPr lang="fr-FR" b="0" dirty="0"/>
                    </a:p>
                  </a:txBody>
                  <a:tcPr/>
                </a:tc>
                <a:tc>
                  <a:txBody>
                    <a:bodyPr/>
                    <a:lstStyle/>
                    <a:p>
                      <a:r>
                        <a:rPr lang="fr-FR" b="1" dirty="0" smtClean="0"/>
                        <a:t>2. Soutien, aide  </a:t>
                      </a:r>
                      <a:r>
                        <a:rPr lang="fr-FR" b="0" dirty="0" smtClean="0"/>
                        <a:t>4x</a:t>
                      </a:r>
                      <a:endParaRPr lang="fr-FR" b="1" dirty="0"/>
                    </a:p>
                  </a:txBody>
                  <a:tcPr/>
                </a:tc>
                <a:tc>
                  <a:txBody>
                    <a:bodyPr/>
                    <a:lstStyle/>
                    <a:p>
                      <a:r>
                        <a:rPr lang="fr-FR" sz="1600" b="1" dirty="0" smtClean="0"/>
                        <a:t>2. Qualité de l’</a:t>
                      </a:r>
                      <a:r>
                        <a:rPr lang="fr-FR" sz="1600" b="1" dirty="0" err="1" smtClean="0"/>
                        <a:t>enseign</a:t>
                      </a:r>
                      <a:r>
                        <a:rPr lang="fr-FR" sz="1600" b="1" dirty="0" smtClean="0"/>
                        <a:t> et de la </a:t>
                      </a:r>
                      <a:r>
                        <a:rPr lang="fr-FR" sz="1600" b="1" dirty="0" err="1" smtClean="0"/>
                        <a:t>pédagog</a:t>
                      </a:r>
                      <a:r>
                        <a:rPr lang="fr-FR" sz="1600" b="1" dirty="0" smtClean="0"/>
                        <a:t>   </a:t>
                      </a:r>
                      <a:r>
                        <a:rPr lang="fr-FR" sz="1600" b="0" dirty="0" smtClean="0"/>
                        <a:t>7x</a:t>
                      </a:r>
                      <a:endParaRPr lang="fr-FR" sz="1600" b="1" dirty="0"/>
                    </a:p>
                  </a:txBody>
                  <a:tcPr/>
                </a:tc>
                <a:tc>
                  <a:txBody>
                    <a:bodyPr/>
                    <a:lstStyle/>
                    <a:p>
                      <a:r>
                        <a:rPr lang="fr-FR" sz="1600" b="1" dirty="0" smtClean="0"/>
                        <a:t>2.</a:t>
                      </a:r>
                      <a:r>
                        <a:rPr lang="fr-FR" sz="1600" b="1" baseline="0" dirty="0" smtClean="0"/>
                        <a:t> Prépa à vie future </a:t>
                      </a:r>
                      <a:r>
                        <a:rPr lang="fr-FR" sz="1600" b="1" baseline="0" dirty="0" err="1" smtClean="0"/>
                        <a:t>scol</a:t>
                      </a:r>
                      <a:r>
                        <a:rPr lang="fr-FR" sz="1600" b="1" baseline="0" dirty="0" smtClean="0"/>
                        <a:t> et prof </a:t>
                      </a:r>
                      <a:r>
                        <a:rPr lang="fr-FR" sz="1600" b="0" baseline="0" dirty="0" smtClean="0"/>
                        <a:t> 4x</a:t>
                      </a:r>
                      <a:endParaRPr lang="fr-FR" sz="1600" b="1" dirty="0"/>
                    </a:p>
                  </a:txBody>
                  <a:tcPr/>
                </a:tc>
              </a:tr>
              <a:tr h="738530">
                <a:tc>
                  <a:txBody>
                    <a:bodyPr/>
                    <a:lstStyle/>
                    <a:p>
                      <a:r>
                        <a:rPr lang="fr-FR" sz="1600" b="1" dirty="0" smtClean="0"/>
                        <a:t>3. Qualité des profs, de l’enseignement</a:t>
                      </a:r>
                      <a:r>
                        <a:rPr lang="fr-FR" sz="1600" b="1" baseline="0" dirty="0" smtClean="0"/>
                        <a:t>  </a:t>
                      </a:r>
                      <a:r>
                        <a:rPr lang="fr-FR" sz="1600" b="0" baseline="0" dirty="0" smtClean="0"/>
                        <a:t>3x</a:t>
                      </a:r>
                      <a:endParaRPr lang="fr-FR" sz="1600" b="1" dirty="0"/>
                    </a:p>
                  </a:txBody>
                  <a:tcPr/>
                </a:tc>
                <a:tc>
                  <a:txBody>
                    <a:bodyPr/>
                    <a:lstStyle/>
                    <a:p>
                      <a:r>
                        <a:rPr lang="fr-FR" sz="1600" b="1" dirty="0" smtClean="0"/>
                        <a:t>3.</a:t>
                      </a:r>
                      <a:r>
                        <a:rPr lang="fr-FR" sz="1600" b="1" baseline="0" dirty="0" smtClean="0"/>
                        <a:t> Centration sur la personne de l’</a:t>
                      </a:r>
                      <a:r>
                        <a:rPr lang="fr-FR" sz="1600" b="1" baseline="0" dirty="0" err="1" smtClean="0"/>
                        <a:t>él</a:t>
                      </a:r>
                      <a:r>
                        <a:rPr lang="fr-FR" sz="1600" b="1" baseline="0" dirty="0" smtClean="0"/>
                        <a:t>  </a:t>
                      </a:r>
                      <a:r>
                        <a:rPr lang="fr-FR" sz="1600" b="0" baseline="0" dirty="0" smtClean="0"/>
                        <a:t>3x</a:t>
                      </a:r>
                      <a:endParaRPr lang="fr-FR" sz="1600" b="1" dirty="0"/>
                    </a:p>
                  </a:txBody>
                  <a:tcPr/>
                </a:tc>
                <a:tc>
                  <a:txBody>
                    <a:bodyPr/>
                    <a:lstStyle/>
                    <a:p>
                      <a:r>
                        <a:rPr lang="fr-FR" b="1" dirty="0" smtClean="0"/>
                        <a:t>3. Aide, soutien, écoute</a:t>
                      </a:r>
                      <a:r>
                        <a:rPr lang="fr-FR" b="1" baseline="0" dirty="0" smtClean="0"/>
                        <a:t>    </a:t>
                      </a:r>
                      <a:r>
                        <a:rPr lang="fr-FR" b="0" baseline="0" dirty="0" smtClean="0"/>
                        <a:t>4x</a:t>
                      </a:r>
                      <a:endParaRPr lang="fr-FR" b="1" dirty="0"/>
                    </a:p>
                  </a:txBody>
                  <a:tcPr/>
                </a:tc>
                <a:tc>
                  <a:txBody>
                    <a:bodyPr/>
                    <a:lstStyle/>
                    <a:p>
                      <a:r>
                        <a:rPr lang="fr-FR" sz="1600" b="1" dirty="0" smtClean="0"/>
                        <a:t>3.</a:t>
                      </a:r>
                      <a:r>
                        <a:rPr lang="fr-FR" sz="1600" b="1" baseline="0" dirty="0" smtClean="0"/>
                        <a:t> Aide et suivi individualisés</a:t>
                      </a:r>
                      <a:r>
                        <a:rPr lang="fr-FR" sz="1600" b="0" baseline="0" dirty="0" smtClean="0"/>
                        <a:t>   4x</a:t>
                      </a:r>
                      <a:endParaRPr lang="fr-FR" sz="1600" b="1" dirty="0"/>
                    </a:p>
                  </a:txBody>
                  <a:tcPr/>
                </a:tc>
              </a:tr>
              <a:tr h="738530">
                <a:tc>
                  <a:txBody>
                    <a:bodyPr/>
                    <a:lstStyle/>
                    <a:p>
                      <a:r>
                        <a:rPr lang="fr-FR" b="1" dirty="0" smtClean="0"/>
                        <a:t>4. Discipline et exigence  </a:t>
                      </a:r>
                      <a:r>
                        <a:rPr lang="fr-FR" b="0" dirty="0" smtClean="0"/>
                        <a:t>2x</a:t>
                      </a:r>
                      <a:endParaRPr lang="fr-FR" b="1" dirty="0"/>
                    </a:p>
                  </a:txBody>
                  <a:tcPr/>
                </a:tc>
                <a:tc>
                  <a:txBody>
                    <a:bodyPr/>
                    <a:lstStyle/>
                    <a:p>
                      <a:r>
                        <a:rPr lang="fr-FR" b="1" dirty="0" smtClean="0"/>
                        <a:t>4. Epanouissement</a:t>
                      </a:r>
                      <a:r>
                        <a:rPr lang="fr-FR" b="1" baseline="0" dirty="0" smtClean="0"/>
                        <a:t> de l’enfant </a:t>
                      </a:r>
                      <a:r>
                        <a:rPr lang="fr-FR" b="0" baseline="0" dirty="0" smtClean="0"/>
                        <a:t>2x</a:t>
                      </a:r>
                      <a:endParaRPr lang="fr-FR" b="1" dirty="0"/>
                    </a:p>
                  </a:txBody>
                  <a:tcPr/>
                </a:tc>
                <a:tc>
                  <a:txBody>
                    <a:bodyPr/>
                    <a:lstStyle/>
                    <a:p>
                      <a:r>
                        <a:rPr lang="fr-FR" b="1" dirty="0" smtClean="0"/>
                        <a:t>4.</a:t>
                      </a:r>
                      <a:r>
                        <a:rPr lang="fr-FR" b="1" baseline="0" dirty="0" smtClean="0"/>
                        <a:t> Apprendre et travailler</a:t>
                      </a:r>
                      <a:r>
                        <a:rPr lang="fr-FR" b="0" baseline="0" dirty="0" smtClean="0"/>
                        <a:t>   4x</a:t>
                      </a:r>
                      <a:endParaRPr lang="fr-FR" b="1" dirty="0"/>
                    </a:p>
                  </a:txBody>
                  <a:tcPr/>
                </a:tc>
                <a:tc>
                  <a:txBody>
                    <a:bodyPr/>
                    <a:lstStyle/>
                    <a:p>
                      <a:r>
                        <a:rPr lang="fr-FR" sz="1600" b="1" dirty="0" smtClean="0"/>
                        <a:t>4. </a:t>
                      </a:r>
                      <a:r>
                        <a:rPr lang="fr-FR" sz="1600" b="1" dirty="0" err="1" smtClean="0"/>
                        <a:t>Acquisit</a:t>
                      </a:r>
                      <a:r>
                        <a:rPr lang="fr-FR" sz="1600" b="1" dirty="0" smtClean="0"/>
                        <a:t> de compétences, de </a:t>
                      </a:r>
                      <a:r>
                        <a:rPr lang="fr-FR" sz="1600" b="1" dirty="0" err="1" smtClean="0"/>
                        <a:t>sav</a:t>
                      </a:r>
                      <a:r>
                        <a:rPr lang="fr-FR" sz="1600" b="1" dirty="0" smtClean="0"/>
                        <a:t> et de savoir-faire</a:t>
                      </a:r>
                      <a:r>
                        <a:rPr lang="fr-FR" sz="1600" b="0" dirty="0" smtClean="0"/>
                        <a:t>  4x</a:t>
                      </a:r>
                      <a:endParaRPr lang="fr-FR" sz="1600" b="1" dirty="0"/>
                    </a:p>
                  </a:txBody>
                  <a:tcPr/>
                </a:tc>
              </a:tr>
              <a:tr h="738530">
                <a:tc>
                  <a:txBody>
                    <a:bodyPr/>
                    <a:lstStyle/>
                    <a:p>
                      <a:r>
                        <a:rPr lang="fr-FR" b="1" dirty="0" smtClean="0"/>
                        <a:t>5. Suivi et aide  </a:t>
                      </a:r>
                      <a:r>
                        <a:rPr lang="fr-FR" b="0" dirty="0" smtClean="0"/>
                        <a:t>2X</a:t>
                      </a:r>
                      <a:endParaRPr lang="fr-FR" b="1" dirty="0"/>
                    </a:p>
                  </a:txBody>
                  <a:tcPr/>
                </a:tc>
                <a:tc>
                  <a:txBody>
                    <a:bodyPr/>
                    <a:lstStyle/>
                    <a:p>
                      <a:r>
                        <a:rPr lang="fr-FR" b="1" dirty="0" smtClean="0"/>
                        <a:t>5. Discipline  </a:t>
                      </a:r>
                      <a:r>
                        <a:rPr lang="fr-FR" b="0" dirty="0" smtClean="0"/>
                        <a:t>1x</a:t>
                      </a:r>
                    </a:p>
                    <a:p>
                      <a:r>
                        <a:rPr lang="fr-FR" sz="1600" b="0" dirty="0" smtClean="0"/>
                        <a:t>(taux</a:t>
                      </a:r>
                      <a:r>
                        <a:rPr lang="fr-FR" sz="1600" b="0" baseline="0" dirty="0" smtClean="0"/>
                        <a:t> élevé sur 42 pers)</a:t>
                      </a:r>
                      <a:endParaRPr lang="fr-FR" sz="1600" b="1" dirty="0"/>
                    </a:p>
                  </a:txBody>
                  <a:tcPr/>
                </a:tc>
                <a:tc>
                  <a:txBody>
                    <a:bodyPr/>
                    <a:lstStyle/>
                    <a:p>
                      <a:endParaRPr lang="fr-FR"/>
                    </a:p>
                  </a:txBody>
                  <a:tcPr/>
                </a:tc>
                <a:tc>
                  <a:txBody>
                    <a:bodyPr/>
                    <a:lstStyle/>
                    <a:p>
                      <a:r>
                        <a:rPr lang="fr-FR" b="1" dirty="0" smtClean="0"/>
                        <a:t>5. Discipline</a:t>
                      </a:r>
                      <a:r>
                        <a:rPr lang="fr-FR" b="0" dirty="0" smtClean="0"/>
                        <a:t>  3x</a:t>
                      </a:r>
                      <a:endParaRPr lang="fr-FR" b="1" dirty="0"/>
                    </a:p>
                  </a:txBody>
                  <a:tcPr/>
                </a:tc>
              </a:tr>
              <a:tr h="738530">
                <a:tc>
                  <a:txBody>
                    <a:bodyPr/>
                    <a:lstStyle/>
                    <a:p>
                      <a:endParaRPr lang="fr-FR"/>
                    </a:p>
                  </a:txBody>
                  <a:tcPr/>
                </a:tc>
                <a:tc>
                  <a:txBody>
                    <a:bodyPr/>
                    <a:lstStyle/>
                    <a:p>
                      <a:endParaRPr lang="fr-FR"/>
                    </a:p>
                  </a:txBody>
                  <a:tcPr/>
                </a:tc>
                <a:tc>
                  <a:txBody>
                    <a:bodyPr/>
                    <a:lstStyle/>
                    <a:p>
                      <a:endParaRPr lang="fr-FR"/>
                    </a:p>
                  </a:txBody>
                  <a:tcPr/>
                </a:tc>
                <a:tc>
                  <a:txBody>
                    <a:bodyPr/>
                    <a:lstStyle/>
                    <a:p>
                      <a:r>
                        <a:rPr lang="fr-FR" b="1" dirty="0" smtClean="0"/>
                        <a:t>6. Epanouissement  </a:t>
                      </a:r>
                      <a:r>
                        <a:rPr lang="fr-FR" b="0" dirty="0" smtClean="0"/>
                        <a:t>3x</a:t>
                      </a:r>
                      <a:endParaRPr lang="fr-FR" b="0" dirty="0"/>
                    </a:p>
                  </a:txBody>
                  <a:tcPr/>
                </a:tc>
              </a:tr>
              <a:tr h="738530">
                <a:tc>
                  <a:txBody>
                    <a:bodyPr/>
                    <a:lstStyle/>
                    <a:p>
                      <a:endParaRPr lang="fr-FR"/>
                    </a:p>
                  </a:txBody>
                  <a:tcPr/>
                </a:tc>
                <a:tc>
                  <a:txBody>
                    <a:bodyPr/>
                    <a:lstStyle/>
                    <a:p>
                      <a:endParaRPr lang="fr-FR"/>
                    </a:p>
                  </a:txBody>
                  <a:tcPr/>
                </a:tc>
                <a:tc>
                  <a:txBody>
                    <a:bodyPr/>
                    <a:lstStyle/>
                    <a:p>
                      <a:endParaRPr lang="fr-FR"/>
                    </a:p>
                  </a:txBody>
                  <a:tcPr/>
                </a:tc>
                <a:tc>
                  <a:txBody>
                    <a:bodyPr/>
                    <a:lstStyle/>
                    <a:p>
                      <a:r>
                        <a:rPr lang="fr-FR" sz="1600" b="1" dirty="0" smtClean="0"/>
                        <a:t>7.</a:t>
                      </a:r>
                      <a:r>
                        <a:rPr lang="fr-FR" sz="1600" b="1" baseline="0" dirty="0" smtClean="0"/>
                        <a:t> Valeurs morales et humaines</a:t>
                      </a:r>
                      <a:r>
                        <a:rPr lang="fr-FR" sz="1600" b="0" baseline="0" dirty="0" smtClean="0"/>
                        <a:t>  3x</a:t>
                      </a:r>
                    </a:p>
                  </a:txBody>
                  <a:tcPr/>
                </a:tc>
              </a:tr>
              <a:tr h="738530">
                <a:tc>
                  <a:txBody>
                    <a:bodyPr/>
                    <a:lstStyle/>
                    <a:p>
                      <a:endParaRPr lang="fr-FR"/>
                    </a:p>
                  </a:txBody>
                  <a:tcPr/>
                </a:tc>
                <a:tc>
                  <a:txBody>
                    <a:bodyPr/>
                    <a:lstStyle/>
                    <a:p>
                      <a:endParaRPr lang="fr-FR"/>
                    </a:p>
                  </a:txBody>
                  <a:tcPr/>
                </a:tc>
                <a:tc>
                  <a:txBody>
                    <a:bodyPr/>
                    <a:lstStyle/>
                    <a:p>
                      <a:endParaRPr lang="fr-FR"/>
                    </a:p>
                  </a:txBody>
                  <a:tcPr/>
                </a:tc>
                <a:tc>
                  <a:txBody>
                    <a:bodyPr/>
                    <a:lstStyle/>
                    <a:p>
                      <a:r>
                        <a:rPr lang="fr-FR" sz="1800" b="1" baseline="0" dirty="0" smtClean="0"/>
                        <a:t>8. Sécurité et calme  </a:t>
                      </a:r>
                      <a:r>
                        <a:rPr lang="fr-FR" sz="1800" b="0" baseline="0" dirty="0" smtClean="0"/>
                        <a:t>1x</a:t>
                      </a:r>
                      <a:endParaRPr lang="fr-FR" sz="1800" b="1" baseline="0" dirty="0" smtClean="0"/>
                    </a:p>
                  </a:txBody>
                  <a:tcPr/>
                </a:tc>
              </a:tr>
            </a:tbl>
          </a:graphicData>
        </a:graphic>
      </p:graphicFrame>
      <p:cxnSp>
        <p:nvCxnSpPr>
          <p:cNvPr id="7" name="Connecteur droit 6"/>
          <p:cNvCxnSpPr/>
          <p:nvPr/>
        </p:nvCxnSpPr>
        <p:spPr>
          <a:xfrm>
            <a:off x="373529" y="1150471"/>
            <a:ext cx="1867647"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a:off x="4814046" y="1150471"/>
            <a:ext cx="1610660"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p:nvCxnSpPr>
        <p:spPr>
          <a:xfrm>
            <a:off x="4814046" y="1422400"/>
            <a:ext cx="1192307"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a:off x="373529" y="1912471"/>
            <a:ext cx="141941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p:nvCxnSpPr>
        <p:spPr>
          <a:xfrm>
            <a:off x="4814046" y="3379695"/>
            <a:ext cx="141941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Connecteur droit 18"/>
          <p:cNvCxnSpPr/>
          <p:nvPr/>
        </p:nvCxnSpPr>
        <p:spPr>
          <a:xfrm>
            <a:off x="4697504" y="3666566"/>
            <a:ext cx="103990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Connecteur droit 21"/>
          <p:cNvCxnSpPr/>
          <p:nvPr/>
        </p:nvCxnSpPr>
        <p:spPr>
          <a:xfrm>
            <a:off x="2569882" y="1150471"/>
            <a:ext cx="1643530"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3" name="Connecteur droit 22"/>
          <p:cNvCxnSpPr/>
          <p:nvPr/>
        </p:nvCxnSpPr>
        <p:spPr>
          <a:xfrm>
            <a:off x="2569882" y="1422400"/>
            <a:ext cx="119529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5" name="Connecteur droit 24"/>
          <p:cNvCxnSpPr/>
          <p:nvPr/>
        </p:nvCxnSpPr>
        <p:spPr>
          <a:xfrm>
            <a:off x="6905811" y="1807882"/>
            <a:ext cx="1894542"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7" name="Connecteur droit 26"/>
          <p:cNvCxnSpPr/>
          <p:nvPr/>
        </p:nvCxnSpPr>
        <p:spPr>
          <a:xfrm>
            <a:off x="6905811" y="2139576"/>
            <a:ext cx="1018989"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565794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p:tgtEl>
                                          <p:spTgt spid="12"/>
                                        </p:tgtEl>
                                        <p:attrNameLst>
                                          <p:attrName>ppt_y</p:attrName>
                                        </p:attrNameLst>
                                      </p:cBhvr>
                                      <p:tavLst>
                                        <p:tav tm="0">
                                          <p:val>
                                            <p:strVal val="#ppt_y+#ppt_h*1.125000"/>
                                          </p:val>
                                        </p:tav>
                                        <p:tav tm="100000">
                                          <p:val>
                                            <p:strVal val="#ppt_y"/>
                                          </p:val>
                                        </p:tav>
                                      </p:tavLst>
                                    </p:anim>
                                    <p:animEffect transition="in" filter="wipe(up)">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p:tgtEl>
                                          <p:spTgt spid="14"/>
                                        </p:tgtEl>
                                        <p:attrNameLst>
                                          <p:attrName>ppt_y</p:attrName>
                                        </p:attrNameLst>
                                      </p:cBhvr>
                                      <p:tavLst>
                                        <p:tav tm="0">
                                          <p:val>
                                            <p:strVal val="#ppt_y+#ppt_h*1.125000"/>
                                          </p:val>
                                        </p:tav>
                                        <p:tav tm="100000">
                                          <p:val>
                                            <p:strVal val="#ppt_y"/>
                                          </p:val>
                                        </p:tav>
                                      </p:tavLst>
                                    </p:anim>
                                    <p:animEffect transition="in" filter="wipe(up)">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p:tgtEl>
                                          <p:spTgt spid="17"/>
                                        </p:tgtEl>
                                        <p:attrNameLst>
                                          <p:attrName>ppt_y</p:attrName>
                                        </p:attrNameLst>
                                      </p:cBhvr>
                                      <p:tavLst>
                                        <p:tav tm="0">
                                          <p:val>
                                            <p:strVal val="#ppt_y+#ppt_h*1.125000"/>
                                          </p:val>
                                        </p:tav>
                                        <p:tav tm="100000">
                                          <p:val>
                                            <p:strVal val="#ppt_y"/>
                                          </p:val>
                                        </p:tav>
                                      </p:tavLst>
                                    </p:anim>
                                    <p:animEffect transition="in" filter="wipe(up)">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p:tgtEl>
                                          <p:spTgt spid="18"/>
                                        </p:tgtEl>
                                        <p:attrNameLst>
                                          <p:attrName>ppt_y</p:attrName>
                                        </p:attrNameLst>
                                      </p:cBhvr>
                                      <p:tavLst>
                                        <p:tav tm="0">
                                          <p:val>
                                            <p:strVal val="#ppt_y+#ppt_h*1.125000"/>
                                          </p:val>
                                        </p:tav>
                                        <p:tav tm="100000">
                                          <p:val>
                                            <p:strVal val="#ppt_y"/>
                                          </p:val>
                                        </p:tav>
                                      </p:tavLst>
                                    </p:anim>
                                    <p:animEffect transition="in" filter="wipe(up)">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p:tgtEl>
                                          <p:spTgt spid="19"/>
                                        </p:tgtEl>
                                        <p:attrNameLst>
                                          <p:attrName>ppt_y</p:attrName>
                                        </p:attrNameLst>
                                      </p:cBhvr>
                                      <p:tavLst>
                                        <p:tav tm="0">
                                          <p:val>
                                            <p:strVal val="#ppt_y+#ppt_h*1.125000"/>
                                          </p:val>
                                        </p:tav>
                                        <p:tav tm="100000">
                                          <p:val>
                                            <p:strVal val="#ppt_y"/>
                                          </p:val>
                                        </p:tav>
                                      </p:tavLst>
                                    </p:anim>
                                    <p:animEffect transition="in" filter="wipe(up)">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500"/>
                                        <p:tgtEl>
                                          <p:spTgt spid="22"/>
                                        </p:tgtEl>
                                        <p:attrNameLst>
                                          <p:attrName>ppt_y</p:attrName>
                                        </p:attrNameLst>
                                      </p:cBhvr>
                                      <p:tavLst>
                                        <p:tav tm="0">
                                          <p:val>
                                            <p:strVal val="#ppt_y+#ppt_h*1.125000"/>
                                          </p:val>
                                        </p:tav>
                                        <p:tav tm="100000">
                                          <p:val>
                                            <p:strVal val="#ppt_y"/>
                                          </p:val>
                                        </p:tav>
                                      </p:tavLst>
                                    </p:anim>
                                    <p:animEffect transition="in" filter="wipe(up)">
                                      <p:cBhvr>
                                        <p:cTn id="44" dur="500"/>
                                        <p:tgtEl>
                                          <p:spTgt spid="22"/>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nodeType="click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additive="base">
                                        <p:cTn id="49" dur="500"/>
                                        <p:tgtEl>
                                          <p:spTgt spid="23"/>
                                        </p:tgtEl>
                                        <p:attrNameLst>
                                          <p:attrName>ppt_y</p:attrName>
                                        </p:attrNameLst>
                                      </p:cBhvr>
                                      <p:tavLst>
                                        <p:tav tm="0">
                                          <p:val>
                                            <p:strVal val="#ppt_y+#ppt_h*1.125000"/>
                                          </p:val>
                                        </p:tav>
                                        <p:tav tm="100000">
                                          <p:val>
                                            <p:strVal val="#ppt_y"/>
                                          </p:val>
                                        </p:tav>
                                      </p:tavLst>
                                    </p:anim>
                                    <p:animEffect transition="in" filter="wipe(up)">
                                      <p:cBhvr>
                                        <p:cTn id="50" dur="500"/>
                                        <p:tgtEl>
                                          <p:spTgt spid="23"/>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nodeType="click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500"/>
                                        <p:tgtEl>
                                          <p:spTgt spid="25"/>
                                        </p:tgtEl>
                                        <p:attrNameLst>
                                          <p:attrName>ppt_y</p:attrName>
                                        </p:attrNameLst>
                                      </p:cBhvr>
                                      <p:tavLst>
                                        <p:tav tm="0">
                                          <p:val>
                                            <p:strVal val="#ppt_y+#ppt_h*1.125000"/>
                                          </p:val>
                                        </p:tav>
                                        <p:tav tm="100000">
                                          <p:val>
                                            <p:strVal val="#ppt_y"/>
                                          </p:val>
                                        </p:tav>
                                      </p:tavLst>
                                    </p:anim>
                                    <p:animEffect transition="in" filter="wipe(up)">
                                      <p:cBhvr>
                                        <p:cTn id="56" dur="500"/>
                                        <p:tgtEl>
                                          <p:spTgt spid="25"/>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nodeType="click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500"/>
                                        <p:tgtEl>
                                          <p:spTgt spid="27"/>
                                        </p:tgtEl>
                                        <p:attrNameLst>
                                          <p:attrName>ppt_y</p:attrName>
                                        </p:attrNameLst>
                                      </p:cBhvr>
                                      <p:tavLst>
                                        <p:tav tm="0">
                                          <p:val>
                                            <p:strVal val="#ppt_y+#ppt_h*1.125000"/>
                                          </p:val>
                                        </p:tav>
                                        <p:tav tm="100000">
                                          <p:val>
                                            <p:strVal val="#ppt_y"/>
                                          </p:val>
                                        </p:tav>
                                      </p:tavLst>
                                    </p:anim>
                                    <p:animEffect transition="in" filter="wipe(up)">
                                      <p:cBhvr>
                                        <p:cTn id="6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9412" y="194235"/>
            <a:ext cx="8845176" cy="6527240"/>
          </a:xfrm>
        </p:spPr>
        <p:txBody>
          <a:bodyPr>
            <a:normAutofit/>
          </a:bodyPr>
          <a:lstStyle/>
          <a:p>
            <a:pPr marL="0" indent="0">
              <a:buNone/>
            </a:pPr>
            <a:r>
              <a:rPr lang="fr-FR" sz="2000" b="1" dirty="0" smtClean="0"/>
              <a:t>SYNTHESE DES OBSERVATIONS CONCERNANT LES ATTENTES</a:t>
            </a:r>
            <a:endParaRPr lang="fr-FR" sz="2000" dirty="0" smtClean="0"/>
          </a:p>
          <a:p>
            <a:pPr marL="0" indent="0">
              <a:buNone/>
            </a:pPr>
            <a:r>
              <a:rPr lang="fr-FR" sz="2000" b="1" u="sng" dirty="0" smtClean="0"/>
              <a:t>Elèves</a:t>
            </a:r>
          </a:p>
          <a:p>
            <a:pPr marL="0" indent="0">
              <a:buNone/>
            </a:pPr>
            <a:r>
              <a:rPr lang="fr-FR" sz="2000" u="sng" dirty="0" smtClean="0"/>
              <a:t>1. Convergences entre élèves P6 et élèves 1C/D</a:t>
            </a:r>
          </a:p>
          <a:p>
            <a:pPr>
              <a:buFont typeface="Wingdings" charset="2"/>
              <a:buChar char="§"/>
            </a:pPr>
            <a:r>
              <a:rPr lang="fr-FR" sz="2000" dirty="0" smtClean="0"/>
              <a:t>Le </a:t>
            </a:r>
            <a:r>
              <a:rPr lang="fr-FR" sz="2000" b="1" dirty="0" smtClean="0"/>
              <a:t>relationnel affectif</a:t>
            </a:r>
            <a:r>
              <a:rPr lang="fr-FR" sz="2000" dirty="0" smtClean="0"/>
              <a:t> est prédominant dans les 2 cas. Il arrive largement en tête de la liste des attentes.</a:t>
            </a:r>
          </a:p>
          <a:p>
            <a:pPr>
              <a:buFont typeface="Wingdings" charset="2"/>
              <a:buChar char="§"/>
            </a:pPr>
            <a:r>
              <a:rPr lang="fr-FR" sz="2000" dirty="0" smtClean="0"/>
              <a:t>Ce relationnel affectif concerne aussi bien le réseau d’amis que le rapport aux enseignants et éducateurs.</a:t>
            </a:r>
          </a:p>
          <a:p>
            <a:pPr>
              <a:buFont typeface="Wingdings" charset="2"/>
              <a:buChar char="§"/>
            </a:pPr>
            <a:r>
              <a:rPr lang="fr-FR" sz="2000" dirty="0" smtClean="0"/>
              <a:t>De manière un peu plus précise, </a:t>
            </a:r>
            <a:r>
              <a:rPr lang="fr-FR" sz="2000" b="1" dirty="0" smtClean="0"/>
              <a:t>l’élève </a:t>
            </a:r>
            <a:r>
              <a:rPr lang="fr-FR" sz="2000" dirty="0" smtClean="0"/>
              <a:t>de P6 comme celui de 1C/1D attend, </a:t>
            </a:r>
            <a:r>
              <a:rPr lang="fr-FR" sz="2000" b="1" dirty="0" smtClean="0"/>
              <a:t>souhaite un accueil affectueux et bienveillant</a:t>
            </a:r>
            <a:r>
              <a:rPr lang="fr-FR" sz="2000" dirty="0" smtClean="0"/>
              <a:t>.</a:t>
            </a:r>
          </a:p>
          <a:p>
            <a:pPr marL="0" indent="0">
              <a:buNone/>
            </a:pPr>
            <a:r>
              <a:rPr lang="fr-FR" sz="2000" u="sng" dirty="0" smtClean="0"/>
              <a:t>2. Nuance entre les élèves de P6 et les élèves de 1C/1D</a:t>
            </a:r>
            <a:endParaRPr lang="fr-FR" sz="2000" u="sng" dirty="0"/>
          </a:p>
          <a:p>
            <a:pPr marL="0" indent="0">
              <a:buNone/>
            </a:pPr>
            <a:r>
              <a:rPr lang="fr-FR" sz="2000" dirty="0" smtClean="0"/>
              <a:t>    Les </a:t>
            </a:r>
            <a:r>
              <a:rPr lang="fr-FR" sz="2000" b="1" dirty="0" smtClean="0"/>
              <a:t>démarches d’apprentissage et de travail</a:t>
            </a:r>
            <a:r>
              <a:rPr lang="fr-FR" sz="2000" dirty="0" smtClean="0"/>
              <a:t> sont présentées comme des </a:t>
            </a:r>
            <a:r>
              <a:rPr lang="fr-FR" sz="2000" b="1" dirty="0" smtClean="0"/>
              <a:t>objets</a:t>
            </a:r>
          </a:p>
          <a:p>
            <a:pPr marL="0" indent="0">
              <a:buNone/>
            </a:pPr>
            <a:r>
              <a:rPr lang="fr-FR" sz="2000" b="1" dirty="0" smtClean="0"/>
              <a:t>    d’attente et de souhait</a:t>
            </a:r>
            <a:r>
              <a:rPr lang="fr-FR" sz="2000" dirty="0" smtClean="0"/>
              <a:t> dans les 2 cas.</a:t>
            </a:r>
            <a:endParaRPr lang="fr-FR" sz="2000" dirty="0"/>
          </a:p>
          <a:p>
            <a:pPr marL="0" indent="0">
              <a:buNone/>
            </a:pPr>
            <a:r>
              <a:rPr lang="fr-FR" sz="2000" dirty="0" smtClean="0"/>
              <a:t>    Mais </a:t>
            </a:r>
            <a:r>
              <a:rPr lang="fr-FR" sz="2000" b="1" dirty="0" smtClean="0"/>
              <a:t>cette envie</a:t>
            </a:r>
            <a:r>
              <a:rPr lang="fr-FR" sz="2000" dirty="0" smtClean="0"/>
              <a:t> est beaucoup </a:t>
            </a:r>
            <a:r>
              <a:rPr lang="fr-FR" sz="2000" b="1" dirty="0" smtClean="0"/>
              <a:t>plus répandue (et intense) chez les élèves de P6 </a:t>
            </a:r>
            <a:r>
              <a:rPr lang="fr-FR" sz="2000" dirty="0" smtClean="0"/>
              <a:t>:</a:t>
            </a:r>
          </a:p>
          <a:p>
            <a:pPr marL="0" indent="0">
              <a:buNone/>
            </a:pPr>
            <a:r>
              <a:rPr lang="fr-FR" sz="2000" dirty="0"/>
              <a:t> </a:t>
            </a:r>
            <a:r>
              <a:rPr lang="fr-FR" sz="2000" dirty="0" smtClean="0"/>
              <a:t>   dans le passage de P6 à 1C/1D,  la proportion d’élèves qui expriment cette envie</a:t>
            </a:r>
          </a:p>
          <a:p>
            <a:pPr marL="0" indent="0">
              <a:buNone/>
            </a:pPr>
            <a:r>
              <a:rPr lang="fr-FR" sz="2000" dirty="0"/>
              <a:t> </a:t>
            </a:r>
            <a:r>
              <a:rPr lang="fr-FR" sz="2000" dirty="0" smtClean="0"/>
              <a:t>   passe de 2/3 à 1/3.</a:t>
            </a:r>
          </a:p>
          <a:p>
            <a:pPr marL="0" indent="0">
              <a:buNone/>
            </a:pPr>
            <a:r>
              <a:rPr lang="fr-FR" sz="2000" dirty="0" smtClean="0"/>
              <a:t>3. La </a:t>
            </a:r>
            <a:r>
              <a:rPr lang="fr-FR" sz="2000" b="1" dirty="0" smtClean="0"/>
              <a:t>demande de discipline</a:t>
            </a:r>
            <a:r>
              <a:rPr lang="fr-FR" sz="2000" dirty="0" smtClean="0"/>
              <a:t> apparaît dans 2 ASBL de classes socio-éco inférieures</a:t>
            </a:r>
          </a:p>
          <a:p>
            <a:pPr marL="0" indent="0">
              <a:buNone/>
            </a:pPr>
            <a:r>
              <a:rPr lang="fr-FR" sz="2000" dirty="0" smtClean="0"/>
              <a:t>    à 5.</a:t>
            </a:r>
            <a:endParaRPr lang="fr-FR" sz="2000" dirty="0"/>
          </a:p>
          <a:p>
            <a:pPr marL="0" indent="0">
              <a:buNone/>
            </a:pPr>
            <a:r>
              <a:rPr lang="fr-FR" sz="2000" dirty="0" smtClean="0"/>
              <a:t>    Voir les commentaires développés au sujet des motifs de choix.</a:t>
            </a:r>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44</a:t>
            </a:fld>
            <a:endParaRPr lang="fr-FR"/>
          </a:p>
        </p:txBody>
      </p:sp>
    </p:spTree>
    <p:extLst>
      <p:ext uri="{BB962C8B-B14F-4D97-AF65-F5344CB8AC3E}">
        <p14:creationId xmlns:p14="http://schemas.microsoft.com/office/powerpoint/2010/main" val="1001526006"/>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9412" y="194235"/>
            <a:ext cx="8845176" cy="6527240"/>
          </a:xfrm>
        </p:spPr>
        <p:txBody>
          <a:bodyPr>
            <a:normAutofit fontScale="92500" lnSpcReduction="10000"/>
          </a:bodyPr>
          <a:lstStyle/>
          <a:p>
            <a:pPr marL="0" indent="0">
              <a:buNone/>
            </a:pPr>
            <a:r>
              <a:rPr lang="fr-FR" sz="2000" b="1" dirty="0" smtClean="0"/>
              <a:t>SYNTHESE DES OBSERVATIONS CONCERNANT LES ATTENTES</a:t>
            </a:r>
            <a:endParaRPr lang="fr-FR" sz="2000" dirty="0" smtClean="0"/>
          </a:p>
          <a:p>
            <a:pPr marL="0" indent="0">
              <a:buNone/>
            </a:pPr>
            <a:r>
              <a:rPr lang="fr-FR" sz="2000" b="1" u="sng" dirty="0" smtClean="0"/>
              <a:t>Parents</a:t>
            </a:r>
          </a:p>
          <a:p>
            <a:pPr marL="0" indent="0">
              <a:buNone/>
            </a:pPr>
            <a:r>
              <a:rPr lang="fr-FR" sz="2000" dirty="0" smtClean="0"/>
              <a:t>1. Chez </a:t>
            </a:r>
            <a:r>
              <a:rPr lang="fr-FR" sz="2000" b="1" dirty="0" smtClean="0"/>
              <a:t>les parents de 1C/1D</a:t>
            </a:r>
            <a:r>
              <a:rPr lang="fr-FR" sz="2000" dirty="0" smtClean="0"/>
              <a:t>, une attente presque unanime vise le concept de</a:t>
            </a:r>
            <a:endParaRPr lang="fr-FR" sz="2000" dirty="0"/>
          </a:p>
          <a:p>
            <a:pPr marL="0" indent="0">
              <a:buNone/>
            </a:pPr>
            <a:r>
              <a:rPr lang="fr-FR" sz="2000" dirty="0" smtClean="0"/>
              <a:t>     </a:t>
            </a:r>
            <a:r>
              <a:rPr lang="fr-FR" sz="2000" b="1" dirty="0"/>
              <a:t>« Qualité »</a:t>
            </a:r>
            <a:r>
              <a:rPr lang="fr-FR" sz="2000" dirty="0"/>
              <a:t> (qualité de l’enseignement, qualité des enseignants) (12 ASBL sur 13). </a:t>
            </a:r>
          </a:p>
          <a:p>
            <a:pPr marL="0" indent="0">
              <a:buNone/>
            </a:pPr>
            <a:r>
              <a:rPr lang="fr-FR" sz="2000" dirty="0" smtClean="0"/>
              <a:t>     C’est d’autant plus impressionnant que ce terme est beaucoup moins utilisé</a:t>
            </a:r>
          </a:p>
          <a:p>
            <a:pPr marL="0" indent="0">
              <a:buNone/>
            </a:pPr>
            <a:r>
              <a:rPr lang="fr-FR" sz="2000" dirty="0" smtClean="0"/>
              <a:t>     par les parents de P6.</a:t>
            </a:r>
            <a:endParaRPr lang="fr-FR" sz="2000" dirty="0"/>
          </a:p>
          <a:p>
            <a:pPr marL="0" indent="0">
              <a:buNone/>
            </a:pPr>
            <a:r>
              <a:rPr lang="fr-FR" sz="2000" dirty="0" smtClean="0"/>
              <a:t>2. Une </a:t>
            </a:r>
            <a:r>
              <a:rPr lang="fr-FR" sz="2000" b="1" dirty="0" smtClean="0"/>
              <a:t>autre attente</a:t>
            </a:r>
            <a:r>
              <a:rPr lang="fr-FR" sz="2000" dirty="0" smtClean="0"/>
              <a:t> prédominante et spécifique aux </a:t>
            </a:r>
            <a:r>
              <a:rPr lang="fr-FR" sz="2000" b="1" dirty="0" smtClean="0"/>
              <a:t>parents</a:t>
            </a:r>
            <a:r>
              <a:rPr lang="fr-FR" sz="2000" dirty="0" smtClean="0"/>
              <a:t> (de P6 et de 1C/1D),</a:t>
            </a:r>
          </a:p>
          <a:p>
            <a:pPr marL="0" indent="0">
              <a:buNone/>
            </a:pPr>
            <a:r>
              <a:rPr lang="fr-FR" sz="2000" dirty="0" smtClean="0"/>
              <a:t>     c’est la </a:t>
            </a:r>
            <a:r>
              <a:rPr lang="fr-FR" sz="2000" b="1" dirty="0" smtClean="0"/>
              <a:t>« Préparation à la vie future »</a:t>
            </a:r>
            <a:r>
              <a:rPr lang="fr-FR" sz="2000" dirty="0" smtClean="0"/>
              <a:t> : vie scolaire et vie professionnelle. </a:t>
            </a:r>
            <a:endParaRPr lang="fr-FR" sz="2000" dirty="0"/>
          </a:p>
          <a:p>
            <a:pPr marL="0" indent="0">
              <a:buNone/>
            </a:pPr>
            <a:r>
              <a:rPr lang="fr-FR" sz="2000" dirty="0" smtClean="0"/>
              <a:t>     Cette attente n’apparaît pas chez les élèves.</a:t>
            </a:r>
          </a:p>
          <a:p>
            <a:pPr marL="0" indent="0">
              <a:buNone/>
            </a:pPr>
            <a:r>
              <a:rPr lang="fr-FR" sz="2000" dirty="0" smtClean="0"/>
              <a:t>3. Deux autres convergences entre </a:t>
            </a:r>
            <a:r>
              <a:rPr lang="fr-FR" sz="2000" b="1" dirty="0" smtClean="0"/>
              <a:t>parents </a:t>
            </a:r>
            <a:r>
              <a:rPr lang="fr-FR" sz="2000" dirty="0" smtClean="0"/>
              <a:t>de P6 et parents de 1C/1D : </a:t>
            </a:r>
            <a:endParaRPr lang="fr-FR" sz="2000" dirty="0"/>
          </a:p>
          <a:p>
            <a:pPr marL="0" indent="0">
              <a:buNone/>
            </a:pPr>
            <a:r>
              <a:rPr lang="fr-FR" sz="2000" dirty="0" smtClean="0"/>
              <a:t>    </a:t>
            </a:r>
            <a:r>
              <a:rPr lang="fr-FR" sz="2000" dirty="0"/>
              <a:t>« </a:t>
            </a:r>
            <a:r>
              <a:rPr lang="fr-FR" sz="2000" b="1" dirty="0" smtClean="0"/>
              <a:t>Epanouissement</a:t>
            </a:r>
            <a:r>
              <a:rPr lang="fr-FR" sz="2000" dirty="0" smtClean="0"/>
              <a:t> » et « </a:t>
            </a:r>
            <a:r>
              <a:rPr lang="fr-FR" sz="2000" b="1" dirty="0" smtClean="0"/>
              <a:t>Discipline</a:t>
            </a:r>
            <a:r>
              <a:rPr lang="fr-FR" sz="2000" dirty="0" smtClean="0"/>
              <a:t> ».</a:t>
            </a:r>
          </a:p>
          <a:p>
            <a:pPr marL="0" indent="0">
              <a:buNone/>
            </a:pPr>
            <a:r>
              <a:rPr lang="fr-FR" sz="2000" dirty="0" smtClean="0"/>
              <a:t>    Légère accentuation de la discipline chez les parents de 1C/1D.</a:t>
            </a:r>
            <a:endParaRPr lang="fr-FR" sz="2000" dirty="0"/>
          </a:p>
          <a:p>
            <a:pPr marL="0" indent="0">
              <a:buNone/>
            </a:pPr>
            <a:r>
              <a:rPr lang="fr-FR" sz="2000" dirty="0" smtClean="0"/>
              <a:t>4. Une constante qui traverse les </a:t>
            </a:r>
            <a:r>
              <a:rPr lang="fr-FR" sz="2000" b="1" dirty="0" smtClean="0"/>
              <a:t>4 catégories d’acteurs</a:t>
            </a:r>
            <a:r>
              <a:rPr lang="fr-FR" sz="2000" dirty="0" smtClean="0"/>
              <a:t> : « </a:t>
            </a:r>
            <a:r>
              <a:rPr lang="fr-FR" sz="2000" b="1" dirty="0" smtClean="0"/>
              <a:t>Demande d’aide, de </a:t>
            </a:r>
          </a:p>
          <a:p>
            <a:pPr marL="0" indent="0">
              <a:buNone/>
            </a:pPr>
            <a:r>
              <a:rPr lang="fr-FR" sz="2000" b="1" dirty="0" smtClean="0"/>
              <a:t>    soutien, de suivi individualisé</a:t>
            </a:r>
            <a:r>
              <a:rPr lang="fr-FR" sz="2000" dirty="0" smtClean="0"/>
              <a:t> ».</a:t>
            </a:r>
            <a:endParaRPr lang="fr-FR" sz="2000" dirty="0"/>
          </a:p>
          <a:p>
            <a:pPr marL="0" indent="0">
              <a:buNone/>
            </a:pPr>
            <a:r>
              <a:rPr lang="fr-FR" sz="2000" dirty="0" smtClean="0"/>
              <a:t>5. L’</a:t>
            </a:r>
            <a:r>
              <a:rPr lang="fr-FR" sz="2000" b="1" dirty="0" smtClean="0"/>
              <a:t>éventail des objets d’attente</a:t>
            </a:r>
            <a:r>
              <a:rPr lang="fr-FR" sz="2000" dirty="0" smtClean="0"/>
              <a:t>, de demande est beaucoup </a:t>
            </a:r>
            <a:r>
              <a:rPr lang="fr-FR" sz="2000" b="1" dirty="0" smtClean="0"/>
              <a:t>plus fourni chez</a:t>
            </a:r>
          </a:p>
          <a:p>
            <a:pPr marL="0" indent="0">
              <a:buNone/>
            </a:pPr>
            <a:r>
              <a:rPr lang="fr-FR" sz="2000" b="1" dirty="0" smtClean="0"/>
              <a:t>    les parents de 1C/1D</a:t>
            </a:r>
            <a:r>
              <a:rPr lang="fr-FR" sz="2000" dirty="0" smtClean="0"/>
              <a:t> : </a:t>
            </a:r>
            <a:endParaRPr lang="fr-FR" sz="2000" dirty="0"/>
          </a:p>
          <a:p>
            <a:pPr marL="0" indent="0">
              <a:buNone/>
            </a:pPr>
            <a:r>
              <a:rPr lang="fr-FR" sz="2000" dirty="0" smtClean="0"/>
              <a:t>        - compétences, savoirs, savoir-faire;</a:t>
            </a:r>
          </a:p>
          <a:p>
            <a:pPr marL="0" indent="0">
              <a:buNone/>
            </a:pPr>
            <a:r>
              <a:rPr lang="fr-FR" sz="2000" dirty="0" smtClean="0"/>
              <a:t>        - valeurs morales et humaines,</a:t>
            </a:r>
          </a:p>
          <a:p>
            <a:pPr marL="0" indent="0">
              <a:buNone/>
            </a:pPr>
            <a:r>
              <a:rPr lang="fr-FR" sz="2000" dirty="0"/>
              <a:t> </a:t>
            </a:r>
            <a:r>
              <a:rPr lang="fr-FR" sz="2000" dirty="0" smtClean="0"/>
              <a:t>       - sécurité et calme</a:t>
            </a: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45</a:t>
            </a:fld>
            <a:endParaRPr lang="fr-FR"/>
          </a:p>
        </p:txBody>
      </p:sp>
    </p:spTree>
    <p:extLst>
      <p:ext uri="{BB962C8B-B14F-4D97-AF65-F5344CB8AC3E}">
        <p14:creationId xmlns:p14="http://schemas.microsoft.com/office/powerpoint/2010/main" val="1535047193"/>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4118" y="194235"/>
            <a:ext cx="8695764" cy="6527240"/>
          </a:xfrm>
        </p:spPr>
        <p:txBody>
          <a:bodyPr>
            <a:normAutofit fontScale="92500" lnSpcReduction="10000"/>
          </a:bodyPr>
          <a:lstStyle/>
          <a:p>
            <a:pPr marL="0" indent="0">
              <a:buNone/>
            </a:pPr>
            <a:r>
              <a:rPr lang="fr-FR" sz="2000" b="1" i="1" dirty="0" smtClean="0"/>
              <a:t>COMMENTAIRES</a:t>
            </a:r>
          </a:p>
          <a:p>
            <a:pPr marL="0" indent="0">
              <a:buNone/>
            </a:pPr>
            <a:r>
              <a:rPr lang="fr-FR" sz="2000" i="1" dirty="0" smtClean="0"/>
              <a:t>1. Il peut s’avérer intéressant d’examiner les </a:t>
            </a:r>
            <a:r>
              <a:rPr lang="fr-FR" sz="2000" b="1" i="1" dirty="0" smtClean="0"/>
              <a:t>attentes des élèves de P6</a:t>
            </a:r>
            <a:r>
              <a:rPr lang="fr-FR" sz="2000" i="1" dirty="0" smtClean="0"/>
              <a:t> à la</a:t>
            </a:r>
          </a:p>
          <a:p>
            <a:pPr marL="0" indent="0">
              <a:buNone/>
            </a:pPr>
            <a:r>
              <a:rPr lang="fr-FR" sz="2000" i="1" dirty="0" smtClean="0"/>
              <a:t>    lumière de la </a:t>
            </a:r>
            <a:r>
              <a:rPr lang="fr-FR" sz="2000" b="1" i="1" dirty="0" smtClean="0"/>
              <a:t>hiérarchie des besoins selon </a:t>
            </a:r>
            <a:r>
              <a:rPr lang="fr-FR" sz="2000" b="1" i="1" dirty="0" err="1" smtClean="0"/>
              <a:t>Maslow</a:t>
            </a:r>
            <a:r>
              <a:rPr lang="fr-FR" sz="2000" i="1" dirty="0"/>
              <a:t> </a:t>
            </a:r>
            <a:r>
              <a:rPr lang="fr-FR" sz="2000" i="1" dirty="0" smtClean="0"/>
              <a:t>(voir dia suivante). </a:t>
            </a:r>
            <a:endParaRPr lang="fr-FR" sz="2000" i="1" dirty="0"/>
          </a:p>
          <a:p>
            <a:pPr marL="0" indent="0">
              <a:buNone/>
            </a:pPr>
            <a:r>
              <a:rPr lang="fr-FR" sz="2000" i="1" dirty="0" smtClean="0"/>
              <a:t>   </a:t>
            </a:r>
            <a:endParaRPr lang="fr-FR" sz="2000" i="1" dirty="0"/>
          </a:p>
          <a:p>
            <a:pPr marL="0" indent="0">
              <a:buNone/>
            </a:pPr>
            <a:endParaRPr lang="fr-FR" sz="2000" i="1" dirty="0" smtClean="0"/>
          </a:p>
          <a:p>
            <a:pPr marL="0" indent="0">
              <a:buNone/>
            </a:pPr>
            <a:endParaRPr lang="fr-FR" sz="2000" i="1" dirty="0"/>
          </a:p>
          <a:p>
            <a:pPr marL="0" indent="0">
              <a:buNone/>
            </a:pPr>
            <a:endParaRPr lang="fr-FR" sz="2000" i="1" dirty="0" smtClean="0"/>
          </a:p>
          <a:p>
            <a:pPr marL="0" indent="0">
              <a:buNone/>
            </a:pPr>
            <a:endParaRPr lang="fr-FR" sz="2000" i="1" dirty="0"/>
          </a:p>
          <a:p>
            <a:pPr marL="0" indent="0">
              <a:buNone/>
            </a:pPr>
            <a:endParaRPr lang="fr-FR" sz="2000" i="1" dirty="0" smtClean="0"/>
          </a:p>
          <a:p>
            <a:pPr marL="0" indent="0">
              <a:buNone/>
            </a:pPr>
            <a:endParaRPr lang="fr-FR" sz="2000" i="1" dirty="0"/>
          </a:p>
          <a:p>
            <a:pPr marL="0" indent="0">
              <a:buNone/>
            </a:pPr>
            <a:endParaRPr lang="fr-FR" sz="2000" i="1" dirty="0" smtClean="0"/>
          </a:p>
          <a:p>
            <a:pPr marL="0" indent="0">
              <a:buNone/>
            </a:pPr>
            <a:endParaRPr lang="fr-FR" sz="2000" i="1" dirty="0"/>
          </a:p>
          <a:p>
            <a:pPr marL="0" indent="0">
              <a:buNone/>
            </a:pPr>
            <a:endParaRPr lang="fr-FR" sz="2000" i="1" dirty="0" smtClean="0"/>
          </a:p>
          <a:p>
            <a:pPr marL="0" indent="0">
              <a:buNone/>
            </a:pPr>
            <a:r>
              <a:rPr lang="fr-FR" sz="2000" i="1" dirty="0" smtClean="0"/>
              <a:t>    Démarche à prolonger peut-être par l’exploration du livre de </a:t>
            </a:r>
            <a:r>
              <a:rPr lang="fr-FR" sz="2000" b="1" i="1" dirty="0" smtClean="0"/>
              <a:t>Céline ALVAREZ</a:t>
            </a:r>
            <a:r>
              <a:rPr lang="fr-FR" sz="2000" i="1" dirty="0" smtClean="0"/>
              <a:t>  </a:t>
            </a:r>
            <a:endParaRPr lang="fr-FR" sz="2000" i="1" dirty="0"/>
          </a:p>
          <a:p>
            <a:pPr marL="0" indent="0">
              <a:buNone/>
            </a:pPr>
            <a:r>
              <a:rPr lang="fr-FR" sz="2000" i="1" dirty="0" smtClean="0"/>
              <a:t>    « </a:t>
            </a:r>
            <a:r>
              <a:rPr lang="fr-FR" sz="2000" b="1" i="1" dirty="0" smtClean="0"/>
              <a:t>Les lois naturelles de l ’enfant</a:t>
            </a:r>
            <a:r>
              <a:rPr lang="fr-FR" sz="2000" i="1" dirty="0" smtClean="0"/>
              <a:t> » (Edit - les arènes) ainsi que par la lecture de</a:t>
            </a:r>
          </a:p>
          <a:p>
            <a:pPr marL="0" indent="0">
              <a:buNone/>
            </a:pPr>
            <a:r>
              <a:rPr lang="fr-FR" sz="2000" i="1" dirty="0"/>
              <a:t> </a:t>
            </a:r>
            <a:r>
              <a:rPr lang="fr-FR" sz="2000" i="1" dirty="0" smtClean="0"/>
              <a:t>   certains articles  qui entourent les travaux de cette institutrice.</a:t>
            </a:r>
            <a:endParaRPr lang="fr-FR" sz="2000" i="1" dirty="0"/>
          </a:p>
          <a:p>
            <a:pPr marL="0" indent="0">
              <a:buNone/>
            </a:pPr>
            <a:r>
              <a:rPr lang="fr-FR" sz="2000" i="1" dirty="0" smtClean="0"/>
              <a:t>    Voir également </a:t>
            </a:r>
            <a:r>
              <a:rPr lang="fr-FR" sz="2000" b="1" i="1" dirty="0" smtClean="0"/>
              <a:t>un article</a:t>
            </a:r>
            <a:r>
              <a:rPr lang="fr-FR" sz="2000" i="1" dirty="0" smtClean="0"/>
              <a:t> paru dans l’édition du samedi 10 septembre 2016 du </a:t>
            </a:r>
          </a:p>
          <a:p>
            <a:pPr marL="0" indent="0">
              <a:buNone/>
            </a:pPr>
            <a:r>
              <a:rPr lang="fr-FR" sz="2000" i="1" dirty="0"/>
              <a:t> </a:t>
            </a:r>
            <a:r>
              <a:rPr lang="fr-FR" sz="2000" i="1" dirty="0" smtClean="0"/>
              <a:t>    journal </a:t>
            </a:r>
            <a:r>
              <a:rPr lang="fr-FR" sz="2000" b="1" i="1" dirty="0" smtClean="0"/>
              <a:t>l’Echo</a:t>
            </a:r>
            <a:r>
              <a:rPr lang="fr-FR" sz="2000" i="1" dirty="0" smtClean="0"/>
              <a:t> « </a:t>
            </a:r>
            <a:r>
              <a:rPr lang="fr-FR" sz="2000" b="1" i="1" dirty="0" smtClean="0"/>
              <a:t>Pour en finir avec</a:t>
            </a:r>
            <a:r>
              <a:rPr lang="mr-IN" sz="2000" b="1" i="1" dirty="0" smtClean="0"/>
              <a:t>…</a:t>
            </a:r>
            <a:r>
              <a:rPr lang="fr-FR" sz="2000" b="1" i="1" dirty="0" smtClean="0"/>
              <a:t> le manque d’attention aux enfants</a:t>
            </a:r>
            <a:r>
              <a:rPr lang="fr-FR" sz="2000" i="1" dirty="0" smtClean="0"/>
              <a:t> » (</a:t>
            </a:r>
            <a:r>
              <a:rPr lang="fr-FR" sz="2000" b="1" i="1" dirty="0" smtClean="0"/>
              <a:t>Peter De</a:t>
            </a:r>
          </a:p>
          <a:p>
            <a:pPr marL="0" indent="0">
              <a:buNone/>
            </a:pPr>
            <a:r>
              <a:rPr lang="fr-FR" sz="2000" b="1" i="1" dirty="0"/>
              <a:t> </a:t>
            </a:r>
            <a:r>
              <a:rPr lang="fr-FR" sz="2000" b="1" i="1" dirty="0" smtClean="0"/>
              <a:t>    </a:t>
            </a:r>
            <a:r>
              <a:rPr lang="fr-FR" sz="2000" b="1" i="1" dirty="0" err="1" smtClean="0"/>
              <a:t>Keyzer</a:t>
            </a:r>
            <a:r>
              <a:rPr lang="fr-FR" sz="2000" i="1" dirty="0" smtClean="0"/>
              <a:t> </a:t>
            </a:r>
            <a:r>
              <a:rPr lang="mr-IN" sz="2000" i="1" dirty="0" smtClean="0"/>
              <a:t>–</a:t>
            </a:r>
            <a:r>
              <a:rPr lang="fr-FR" sz="2000" i="1" dirty="0" smtClean="0"/>
              <a:t> </a:t>
            </a:r>
            <a:r>
              <a:rPr lang="fr-FR" sz="2000" i="1" dirty="0" err="1" smtClean="0"/>
              <a:t>Chief</a:t>
            </a:r>
            <a:r>
              <a:rPr lang="fr-FR" sz="2000" i="1" dirty="0" smtClean="0"/>
              <a:t> </a:t>
            </a:r>
            <a:r>
              <a:rPr lang="fr-FR" sz="2000" i="1" dirty="0" err="1" smtClean="0"/>
              <a:t>Economist</a:t>
            </a:r>
            <a:r>
              <a:rPr lang="fr-FR" sz="2000" i="1" dirty="0" smtClean="0"/>
              <a:t> et </a:t>
            </a:r>
            <a:r>
              <a:rPr lang="fr-FR" sz="2000" i="1" dirty="0" err="1" smtClean="0"/>
              <a:t>Managing</a:t>
            </a:r>
            <a:r>
              <a:rPr lang="fr-FR" sz="2000" i="1" dirty="0" smtClean="0"/>
              <a:t> Partner De </a:t>
            </a:r>
            <a:r>
              <a:rPr lang="fr-FR" sz="2000" i="1" dirty="0" err="1" smtClean="0"/>
              <a:t>Growth</a:t>
            </a:r>
            <a:r>
              <a:rPr lang="fr-FR" sz="2000" i="1" dirty="0" smtClean="0"/>
              <a:t> Inc.)</a:t>
            </a:r>
            <a:endParaRPr lang="fr-FR" sz="2000" i="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46</a:t>
            </a:fld>
            <a:endParaRPr lang="fr-FR"/>
          </a:p>
        </p:txBody>
      </p:sp>
      <p:sp>
        <p:nvSpPr>
          <p:cNvPr id="5" name="Rectangle 4"/>
          <p:cNvSpPr/>
          <p:nvPr/>
        </p:nvSpPr>
        <p:spPr>
          <a:xfrm>
            <a:off x="1643529" y="1201472"/>
            <a:ext cx="5961530" cy="303160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fr-FR" sz="2400" b="1" i="1" dirty="0">
                <a:solidFill>
                  <a:schemeClr val="tx1"/>
                </a:solidFill>
              </a:rPr>
              <a:t>1.  Relations affectives (amis, profs) 7x</a:t>
            </a:r>
          </a:p>
          <a:p>
            <a:r>
              <a:rPr lang="fr-FR" sz="2400" b="1" i="1" dirty="0">
                <a:solidFill>
                  <a:schemeClr val="tx1"/>
                </a:solidFill>
              </a:rPr>
              <a:t>2. Apprendre  6x</a:t>
            </a:r>
          </a:p>
          <a:p>
            <a:r>
              <a:rPr lang="fr-FR" sz="2400" b="1" i="1" dirty="0">
                <a:solidFill>
                  <a:schemeClr val="tx1"/>
                </a:solidFill>
              </a:rPr>
              <a:t>3. Qualité des profs, de l’enseignement  3x</a:t>
            </a:r>
          </a:p>
          <a:p>
            <a:r>
              <a:rPr lang="fr-FR" sz="2400" b="1" i="1" dirty="0">
                <a:solidFill>
                  <a:schemeClr val="tx1"/>
                </a:solidFill>
              </a:rPr>
              <a:t>4. Discipline et exigence  2x</a:t>
            </a:r>
          </a:p>
          <a:p>
            <a:r>
              <a:rPr lang="fr-FR" sz="2400" b="1" i="1" dirty="0">
                <a:solidFill>
                  <a:schemeClr val="tx1"/>
                </a:solidFill>
              </a:rPr>
              <a:t>5. Suivi et aide  2X</a:t>
            </a:r>
          </a:p>
          <a:p>
            <a:endParaRPr lang="fr-FR" dirty="0"/>
          </a:p>
        </p:txBody>
      </p:sp>
    </p:spTree>
    <p:extLst>
      <p:ext uri="{BB962C8B-B14F-4D97-AF65-F5344CB8AC3E}">
        <p14:creationId xmlns:p14="http://schemas.microsoft.com/office/powerpoint/2010/main" val="32878312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3747" y="226347"/>
            <a:ext cx="8763655" cy="6495128"/>
          </a:xfrm>
        </p:spPr>
        <p:txBody>
          <a:bodyPr>
            <a:normAutofit/>
          </a:bodyPr>
          <a:lstStyle/>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47</a:t>
            </a:fld>
            <a:endParaRPr lang="fr-FR"/>
          </a:p>
        </p:txBody>
      </p:sp>
      <p:pic>
        <p:nvPicPr>
          <p:cNvPr id="5" name="Image 4"/>
          <p:cNvPicPr>
            <a:picLocks noChangeAspect="1"/>
          </p:cNvPicPr>
          <p:nvPr/>
        </p:nvPicPr>
        <p:blipFill>
          <a:blip r:embed="rId2"/>
          <a:stretch>
            <a:fillRect/>
          </a:stretch>
        </p:blipFill>
        <p:spPr>
          <a:xfrm>
            <a:off x="965200" y="0"/>
            <a:ext cx="7200900" cy="6858000"/>
          </a:xfrm>
          <a:prstGeom prst="rect">
            <a:avLst/>
          </a:prstGeom>
        </p:spPr>
      </p:pic>
    </p:spTree>
    <p:extLst>
      <p:ext uri="{BB962C8B-B14F-4D97-AF65-F5344CB8AC3E}">
        <p14:creationId xmlns:p14="http://schemas.microsoft.com/office/powerpoint/2010/main" val="4031828430"/>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3881" y="253999"/>
            <a:ext cx="8546353" cy="6604001"/>
          </a:xfrm>
        </p:spPr>
        <p:txBody>
          <a:bodyPr>
            <a:normAutofit lnSpcReduction="10000"/>
          </a:bodyPr>
          <a:lstStyle/>
          <a:p>
            <a:pPr marL="0" indent="0">
              <a:buNone/>
            </a:pPr>
            <a:r>
              <a:rPr lang="fr-FR" sz="1800" b="1" i="1" dirty="0" smtClean="0"/>
              <a:t>COMMENTAIRES</a:t>
            </a:r>
          </a:p>
          <a:p>
            <a:pPr marL="0" indent="0">
              <a:buNone/>
            </a:pPr>
            <a:r>
              <a:rPr lang="fr-FR" sz="1800" i="1" dirty="0" smtClean="0"/>
              <a:t>2. Une </a:t>
            </a:r>
            <a:r>
              <a:rPr lang="fr-FR" sz="1800" b="1" i="1" dirty="0" smtClean="0"/>
              <a:t>attente prédominante chez les élèves</a:t>
            </a:r>
            <a:r>
              <a:rPr lang="fr-FR" sz="1800" i="1" dirty="0" smtClean="0"/>
              <a:t> (P6 et 1C/1D), c’est </a:t>
            </a:r>
            <a:r>
              <a:rPr lang="fr-FR" sz="1800" b="1" i="1" dirty="0" smtClean="0"/>
              <a:t>l’attente de</a:t>
            </a:r>
          </a:p>
          <a:p>
            <a:pPr marL="0" indent="0">
              <a:buNone/>
            </a:pPr>
            <a:r>
              <a:rPr lang="fr-FR" sz="1800" b="1" dirty="0" smtClean="0"/>
              <a:t>     </a:t>
            </a:r>
            <a:r>
              <a:rPr lang="fr-FR" sz="1800" b="1" i="1" dirty="0"/>
              <a:t>relations affectives, </a:t>
            </a:r>
            <a:r>
              <a:rPr lang="fr-FR" sz="1800" b="1" i="1" dirty="0" smtClean="0"/>
              <a:t>sympathiques</a:t>
            </a:r>
            <a:r>
              <a:rPr lang="fr-FR" sz="1800" i="1" dirty="0" smtClean="0"/>
              <a:t>.</a:t>
            </a:r>
            <a:endParaRPr lang="fr-FR" sz="1800" dirty="0"/>
          </a:p>
          <a:p>
            <a:pPr marL="0" indent="0">
              <a:buNone/>
            </a:pPr>
            <a:r>
              <a:rPr lang="fr-FR" sz="1800" dirty="0" smtClean="0"/>
              <a:t>     </a:t>
            </a:r>
            <a:r>
              <a:rPr lang="fr-FR" sz="1800" i="1" dirty="0" smtClean="0"/>
              <a:t>Il s’agit là d’une demande très forte qui est peu relayée par les parents.</a:t>
            </a:r>
            <a:endParaRPr lang="fr-FR" sz="1800" dirty="0" smtClean="0"/>
          </a:p>
          <a:p>
            <a:pPr marL="0" indent="0">
              <a:buNone/>
            </a:pPr>
            <a:r>
              <a:rPr lang="fr-FR" sz="1800" dirty="0" smtClean="0"/>
              <a:t>     </a:t>
            </a:r>
            <a:r>
              <a:rPr lang="fr-FR" sz="1800" i="1" dirty="0" smtClean="0"/>
              <a:t>Il est cependant à noter que cet aspect relationnel apparaît un peu plus dans</a:t>
            </a:r>
            <a:endParaRPr lang="fr-FR" sz="1800" i="1" dirty="0"/>
          </a:p>
          <a:p>
            <a:pPr marL="0" indent="0">
              <a:buNone/>
            </a:pPr>
            <a:r>
              <a:rPr lang="fr-FR" sz="1800" dirty="0" smtClean="0"/>
              <a:t>     </a:t>
            </a:r>
            <a:r>
              <a:rPr lang="fr-FR" sz="1800" i="1" dirty="0" smtClean="0"/>
              <a:t>les motifs de choix des parents.</a:t>
            </a:r>
            <a:endParaRPr lang="fr-FR" sz="1800" dirty="0" smtClean="0"/>
          </a:p>
          <a:p>
            <a:pPr marL="0" indent="0">
              <a:buNone/>
            </a:pPr>
            <a:r>
              <a:rPr lang="fr-FR" sz="1800" dirty="0" smtClean="0"/>
              <a:t>    </a:t>
            </a:r>
            <a:r>
              <a:rPr lang="fr-FR" sz="1800" i="1" dirty="0" smtClean="0"/>
              <a:t>Il serait intéressant de réfléchir aux questions suivantes :</a:t>
            </a:r>
            <a:endParaRPr lang="fr-FR" sz="1800" dirty="0"/>
          </a:p>
          <a:p>
            <a:pPr marL="0" indent="0">
              <a:buNone/>
            </a:pPr>
            <a:r>
              <a:rPr lang="fr-FR" sz="1800" dirty="0" smtClean="0"/>
              <a:t>      </a:t>
            </a:r>
            <a:r>
              <a:rPr lang="fr-FR" sz="1800" i="1" dirty="0" smtClean="0"/>
              <a:t>- Quel est l’impact de ce ressenti des élèves dans le choix définitif qui est posé</a:t>
            </a:r>
            <a:endParaRPr lang="fr-FR" sz="1800" dirty="0" smtClean="0"/>
          </a:p>
          <a:p>
            <a:pPr marL="0" indent="0">
              <a:buNone/>
            </a:pPr>
            <a:r>
              <a:rPr lang="fr-FR" sz="1800" dirty="0" smtClean="0"/>
              <a:t>         </a:t>
            </a:r>
            <a:r>
              <a:rPr lang="fr-FR" sz="1800" i="1" dirty="0" smtClean="0"/>
              <a:t>par les familles ?</a:t>
            </a:r>
            <a:endParaRPr lang="fr-FR" sz="1800" dirty="0"/>
          </a:p>
          <a:p>
            <a:pPr marL="0" indent="0">
              <a:buNone/>
            </a:pPr>
            <a:r>
              <a:rPr lang="fr-FR" sz="1800" dirty="0" smtClean="0"/>
              <a:t>      </a:t>
            </a:r>
            <a:r>
              <a:rPr lang="fr-FR" sz="1800" i="1" dirty="0" smtClean="0"/>
              <a:t>- Quel est l’impact de ce ressenti dans l’ouverture des P6 aux apprentissages</a:t>
            </a:r>
            <a:endParaRPr lang="fr-FR" sz="1800" dirty="0" smtClean="0"/>
          </a:p>
          <a:p>
            <a:pPr marL="0" indent="0">
              <a:buNone/>
            </a:pPr>
            <a:r>
              <a:rPr lang="fr-FR" sz="1800" dirty="0" smtClean="0"/>
              <a:t>         </a:t>
            </a:r>
            <a:r>
              <a:rPr lang="fr-FR" sz="1800" i="1" dirty="0" smtClean="0"/>
              <a:t>et à la dynamique de travail ?</a:t>
            </a:r>
            <a:endParaRPr lang="fr-FR" sz="1800" dirty="0"/>
          </a:p>
          <a:p>
            <a:pPr marL="0" indent="0">
              <a:buNone/>
            </a:pPr>
            <a:r>
              <a:rPr lang="fr-FR" sz="1800" i="1" dirty="0" smtClean="0"/>
              <a:t>3. Les </a:t>
            </a:r>
            <a:r>
              <a:rPr lang="fr-FR" sz="1800" b="1" i="1" dirty="0" smtClean="0"/>
              <a:t>parents</a:t>
            </a:r>
            <a:r>
              <a:rPr lang="fr-FR" sz="1800" i="1" dirty="0" smtClean="0"/>
              <a:t> sont beaucoup plus centrés sur un « </a:t>
            </a:r>
            <a:r>
              <a:rPr lang="fr-FR" sz="1800" b="1" i="1" dirty="0" smtClean="0"/>
              <a:t>Futur lointain</a:t>
            </a:r>
            <a:r>
              <a:rPr lang="fr-FR" sz="1800" i="1" dirty="0" smtClean="0"/>
              <a:t> » (études </a:t>
            </a:r>
          </a:p>
          <a:p>
            <a:pPr marL="0" indent="0">
              <a:buNone/>
            </a:pPr>
            <a:r>
              <a:rPr lang="fr-FR" sz="1800" dirty="0" smtClean="0"/>
              <a:t>    </a:t>
            </a:r>
            <a:r>
              <a:rPr lang="fr-FR" sz="1800" i="1" dirty="0" smtClean="0"/>
              <a:t>supérieures, métier</a:t>
            </a:r>
            <a:r>
              <a:rPr lang="mr-IN" sz="1800" i="1" dirty="0" smtClean="0"/>
              <a:t>…</a:t>
            </a:r>
            <a:r>
              <a:rPr lang="fr-FR" sz="1800" i="1" dirty="0" smtClean="0"/>
              <a:t>) et sur la « </a:t>
            </a:r>
            <a:r>
              <a:rPr lang="fr-FR" sz="1800" b="1" i="1" dirty="0" smtClean="0"/>
              <a:t>Qualité</a:t>
            </a:r>
            <a:r>
              <a:rPr lang="fr-FR" sz="1800" i="1" dirty="0" smtClean="0"/>
              <a:t> ».</a:t>
            </a:r>
            <a:endParaRPr lang="fr-FR" sz="1800" dirty="0"/>
          </a:p>
          <a:p>
            <a:pPr marL="0" indent="0">
              <a:buNone/>
            </a:pPr>
            <a:r>
              <a:rPr lang="fr-FR" sz="1800" dirty="0" smtClean="0"/>
              <a:t>    </a:t>
            </a:r>
            <a:r>
              <a:rPr lang="fr-FR" sz="1800" i="1" dirty="0" smtClean="0"/>
              <a:t>Questions : </a:t>
            </a:r>
            <a:endParaRPr lang="fr-FR" sz="1800" dirty="0" smtClean="0"/>
          </a:p>
          <a:p>
            <a:pPr marL="0" indent="0">
              <a:buNone/>
            </a:pPr>
            <a:r>
              <a:rPr lang="fr-FR" sz="1800" dirty="0" smtClean="0"/>
              <a:t>       </a:t>
            </a:r>
            <a:r>
              <a:rPr lang="fr-FR" sz="1800" i="1" dirty="0" smtClean="0"/>
              <a:t>- Quel est l’effet sur les enfants de cette tension des parents vers le futur ?</a:t>
            </a:r>
            <a:endParaRPr lang="fr-FR" sz="1800" dirty="0"/>
          </a:p>
          <a:p>
            <a:pPr marL="0" indent="0">
              <a:buNone/>
            </a:pPr>
            <a:r>
              <a:rPr lang="fr-FR" sz="1800" dirty="0" smtClean="0"/>
              <a:t>       </a:t>
            </a:r>
            <a:r>
              <a:rPr lang="fr-FR" sz="1800" i="1" dirty="0" smtClean="0"/>
              <a:t>- Que mettent les parents sous le concept de « Qualité » ?</a:t>
            </a:r>
            <a:endParaRPr lang="fr-FR" sz="1800" dirty="0" smtClean="0"/>
          </a:p>
          <a:p>
            <a:pPr marL="0" indent="0">
              <a:buNone/>
            </a:pPr>
            <a:r>
              <a:rPr lang="fr-FR" sz="1800" i="1" dirty="0" smtClean="0"/>
              <a:t>4. Les </a:t>
            </a:r>
            <a:r>
              <a:rPr lang="fr-FR" sz="1800" b="1" i="1" dirty="0" smtClean="0"/>
              <a:t>enfants de milieux défavorisés</a:t>
            </a:r>
            <a:r>
              <a:rPr lang="fr-FR" sz="1800" i="1" dirty="0" smtClean="0"/>
              <a:t> sont davantage </a:t>
            </a:r>
            <a:r>
              <a:rPr lang="fr-FR" sz="1800" b="1" i="1" dirty="0" smtClean="0"/>
              <a:t>demandeurs d’un cadre </a:t>
            </a:r>
            <a:endParaRPr lang="fr-FR" sz="1800" b="1" i="1" dirty="0"/>
          </a:p>
          <a:p>
            <a:pPr marL="0" indent="0">
              <a:buNone/>
            </a:pPr>
            <a:r>
              <a:rPr lang="fr-FR" sz="1800" b="1" i="1" dirty="0" smtClean="0"/>
              <a:t>    disciplinaire rigoureux</a:t>
            </a:r>
            <a:r>
              <a:rPr lang="fr-FR" sz="1800" i="1" dirty="0" smtClean="0"/>
              <a:t>.</a:t>
            </a:r>
          </a:p>
          <a:p>
            <a:pPr marL="0" indent="0">
              <a:buNone/>
            </a:pPr>
            <a:r>
              <a:rPr lang="fr-FR" sz="1800" i="1" dirty="0" smtClean="0"/>
              <a:t>5. L’importance de la « </a:t>
            </a:r>
            <a:r>
              <a:rPr lang="fr-FR" sz="1800" b="1" i="1" dirty="0" smtClean="0"/>
              <a:t>soif d’apprendre</a:t>
            </a:r>
            <a:r>
              <a:rPr lang="fr-FR" sz="1800" i="1" dirty="0" smtClean="0"/>
              <a:t> » est manifeste dans les réponses de P6. </a:t>
            </a:r>
            <a:endParaRPr lang="fr-FR" sz="1800" i="1" dirty="0"/>
          </a:p>
          <a:p>
            <a:pPr marL="0" indent="0">
              <a:buNone/>
            </a:pPr>
            <a:r>
              <a:rPr lang="fr-FR" sz="2000" i="1" dirty="0" smtClean="0"/>
              <a:t>   </a:t>
            </a:r>
            <a:r>
              <a:rPr lang="fr-FR" sz="1800" i="1" dirty="0" smtClean="0"/>
              <a:t>Il y a une légère diminution après 2 mois en 1C/1D. Qu’en est-il dans la suite ?</a:t>
            </a:r>
            <a:endParaRPr lang="fr-FR" sz="1800" i="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48</a:t>
            </a:fld>
            <a:endParaRPr lang="fr-FR"/>
          </a:p>
        </p:txBody>
      </p:sp>
    </p:spTree>
    <p:extLst>
      <p:ext uri="{BB962C8B-B14F-4D97-AF65-F5344CB8AC3E}">
        <p14:creationId xmlns:p14="http://schemas.microsoft.com/office/powerpoint/2010/main" val="2428328003"/>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3765" y="298824"/>
            <a:ext cx="8591176" cy="6305176"/>
          </a:xfrm>
        </p:spPr>
        <p:txBody>
          <a:bodyPr>
            <a:normAutofit/>
          </a:bodyPr>
          <a:lstStyle/>
          <a:p>
            <a:pPr marL="0" indent="0">
              <a:buNone/>
            </a:pPr>
            <a:endParaRPr lang="fr-FR" sz="2000" dirty="0" smtClean="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r>
              <a:rPr lang="fr-FR" sz="2000" dirty="0" smtClean="0"/>
              <a:t>              </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49</a:t>
            </a:fld>
            <a:endParaRPr lang="fr-FR"/>
          </a:p>
        </p:txBody>
      </p:sp>
      <p:sp>
        <p:nvSpPr>
          <p:cNvPr id="5" name="Rectangle 4"/>
          <p:cNvSpPr/>
          <p:nvPr/>
        </p:nvSpPr>
        <p:spPr>
          <a:xfrm>
            <a:off x="1816249" y="887891"/>
            <a:ext cx="5330616" cy="317517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b="1" dirty="0" smtClean="0">
                <a:solidFill>
                  <a:schemeClr val="tx1"/>
                </a:solidFill>
              </a:rPr>
              <a:t>RESSENTI</a:t>
            </a:r>
          </a:p>
          <a:p>
            <a:pPr algn="ctr"/>
            <a:r>
              <a:rPr lang="fr-FR" sz="2800" b="1" dirty="0" smtClean="0">
                <a:solidFill>
                  <a:schemeClr val="tx1"/>
                </a:solidFill>
              </a:rPr>
              <a:t> DES ELEVES ET DES PARENTS</a:t>
            </a:r>
            <a:endParaRPr lang="fr-FR" sz="2800" b="1" dirty="0">
              <a:solidFill>
                <a:schemeClr val="tx1"/>
              </a:solidFill>
            </a:endParaRPr>
          </a:p>
        </p:txBody>
      </p:sp>
      <p:sp>
        <p:nvSpPr>
          <p:cNvPr id="6" name="Rectangle 5"/>
          <p:cNvSpPr/>
          <p:nvPr/>
        </p:nvSpPr>
        <p:spPr>
          <a:xfrm>
            <a:off x="522941" y="4736353"/>
            <a:ext cx="3003177" cy="1359647"/>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dirty="0" smtClean="0">
              <a:solidFill>
                <a:schemeClr val="tx1"/>
              </a:solidFill>
            </a:endParaRPr>
          </a:p>
          <a:p>
            <a:pPr algn="ctr"/>
            <a:endParaRPr lang="fr-FR" b="1" dirty="0">
              <a:solidFill>
                <a:schemeClr val="tx1"/>
              </a:solidFill>
            </a:endParaRPr>
          </a:p>
          <a:p>
            <a:pPr algn="ctr"/>
            <a:r>
              <a:rPr lang="fr-FR" b="1" dirty="0" smtClean="0">
                <a:solidFill>
                  <a:schemeClr val="tx1"/>
                </a:solidFill>
              </a:rPr>
              <a:t>STRESS   TRISTESSE</a:t>
            </a:r>
          </a:p>
          <a:p>
            <a:pPr algn="ctr"/>
            <a:endParaRPr lang="fr-FR" b="1" dirty="0">
              <a:solidFill>
                <a:schemeClr val="tx1"/>
              </a:solidFill>
            </a:endParaRPr>
          </a:p>
        </p:txBody>
      </p:sp>
      <p:sp>
        <p:nvSpPr>
          <p:cNvPr id="7" name="Rectangle 6"/>
          <p:cNvSpPr/>
          <p:nvPr/>
        </p:nvSpPr>
        <p:spPr>
          <a:xfrm>
            <a:off x="5244353" y="4736353"/>
            <a:ext cx="3301999" cy="1359647"/>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dirty="0" smtClean="0">
              <a:solidFill>
                <a:schemeClr val="tx1"/>
              </a:solidFill>
            </a:endParaRPr>
          </a:p>
          <a:p>
            <a:pPr algn="ctr"/>
            <a:endParaRPr lang="fr-FR" b="1" dirty="0">
              <a:solidFill>
                <a:schemeClr val="tx1"/>
              </a:solidFill>
            </a:endParaRPr>
          </a:p>
          <a:p>
            <a:pPr algn="ctr"/>
            <a:r>
              <a:rPr lang="fr-FR" b="1" dirty="0" smtClean="0">
                <a:solidFill>
                  <a:schemeClr val="tx1"/>
                </a:solidFill>
              </a:rPr>
              <a:t>CONFIANCE   CONTENTEMENT</a:t>
            </a:r>
          </a:p>
          <a:p>
            <a:pPr algn="ctr"/>
            <a:endParaRPr lang="fr-FR" b="1" dirty="0">
              <a:solidFill>
                <a:schemeClr val="tx1"/>
              </a:solidFill>
            </a:endParaRPr>
          </a:p>
        </p:txBody>
      </p:sp>
      <p:sp>
        <p:nvSpPr>
          <p:cNvPr id="8" name="Ellipse 7"/>
          <p:cNvSpPr/>
          <p:nvPr/>
        </p:nvSpPr>
        <p:spPr>
          <a:xfrm>
            <a:off x="1496234" y="4891610"/>
            <a:ext cx="955577" cy="440120"/>
          </a:xfrm>
          <a:prstGeom prst="ellipse">
            <a:avLst/>
          </a:prstGeom>
          <a:solidFill>
            <a:srgbClr val="FF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chemeClr val="tx1"/>
                </a:solidFill>
              </a:rPr>
              <a:t>--</a:t>
            </a:r>
            <a:endParaRPr lang="fr-FR" b="1" dirty="0">
              <a:solidFill>
                <a:schemeClr val="tx1"/>
              </a:solidFill>
            </a:endParaRPr>
          </a:p>
        </p:txBody>
      </p:sp>
      <p:sp>
        <p:nvSpPr>
          <p:cNvPr id="9" name="Ellipse 8"/>
          <p:cNvSpPr/>
          <p:nvPr/>
        </p:nvSpPr>
        <p:spPr>
          <a:xfrm>
            <a:off x="6313363" y="4891610"/>
            <a:ext cx="955577" cy="440120"/>
          </a:xfrm>
          <a:prstGeom prst="ellipse">
            <a:avLst/>
          </a:prstGeom>
          <a:solidFill>
            <a:srgbClr val="FF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chemeClr val="tx1"/>
                </a:solidFill>
              </a:rPr>
              <a:t>++</a:t>
            </a:r>
            <a:endParaRPr lang="fr-FR" b="1" dirty="0">
              <a:solidFill>
                <a:schemeClr val="tx1"/>
              </a:solidFill>
            </a:endParaRPr>
          </a:p>
        </p:txBody>
      </p:sp>
    </p:spTree>
    <p:extLst>
      <p:ext uri="{BB962C8B-B14F-4D97-AF65-F5344CB8AC3E}">
        <p14:creationId xmlns:p14="http://schemas.microsoft.com/office/powerpoint/2010/main" val="49328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4818"/>
            <a:ext cx="8229600" cy="614456"/>
          </a:xfrm>
        </p:spPr>
        <p:txBody>
          <a:bodyPr>
            <a:normAutofit/>
          </a:bodyPr>
          <a:lstStyle/>
          <a:p>
            <a:pPr algn="ctr"/>
            <a:r>
              <a:rPr lang="fr-FR" sz="3200" b="1" dirty="0" smtClean="0"/>
              <a:t>6 AXES  -  12 ACTIONS</a:t>
            </a:r>
            <a:endParaRPr lang="fr-FR" sz="3200" b="1" dirty="0"/>
          </a:p>
        </p:txBody>
      </p:sp>
      <p:sp>
        <p:nvSpPr>
          <p:cNvPr id="3" name="Espace réservé du contenu 2"/>
          <p:cNvSpPr>
            <a:spLocks noGrp="1"/>
          </p:cNvSpPr>
          <p:nvPr>
            <p:ph idx="1"/>
          </p:nvPr>
        </p:nvSpPr>
        <p:spPr>
          <a:xfrm>
            <a:off x="457200" y="1092363"/>
            <a:ext cx="8229600" cy="5629111"/>
          </a:xfrm>
        </p:spPr>
        <p:txBody>
          <a:bodyPr>
            <a:normAutofit lnSpcReduction="10000"/>
          </a:bodyPr>
          <a:lstStyle/>
          <a:p>
            <a:pPr marL="0" indent="0">
              <a:buNone/>
            </a:pPr>
            <a:r>
              <a:rPr lang="fr-FR" sz="2400" b="1" dirty="0" smtClean="0">
                <a:latin typeface="Calibri"/>
                <a:cs typeface="Calibri"/>
              </a:rPr>
              <a:t>AXE 1    </a:t>
            </a:r>
            <a:r>
              <a:rPr lang="fr-FR" sz="2400" dirty="0" smtClean="0">
                <a:latin typeface="Calibri"/>
                <a:cs typeface="Calibri"/>
              </a:rPr>
              <a:t>Education au choix</a:t>
            </a:r>
          </a:p>
          <a:p>
            <a:pPr marL="0" indent="0">
              <a:buNone/>
            </a:pPr>
            <a:endParaRPr lang="fr-FR" sz="2400" dirty="0" smtClean="0">
              <a:latin typeface="Calibri"/>
              <a:cs typeface="Calibri"/>
            </a:endParaRPr>
          </a:p>
          <a:p>
            <a:pPr marL="0" indent="0">
              <a:buNone/>
            </a:pPr>
            <a:r>
              <a:rPr lang="fr-FR" sz="2400" b="1" dirty="0" smtClean="0">
                <a:latin typeface="Calibri"/>
                <a:cs typeface="Calibri"/>
              </a:rPr>
              <a:t>AXE 2    </a:t>
            </a:r>
            <a:r>
              <a:rPr lang="fr-FR" sz="2400" dirty="0" smtClean="0">
                <a:latin typeface="Calibri"/>
                <a:cs typeface="Calibri"/>
              </a:rPr>
              <a:t>Prévention des redoublements, des décrochages, des </a:t>
            </a:r>
          </a:p>
          <a:p>
            <a:pPr marL="0" indent="0">
              <a:buNone/>
            </a:pPr>
            <a:r>
              <a:rPr lang="fr-FR" sz="2400" dirty="0">
                <a:latin typeface="Calibri"/>
                <a:cs typeface="Calibri"/>
              </a:rPr>
              <a:t> </a:t>
            </a:r>
            <a:r>
              <a:rPr lang="fr-FR" sz="2400" dirty="0" smtClean="0">
                <a:latin typeface="Calibri"/>
                <a:cs typeface="Calibri"/>
              </a:rPr>
              <a:t>              exclusions</a:t>
            </a:r>
            <a:r>
              <a:rPr lang="fr-FR" sz="2400" b="1" dirty="0" smtClean="0">
                <a:latin typeface="Calibri"/>
                <a:cs typeface="Calibri"/>
              </a:rPr>
              <a:t> </a:t>
            </a:r>
          </a:p>
          <a:p>
            <a:pPr marL="0" indent="0">
              <a:buNone/>
            </a:pPr>
            <a:endParaRPr lang="fr-FR" sz="2400" b="1" dirty="0" smtClean="0">
              <a:latin typeface="Calibri"/>
              <a:cs typeface="Calibri"/>
            </a:endParaRPr>
          </a:p>
          <a:p>
            <a:pPr marL="0" indent="0">
              <a:buNone/>
            </a:pPr>
            <a:r>
              <a:rPr lang="fr-FR" sz="2400" b="1" dirty="0" smtClean="0">
                <a:latin typeface="Calibri"/>
                <a:cs typeface="Calibri"/>
              </a:rPr>
              <a:t>AXE 3    </a:t>
            </a:r>
            <a:r>
              <a:rPr lang="fr-FR" sz="2400" dirty="0" smtClean="0">
                <a:latin typeface="Calibri"/>
                <a:cs typeface="Calibri"/>
              </a:rPr>
              <a:t>Numérique,</a:t>
            </a:r>
            <a:r>
              <a:rPr lang="fr-FR" sz="2400" b="1" dirty="0" smtClean="0">
                <a:latin typeface="Calibri"/>
                <a:cs typeface="Calibri"/>
              </a:rPr>
              <a:t> </a:t>
            </a:r>
            <a:r>
              <a:rPr lang="fr-FR" sz="2400" dirty="0" smtClean="0">
                <a:latin typeface="Calibri"/>
                <a:cs typeface="Calibri"/>
              </a:rPr>
              <a:t>pratiques collaboratives, organisation</a:t>
            </a:r>
          </a:p>
          <a:p>
            <a:pPr marL="0" indent="0">
              <a:buNone/>
            </a:pPr>
            <a:r>
              <a:rPr lang="fr-FR" sz="2400" b="1" dirty="0">
                <a:latin typeface="Calibri"/>
                <a:cs typeface="Calibri"/>
              </a:rPr>
              <a:t> </a:t>
            </a:r>
            <a:r>
              <a:rPr lang="fr-FR" sz="2400" b="1" dirty="0" smtClean="0">
                <a:latin typeface="Calibri"/>
                <a:cs typeface="Calibri"/>
              </a:rPr>
              <a:t>              </a:t>
            </a:r>
            <a:r>
              <a:rPr lang="fr-FR" sz="2400" dirty="0" smtClean="0">
                <a:latin typeface="Calibri"/>
                <a:cs typeface="Calibri"/>
              </a:rPr>
              <a:t>apprenante</a:t>
            </a:r>
            <a:r>
              <a:rPr lang="fr-FR" sz="2400" b="1" dirty="0" smtClean="0">
                <a:latin typeface="Calibri"/>
                <a:cs typeface="Calibri"/>
              </a:rPr>
              <a:t> </a:t>
            </a:r>
          </a:p>
          <a:p>
            <a:pPr marL="0" indent="0">
              <a:buNone/>
            </a:pPr>
            <a:endParaRPr lang="fr-FR" sz="2400" b="1" dirty="0" smtClean="0">
              <a:latin typeface="Calibri"/>
              <a:cs typeface="Calibri"/>
            </a:endParaRPr>
          </a:p>
          <a:p>
            <a:pPr marL="0" indent="0">
              <a:buNone/>
            </a:pPr>
            <a:r>
              <a:rPr lang="fr-FR" sz="2400" b="1" dirty="0" smtClean="0">
                <a:latin typeface="Calibri"/>
                <a:cs typeface="Calibri"/>
              </a:rPr>
              <a:t>AXE 4    </a:t>
            </a:r>
            <a:r>
              <a:rPr lang="fr-FR" sz="2400" dirty="0" smtClean="0">
                <a:latin typeface="Calibri"/>
                <a:cs typeface="Calibri"/>
              </a:rPr>
              <a:t>Intégration des enseignants débutants</a:t>
            </a:r>
          </a:p>
          <a:p>
            <a:pPr marL="0" indent="0">
              <a:buNone/>
            </a:pPr>
            <a:endParaRPr lang="fr-FR" sz="2400" dirty="0" smtClean="0">
              <a:latin typeface="Calibri"/>
              <a:cs typeface="Calibri"/>
            </a:endParaRPr>
          </a:p>
          <a:p>
            <a:pPr marL="0" indent="0">
              <a:buNone/>
            </a:pPr>
            <a:r>
              <a:rPr lang="fr-FR" sz="2400" b="1" dirty="0" smtClean="0">
                <a:latin typeface="Calibri"/>
                <a:cs typeface="Calibri"/>
              </a:rPr>
              <a:t>AXE 5    </a:t>
            </a:r>
            <a:r>
              <a:rPr lang="fr-FR" sz="2400" dirty="0" smtClean="0">
                <a:latin typeface="Calibri"/>
                <a:cs typeface="Calibri"/>
              </a:rPr>
              <a:t>Le « vivre ensemble ».</a:t>
            </a:r>
          </a:p>
          <a:p>
            <a:pPr marL="0" indent="0">
              <a:buNone/>
            </a:pPr>
            <a:endParaRPr lang="fr-FR" sz="2400" dirty="0" smtClean="0">
              <a:latin typeface="Calibri"/>
              <a:cs typeface="Calibri"/>
            </a:endParaRPr>
          </a:p>
          <a:p>
            <a:pPr marL="0" indent="0">
              <a:buNone/>
            </a:pPr>
            <a:r>
              <a:rPr lang="fr-FR" sz="2400" b="1" dirty="0" smtClean="0">
                <a:latin typeface="Calibri"/>
                <a:cs typeface="Calibri"/>
              </a:rPr>
              <a:t>AXE 6    </a:t>
            </a:r>
            <a:r>
              <a:rPr lang="mr-IN" sz="2400" dirty="0" smtClean="0">
                <a:latin typeface="Calibri"/>
                <a:cs typeface="Calibri"/>
              </a:rPr>
              <a:t>…</a:t>
            </a:r>
            <a:r>
              <a:rPr lang="fr-FR" sz="2400" dirty="0" smtClean="0">
                <a:latin typeface="Calibri"/>
                <a:cs typeface="Calibri"/>
              </a:rPr>
              <a:t>.</a:t>
            </a:r>
            <a:r>
              <a:rPr lang="fr-FR" sz="2400" b="1" dirty="0" smtClean="0">
                <a:latin typeface="Calibri"/>
                <a:cs typeface="Calibri"/>
              </a:rPr>
              <a:t>    </a:t>
            </a:r>
            <a:endParaRPr lang="fr-FR" sz="2400" b="1" dirty="0">
              <a:latin typeface="Calibri"/>
              <a:cs typeface="Calibri"/>
            </a:endParaRPr>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5</a:t>
            </a:fld>
            <a:endParaRPr lang="fr-FR"/>
          </a:p>
        </p:txBody>
      </p:sp>
      <p:cxnSp>
        <p:nvCxnSpPr>
          <p:cNvPr id="6" name="Connecteur droit 5"/>
          <p:cNvCxnSpPr/>
          <p:nvPr/>
        </p:nvCxnSpPr>
        <p:spPr>
          <a:xfrm flipV="1">
            <a:off x="457200" y="1693165"/>
            <a:ext cx="7995495" cy="13654"/>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Connecteur droit 6"/>
          <p:cNvCxnSpPr/>
          <p:nvPr/>
        </p:nvCxnSpPr>
        <p:spPr>
          <a:xfrm flipV="1">
            <a:off x="457200" y="2856002"/>
            <a:ext cx="7995495" cy="13654"/>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Connecteur droit 7"/>
          <p:cNvCxnSpPr/>
          <p:nvPr/>
        </p:nvCxnSpPr>
        <p:spPr>
          <a:xfrm flipV="1">
            <a:off x="457200" y="4906386"/>
            <a:ext cx="7995495" cy="1365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flipV="1">
            <a:off x="457200" y="4034693"/>
            <a:ext cx="7995495" cy="1365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457200" y="5741513"/>
            <a:ext cx="7995495" cy="1365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541379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p:tgtEl>
                                          <p:spTgt spid="6"/>
                                        </p:tgtEl>
                                        <p:attrNameLst>
                                          <p:attrName>ppt_y</p:attrName>
                                        </p:attrNameLst>
                                      </p:cBhvr>
                                      <p:tavLst>
                                        <p:tav tm="0">
                                          <p:val>
                                            <p:strVal val="#ppt_y+#ppt_h*1.125000"/>
                                          </p:val>
                                        </p:tav>
                                        <p:tav tm="100000">
                                          <p:val>
                                            <p:strVal val="#ppt_y"/>
                                          </p:val>
                                        </p:tav>
                                      </p:tavLst>
                                    </p:anim>
                                    <p:animEffect transition="in" filter="wipe(up)">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p:tgtEl>
                                          <p:spTgt spid="7"/>
                                        </p:tgtEl>
                                        <p:attrNameLst>
                                          <p:attrName>ppt_y</p:attrName>
                                        </p:attrNameLst>
                                      </p:cBhvr>
                                      <p:tavLst>
                                        <p:tav tm="0">
                                          <p:val>
                                            <p:strVal val="#ppt_y+#ppt_h*1.125000"/>
                                          </p:val>
                                        </p:tav>
                                        <p:tav tm="100000">
                                          <p:val>
                                            <p:strVal val="#ppt_y"/>
                                          </p:val>
                                        </p:tav>
                                      </p:tavLst>
                                    </p:anim>
                                    <p:animEffect transition="in" filter="wipe(up)">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6" dur="500"/>
                                        <p:tgtEl>
                                          <p:spTgt spid="3">
                                            <p:txEl>
                                              <p:pRg st="5" end="5"/>
                                            </p:txEl>
                                          </p:spTgt>
                                        </p:tgtEl>
                                      </p:cBhvr>
                                    </p:animEffect>
                                  </p:childTnLst>
                                </p:cTn>
                              </p:par>
                              <p:par>
                                <p:cTn id="37" presetID="1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0" dur="5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p:tgtEl>
                                          <p:spTgt spid="9"/>
                                        </p:tgtEl>
                                        <p:attrNameLst>
                                          <p:attrName>ppt_y</p:attrName>
                                        </p:attrNameLst>
                                      </p:cBhvr>
                                      <p:tavLst>
                                        <p:tav tm="0">
                                          <p:val>
                                            <p:strVal val="#ppt_y+#ppt_h*1.125000"/>
                                          </p:val>
                                        </p:tav>
                                        <p:tav tm="100000">
                                          <p:val>
                                            <p:strVal val="#ppt_y"/>
                                          </p:val>
                                        </p:tav>
                                      </p:tavLst>
                                    </p:anim>
                                    <p:animEffect transition="in" filter="wipe(up)">
                                      <p:cBhvr>
                                        <p:cTn id="46" dur="5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4"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nodeType="clickEffect">
                                  <p:stCondLst>
                                    <p:cond delay="0"/>
                                  </p:stCondLst>
                                  <p:childTnLst>
                                    <p:set>
                                      <p:cBhvr>
                                        <p:cTn id="56" dur="1" fill="hold">
                                          <p:stCondLst>
                                            <p:cond delay="0"/>
                                          </p:stCondLst>
                                        </p:cTn>
                                        <p:tgtEl>
                                          <p:spTgt spid="8"/>
                                        </p:tgtEl>
                                        <p:attrNameLst>
                                          <p:attrName>style.visibility</p:attrName>
                                        </p:attrNameLst>
                                      </p:cBhvr>
                                      <p:to>
                                        <p:strVal val="visible"/>
                                      </p:to>
                                    </p:set>
                                    <p:anim calcmode="lin" valueType="num">
                                      <p:cBhvr additive="base">
                                        <p:cTn id="57" dur="500"/>
                                        <p:tgtEl>
                                          <p:spTgt spid="8"/>
                                        </p:tgtEl>
                                        <p:attrNameLst>
                                          <p:attrName>ppt_y</p:attrName>
                                        </p:attrNameLst>
                                      </p:cBhvr>
                                      <p:tavLst>
                                        <p:tav tm="0">
                                          <p:val>
                                            <p:strVal val="#ppt_y+#ppt_h*1.125000"/>
                                          </p:val>
                                        </p:tav>
                                        <p:tav tm="100000">
                                          <p:val>
                                            <p:strVal val="#ppt_y"/>
                                          </p:val>
                                        </p:tav>
                                      </p:tavLst>
                                    </p:anim>
                                    <p:animEffect transition="in" filter="wipe(up)">
                                      <p:cBhvr>
                                        <p:cTn id="58" dur="500"/>
                                        <p:tgtEl>
                                          <p:spTgt spid="8"/>
                                        </p:tgtEl>
                                      </p:cBhvr>
                                    </p:animEffect>
                                  </p:childTnLst>
                                </p:cTn>
                              </p:par>
                            </p:childTnLst>
                          </p:cTn>
                        </p:par>
                      </p:childTnLst>
                    </p:cTn>
                  </p:par>
                  <p:par>
                    <p:cTn id="59" fill="hold">
                      <p:stCondLst>
                        <p:cond delay="indefinite"/>
                      </p:stCondLst>
                      <p:childTnLst>
                        <p:par>
                          <p:cTn id="60" fill="hold">
                            <p:stCondLst>
                              <p:cond delay="0"/>
                            </p:stCondLst>
                            <p:childTnLst>
                              <p:par>
                                <p:cTn id="61" presetID="12" presetClass="entr" presetSubtype="4"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additive="base">
                                        <p:cTn id="63" dur="500"/>
                                        <p:tgtEl>
                                          <p:spTgt spid="3">
                                            <p:txEl>
                                              <p:pRg st="10" end="10"/>
                                            </p:txEl>
                                          </p:spTgt>
                                        </p:tgtEl>
                                        <p:attrNameLst>
                                          <p:attrName>ppt_y</p:attrName>
                                        </p:attrNameLst>
                                      </p:cBhvr>
                                      <p:tavLst>
                                        <p:tav tm="0">
                                          <p:val>
                                            <p:strVal val="#ppt_y+#ppt_h*1.125000"/>
                                          </p:val>
                                        </p:tav>
                                        <p:tav tm="100000">
                                          <p:val>
                                            <p:strVal val="#ppt_y"/>
                                          </p:val>
                                        </p:tav>
                                      </p:tavLst>
                                    </p:anim>
                                    <p:animEffect transition="in" filter="wipe(up)">
                                      <p:cBhvr>
                                        <p:cTn id="64" dur="500"/>
                                        <p:tgtEl>
                                          <p:spTgt spid="3">
                                            <p:txEl>
                                              <p:pRg st="10" end="1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2" presetClass="entr" presetSubtype="4" fill="hold" nodeType="clickEffect">
                                  <p:stCondLst>
                                    <p:cond delay="0"/>
                                  </p:stCondLst>
                                  <p:childTnLst>
                                    <p:set>
                                      <p:cBhvr>
                                        <p:cTn id="68" dur="1" fill="hold">
                                          <p:stCondLst>
                                            <p:cond delay="0"/>
                                          </p:stCondLst>
                                        </p:cTn>
                                        <p:tgtEl>
                                          <p:spTgt spid="10"/>
                                        </p:tgtEl>
                                        <p:attrNameLst>
                                          <p:attrName>style.visibility</p:attrName>
                                        </p:attrNameLst>
                                      </p:cBhvr>
                                      <p:to>
                                        <p:strVal val="visible"/>
                                      </p:to>
                                    </p:set>
                                    <p:anim calcmode="lin" valueType="num">
                                      <p:cBhvr additive="base">
                                        <p:cTn id="69" dur="500"/>
                                        <p:tgtEl>
                                          <p:spTgt spid="10"/>
                                        </p:tgtEl>
                                        <p:attrNameLst>
                                          <p:attrName>ppt_y</p:attrName>
                                        </p:attrNameLst>
                                      </p:cBhvr>
                                      <p:tavLst>
                                        <p:tav tm="0">
                                          <p:val>
                                            <p:strVal val="#ppt_y+#ppt_h*1.125000"/>
                                          </p:val>
                                        </p:tav>
                                        <p:tav tm="100000">
                                          <p:val>
                                            <p:strVal val="#ppt_y"/>
                                          </p:val>
                                        </p:tav>
                                      </p:tavLst>
                                    </p:anim>
                                    <p:animEffect transition="in" filter="wipe(up)">
                                      <p:cBhvr>
                                        <p:cTn id="70" dur="500"/>
                                        <p:tgtEl>
                                          <p:spTgt spid="10"/>
                                        </p:tgtEl>
                                      </p:cBhvr>
                                    </p:animEffect>
                                  </p:childTnLst>
                                </p:cTn>
                              </p:par>
                            </p:childTnLst>
                          </p:cTn>
                        </p:par>
                      </p:childTnLst>
                    </p:cTn>
                  </p:par>
                  <p:par>
                    <p:cTn id="71" fill="hold">
                      <p:stCondLst>
                        <p:cond delay="indefinite"/>
                      </p:stCondLst>
                      <p:childTnLst>
                        <p:par>
                          <p:cTn id="72" fill="hold">
                            <p:stCondLst>
                              <p:cond delay="0"/>
                            </p:stCondLst>
                            <p:childTnLst>
                              <p:par>
                                <p:cTn id="73" presetID="12" presetClass="entr" presetSubtype="4" fill="hold" nodeType="click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 calcmode="lin" valueType="num">
                                      <p:cBhvr additive="base">
                                        <p:cTn id="75" dur="500"/>
                                        <p:tgtEl>
                                          <p:spTgt spid="3">
                                            <p:txEl>
                                              <p:pRg st="12" end="12"/>
                                            </p:txEl>
                                          </p:spTgt>
                                        </p:tgtEl>
                                        <p:attrNameLst>
                                          <p:attrName>ppt_y</p:attrName>
                                        </p:attrNameLst>
                                      </p:cBhvr>
                                      <p:tavLst>
                                        <p:tav tm="0">
                                          <p:val>
                                            <p:strVal val="#ppt_y+#ppt_h*1.125000"/>
                                          </p:val>
                                        </p:tav>
                                        <p:tav tm="100000">
                                          <p:val>
                                            <p:strVal val="#ppt_y"/>
                                          </p:val>
                                        </p:tav>
                                      </p:tavLst>
                                    </p:anim>
                                    <p:animEffect transition="in" filter="wipe(up)">
                                      <p:cBhvr>
                                        <p:cTn id="76"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4470" y="209176"/>
            <a:ext cx="8860117" cy="6512299"/>
          </a:xfrm>
        </p:spPr>
        <p:txBody>
          <a:bodyPr>
            <a:normAutofit/>
          </a:bodyPr>
          <a:lstStyle/>
          <a:p>
            <a:pPr marL="0" indent="0">
              <a:buNone/>
            </a:pPr>
            <a:r>
              <a:rPr lang="fr-FR" sz="2000" dirty="0" smtClean="0"/>
              <a:t>P</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50</a:t>
            </a:fld>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1498832948"/>
              </p:ext>
            </p:extLst>
          </p:nvPr>
        </p:nvGraphicFramePr>
        <p:xfrm>
          <a:off x="134470" y="209170"/>
          <a:ext cx="8860116" cy="6388052"/>
        </p:xfrm>
        <a:graphic>
          <a:graphicData uri="http://schemas.openxmlformats.org/drawingml/2006/table">
            <a:tbl>
              <a:tblPr firstRow="1" bandRow="1">
                <a:tableStyleId>{5C22544A-7EE6-4342-B048-85BDC9FD1C3A}</a:tableStyleId>
              </a:tblPr>
              <a:tblGrid>
                <a:gridCol w="2215029"/>
                <a:gridCol w="2215029"/>
                <a:gridCol w="2215029"/>
                <a:gridCol w="2215029"/>
              </a:tblGrid>
              <a:tr h="572746">
                <a:tc>
                  <a:txBody>
                    <a:bodyPr/>
                    <a:lstStyle/>
                    <a:p>
                      <a:pPr algn="ctr"/>
                      <a:r>
                        <a:rPr lang="fr-FR" dirty="0" smtClean="0"/>
                        <a:t>Elève</a:t>
                      </a:r>
                      <a:r>
                        <a:rPr lang="fr-FR" baseline="0" dirty="0" smtClean="0"/>
                        <a:t> P6</a:t>
                      </a:r>
                    </a:p>
                    <a:p>
                      <a:pPr algn="ctr"/>
                      <a:r>
                        <a:rPr lang="fr-FR" sz="1400" b="0" i="1" baseline="0" dirty="0" smtClean="0"/>
                        <a:t>8 ASBL</a:t>
                      </a:r>
                      <a:endParaRPr lang="fr-FR" sz="1400" b="0" i="1" dirty="0" smtClean="0"/>
                    </a:p>
                  </a:txBody>
                  <a:tcPr/>
                </a:tc>
                <a:tc>
                  <a:txBody>
                    <a:bodyPr/>
                    <a:lstStyle/>
                    <a:p>
                      <a:pPr algn="ctr"/>
                      <a:r>
                        <a:rPr lang="fr-FR" dirty="0" smtClean="0"/>
                        <a:t>Parents P6</a:t>
                      </a:r>
                    </a:p>
                    <a:p>
                      <a:pPr algn="ctr"/>
                      <a:r>
                        <a:rPr lang="fr-FR" sz="1400" b="0" i="1" dirty="0" smtClean="0"/>
                        <a:t>9</a:t>
                      </a:r>
                      <a:r>
                        <a:rPr lang="fr-FR" sz="1400" b="0" i="1" baseline="0" dirty="0" smtClean="0"/>
                        <a:t> ASBL</a:t>
                      </a:r>
                      <a:endParaRPr lang="fr-FR" sz="1400" b="0" i="1" dirty="0"/>
                    </a:p>
                  </a:txBody>
                  <a:tcPr/>
                </a:tc>
                <a:tc>
                  <a:txBody>
                    <a:bodyPr/>
                    <a:lstStyle/>
                    <a:p>
                      <a:pPr algn="ctr"/>
                      <a:r>
                        <a:rPr lang="fr-FR" dirty="0" smtClean="0"/>
                        <a:t>Elève 1C/1D</a:t>
                      </a:r>
                    </a:p>
                    <a:p>
                      <a:pPr algn="ctr"/>
                      <a:r>
                        <a:rPr lang="fr-FR" sz="1400" b="0" i="1" dirty="0" smtClean="0"/>
                        <a:t>13 ASBL</a:t>
                      </a:r>
                      <a:endParaRPr lang="fr-FR" sz="1400" b="0" i="1" dirty="0"/>
                    </a:p>
                  </a:txBody>
                  <a:tcPr/>
                </a:tc>
                <a:tc>
                  <a:txBody>
                    <a:bodyPr/>
                    <a:lstStyle/>
                    <a:p>
                      <a:pPr algn="ctr"/>
                      <a:r>
                        <a:rPr lang="fr-FR" dirty="0" smtClean="0"/>
                        <a:t>Parents 1C/1D</a:t>
                      </a:r>
                    </a:p>
                    <a:p>
                      <a:pPr algn="ctr"/>
                      <a:r>
                        <a:rPr lang="fr-FR" sz="1400" b="0" i="1" dirty="0" smtClean="0"/>
                        <a:t>12 ASBL</a:t>
                      </a:r>
                      <a:endParaRPr lang="fr-FR" sz="1400" b="0" i="1" dirty="0"/>
                    </a:p>
                  </a:txBody>
                  <a:tcPr/>
                </a:tc>
              </a:tr>
              <a:tr h="572746">
                <a:tc>
                  <a:txBody>
                    <a:bodyPr/>
                    <a:lstStyle/>
                    <a:p>
                      <a:pPr algn="ctr"/>
                      <a:r>
                        <a:rPr lang="fr-FR" sz="2400" dirty="0" smtClean="0"/>
                        <a:t> </a:t>
                      </a:r>
                      <a:r>
                        <a:rPr lang="fr-FR" sz="2400" u="sng" dirty="0" smtClean="0"/>
                        <a:t>+</a:t>
                      </a:r>
                      <a:r>
                        <a:rPr lang="fr-FR" sz="2400" u="sng" baseline="0" dirty="0" smtClean="0"/>
                        <a:t> + &gt;  - -</a:t>
                      </a:r>
                      <a:r>
                        <a:rPr lang="fr-FR" sz="2400" baseline="0" dirty="0" smtClean="0"/>
                        <a:t>   3x</a:t>
                      </a:r>
                    </a:p>
                    <a:p>
                      <a:pPr algn="l"/>
                      <a:r>
                        <a:rPr lang="fr-FR" sz="1200" baseline="0" dirty="0" smtClean="0"/>
                        <a:t>             supérieur à</a:t>
                      </a:r>
                      <a:endParaRPr lang="fr-FR" sz="1200" dirty="0" smtClean="0"/>
                    </a:p>
                  </a:txBody>
                  <a:tcPr/>
                </a:tc>
                <a:tc>
                  <a:txBody>
                    <a:bodyPr/>
                    <a:lstStyle/>
                    <a:p>
                      <a:pPr algn="ctr"/>
                      <a:r>
                        <a:rPr lang="fr-FR" sz="2400" b="1" u="sng" dirty="0" smtClean="0"/>
                        <a:t>++  &gt;  --</a:t>
                      </a:r>
                      <a:r>
                        <a:rPr lang="fr-FR" sz="2400" b="1" dirty="0" smtClean="0"/>
                        <a:t>   </a:t>
                      </a:r>
                      <a:r>
                        <a:rPr lang="fr-FR" sz="2400" b="0" dirty="0" smtClean="0"/>
                        <a:t>7x</a:t>
                      </a:r>
                      <a:endParaRPr lang="fr-FR" sz="2400" b="1" dirty="0"/>
                    </a:p>
                  </a:txBody>
                  <a:tcPr/>
                </a:tc>
                <a:tc>
                  <a:txBody>
                    <a:bodyPr/>
                    <a:lstStyle/>
                    <a:p>
                      <a:pPr algn="ctr"/>
                      <a:r>
                        <a:rPr lang="fr-FR" sz="2400" b="1" u="sng" dirty="0" smtClean="0"/>
                        <a:t>++  &gt;  --</a:t>
                      </a:r>
                      <a:r>
                        <a:rPr lang="fr-FR" sz="2400" b="0" dirty="0" smtClean="0"/>
                        <a:t>   12x</a:t>
                      </a:r>
                      <a:endParaRPr lang="fr-FR" sz="2400" b="1" dirty="0"/>
                    </a:p>
                  </a:txBody>
                  <a:tcPr/>
                </a:tc>
                <a:tc>
                  <a:txBody>
                    <a:bodyPr/>
                    <a:lstStyle/>
                    <a:p>
                      <a:pPr algn="ctr"/>
                      <a:r>
                        <a:rPr lang="fr-FR" sz="2400" b="1" u="sng" dirty="0" smtClean="0"/>
                        <a:t>++  &gt;  --</a:t>
                      </a:r>
                      <a:r>
                        <a:rPr lang="fr-FR" sz="2400" b="1" dirty="0" smtClean="0"/>
                        <a:t>   </a:t>
                      </a:r>
                      <a:r>
                        <a:rPr lang="fr-FR" sz="2400" b="0" dirty="0" smtClean="0"/>
                        <a:t>12x</a:t>
                      </a:r>
                      <a:endParaRPr lang="fr-FR" sz="2400" b="1" dirty="0"/>
                    </a:p>
                  </a:txBody>
                  <a:tcPr/>
                </a:tc>
              </a:tr>
              <a:tr h="572746">
                <a:tc>
                  <a:txBody>
                    <a:bodyPr/>
                    <a:lstStyle/>
                    <a:p>
                      <a:pPr algn="ctr"/>
                      <a:r>
                        <a:rPr lang="fr-FR" sz="2400" b="1" u="sng" dirty="0" smtClean="0"/>
                        <a:t>--  &gt;  ++</a:t>
                      </a:r>
                      <a:r>
                        <a:rPr lang="fr-FR" sz="2400" b="1" dirty="0" smtClean="0"/>
                        <a:t>   </a:t>
                      </a:r>
                      <a:r>
                        <a:rPr lang="fr-FR" sz="2400" b="0" dirty="0" smtClean="0"/>
                        <a:t>2x</a:t>
                      </a:r>
                      <a:endParaRPr lang="fr-FR" sz="2400" b="1" dirty="0" smtClean="0"/>
                    </a:p>
                  </a:txBody>
                  <a:tcPr/>
                </a:tc>
                <a:tc>
                  <a:txBody>
                    <a:bodyPr/>
                    <a:lstStyle/>
                    <a:p>
                      <a:pPr algn="ctr"/>
                      <a:r>
                        <a:rPr lang="fr-FR" sz="2400" b="1" u="sng" dirty="0" smtClean="0"/>
                        <a:t>--  &gt;  ++</a:t>
                      </a:r>
                      <a:r>
                        <a:rPr lang="fr-FR" sz="2400" b="1" dirty="0" smtClean="0"/>
                        <a:t>   </a:t>
                      </a:r>
                      <a:r>
                        <a:rPr lang="fr-FR" sz="2400" b="0" dirty="0" smtClean="0"/>
                        <a:t>2x</a:t>
                      </a:r>
                      <a:endParaRPr lang="fr-FR" sz="2400" b="1" dirty="0"/>
                    </a:p>
                  </a:txBody>
                  <a:tcPr/>
                </a:tc>
                <a:tc>
                  <a:txBody>
                    <a:bodyPr/>
                    <a:lstStyle/>
                    <a:p>
                      <a:pPr algn="ctr"/>
                      <a:r>
                        <a:rPr lang="fr-FR" sz="2400" b="1" u="sng" dirty="0" smtClean="0"/>
                        <a:t>--  &gt;  ++</a:t>
                      </a:r>
                      <a:r>
                        <a:rPr lang="fr-FR" sz="2400" b="1" dirty="0" smtClean="0"/>
                        <a:t>   </a:t>
                      </a:r>
                      <a:r>
                        <a:rPr lang="fr-FR" sz="2400" b="0" dirty="0" smtClean="0"/>
                        <a:t>1x</a:t>
                      </a:r>
                      <a:r>
                        <a:rPr lang="fr-FR" sz="2400" b="1" dirty="0" smtClean="0"/>
                        <a:t>   </a:t>
                      </a:r>
                      <a:endParaRPr lang="fr-FR" sz="2400" b="1" dirty="0"/>
                    </a:p>
                  </a:txBody>
                  <a:tcPr/>
                </a:tc>
                <a:tc>
                  <a:txBody>
                    <a:bodyPr/>
                    <a:lstStyle/>
                    <a:p>
                      <a:pPr algn="ctr"/>
                      <a:endParaRPr lang="fr-FR" sz="2400" b="1" dirty="0"/>
                    </a:p>
                  </a:txBody>
                  <a:tcPr/>
                </a:tc>
              </a:tr>
              <a:tr h="572746">
                <a:tc>
                  <a:txBody>
                    <a:bodyPr/>
                    <a:lstStyle/>
                    <a:p>
                      <a:pPr algn="ctr"/>
                      <a:r>
                        <a:rPr lang="fr-FR" sz="2400" b="1" u="sng" dirty="0" smtClean="0"/>
                        <a:t>++  =  --</a:t>
                      </a:r>
                      <a:r>
                        <a:rPr lang="fr-FR" sz="2400" b="1" dirty="0" smtClean="0"/>
                        <a:t>   </a:t>
                      </a:r>
                      <a:r>
                        <a:rPr lang="fr-FR" sz="2400" b="0" dirty="0" smtClean="0"/>
                        <a:t>3x</a:t>
                      </a:r>
                      <a:endParaRPr lang="fr-FR" sz="2400" b="1" dirty="0"/>
                    </a:p>
                  </a:txBody>
                  <a:tcPr/>
                </a:tc>
                <a:tc>
                  <a:txBody>
                    <a:bodyPr/>
                    <a:lstStyle/>
                    <a:p>
                      <a:endParaRPr lang="fr-FR"/>
                    </a:p>
                  </a:txBody>
                  <a:tcPr/>
                </a:tc>
                <a:tc>
                  <a:txBody>
                    <a:bodyPr/>
                    <a:lstStyle/>
                    <a:p>
                      <a:endParaRPr lang="fr-FR"/>
                    </a:p>
                  </a:txBody>
                  <a:tcPr/>
                </a:tc>
                <a:tc>
                  <a:txBody>
                    <a:bodyPr/>
                    <a:lstStyle/>
                    <a:p>
                      <a:endParaRPr lang="fr-FR"/>
                    </a:p>
                  </a:txBody>
                  <a:tcPr/>
                </a:tc>
              </a:tr>
              <a:tr h="572746">
                <a:tc>
                  <a:txBody>
                    <a:bodyPr/>
                    <a:lstStyle/>
                    <a:p>
                      <a:endParaRPr lang="fr-FR" dirty="0"/>
                    </a:p>
                  </a:txBody>
                  <a:tcPr/>
                </a:tc>
                <a:tc>
                  <a:txBody>
                    <a:bodyPr/>
                    <a:lstStyle/>
                    <a:p>
                      <a:r>
                        <a:rPr lang="fr-FR" sz="1400" b="1" u="sng" dirty="0" smtClean="0"/>
                        <a:t>Causes du ++</a:t>
                      </a:r>
                      <a:endParaRPr lang="fr-FR" sz="1400" b="0" u="none" dirty="0" smtClean="0"/>
                    </a:p>
                    <a:p>
                      <a:pPr marL="285750" indent="-285750">
                        <a:buFont typeface="Arial"/>
                        <a:buChar char="•"/>
                      </a:pPr>
                      <a:r>
                        <a:rPr lang="fr-FR" sz="1400" b="0" u="none" dirty="0" smtClean="0"/>
                        <a:t>Passage valorisant</a:t>
                      </a:r>
                    </a:p>
                    <a:p>
                      <a:pPr marL="285750" indent="-285750">
                        <a:buFont typeface="Arial"/>
                        <a:buChar char="•"/>
                      </a:pPr>
                      <a:r>
                        <a:rPr lang="fr-FR" sz="1400" b="0" u="none" dirty="0" smtClean="0"/>
                        <a:t>Bonne préparation de l’enfant</a:t>
                      </a:r>
                    </a:p>
                    <a:p>
                      <a:pPr marL="285750" indent="-285750">
                        <a:buFont typeface="Arial"/>
                        <a:buChar char="•"/>
                      </a:pPr>
                      <a:r>
                        <a:rPr lang="fr-FR" sz="1400" b="0" u="none" dirty="0" smtClean="0"/>
                        <a:t>Ecole déjà connue et perçue  positivement</a:t>
                      </a:r>
                      <a:r>
                        <a:rPr lang="fr-FR" sz="1400" b="0" u="none" baseline="0" dirty="0" smtClean="0"/>
                        <a:t> </a:t>
                      </a:r>
                      <a:endParaRPr lang="fr-FR" sz="1400" b="1" u="sng" dirty="0"/>
                    </a:p>
                  </a:txBody>
                  <a:tcPr/>
                </a:tc>
                <a:tc>
                  <a:txBody>
                    <a:bodyPr/>
                    <a:lstStyle/>
                    <a:p>
                      <a:r>
                        <a:rPr lang="fr-FR" sz="1400" b="1" u="sng" dirty="0" smtClean="0"/>
                        <a:t>Causes du ++</a:t>
                      </a:r>
                      <a:endParaRPr lang="fr-FR" sz="1400" b="0" u="none" dirty="0" smtClean="0"/>
                    </a:p>
                    <a:p>
                      <a:pPr marL="285750" indent="-285750">
                        <a:buFont typeface="Arial"/>
                        <a:buChar char="•"/>
                      </a:pPr>
                      <a:r>
                        <a:rPr lang="fr-FR" sz="1400" b="0" u="none" dirty="0" smtClean="0"/>
                        <a:t>Continuer même ASBL</a:t>
                      </a:r>
                    </a:p>
                    <a:p>
                      <a:pPr marL="285750" indent="-285750">
                        <a:buFont typeface="Arial"/>
                        <a:buChar char="•"/>
                      </a:pPr>
                      <a:r>
                        <a:rPr lang="fr-FR" sz="1400" b="0" u="none" dirty="0" smtClean="0"/>
                        <a:t>Intégration et proximité relationnelle</a:t>
                      </a:r>
                    </a:p>
                    <a:p>
                      <a:pPr marL="285750" indent="-285750">
                        <a:buFont typeface="Arial"/>
                        <a:buChar char="•"/>
                      </a:pPr>
                      <a:r>
                        <a:rPr lang="fr-FR" sz="1400" b="0" u="none" dirty="0" smtClean="0"/>
                        <a:t>Ressemblance entre primaire et secondaire</a:t>
                      </a:r>
                    </a:p>
                    <a:p>
                      <a:pPr marL="285750" indent="-285750">
                        <a:buFont typeface="Arial"/>
                        <a:buChar char="•"/>
                      </a:pPr>
                      <a:r>
                        <a:rPr lang="fr-FR" sz="1400" b="0" u="none" dirty="0" smtClean="0"/>
                        <a:t>Travail</a:t>
                      </a:r>
                      <a:r>
                        <a:rPr lang="fr-FR" sz="1400" b="0" u="none" baseline="0" dirty="0" smtClean="0"/>
                        <a:t> mental sur soi</a:t>
                      </a:r>
                    </a:p>
                    <a:p>
                      <a:pPr marL="285750" indent="-285750">
                        <a:buFont typeface="Arial"/>
                        <a:buChar char="•"/>
                      </a:pPr>
                      <a:r>
                        <a:rPr lang="fr-FR" sz="1400" b="0" u="none" baseline="0" dirty="0" smtClean="0"/>
                        <a:t>Appui de la famille</a:t>
                      </a:r>
                      <a:endParaRPr lang="fr-FR" sz="1400" b="1" u="sng" dirty="0"/>
                    </a:p>
                  </a:txBody>
                  <a:tcPr/>
                </a:tc>
                <a:tc>
                  <a:txBody>
                    <a:bodyPr/>
                    <a:lstStyle/>
                    <a:p>
                      <a:r>
                        <a:rPr lang="fr-FR" sz="1400" b="1" u="sng" dirty="0" smtClean="0"/>
                        <a:t>Causes du ++</a:t>
                      </a:r>
                      <a:endParaRPr lang="fr-FR" sz="1400" b="0" u="none" dirty="0" smtClean="0"/>
                    </a:p>
                    <a:p>
                      <a:pPr marL="285750" indent="-285750">
                        <a:buFont typeface="Arial"/>
                        <a:buChar char="•"/>
                      </a:pPr>
                      <a:r>
                        <a:rPr lang="fr-FR" sz="1400" b="0" u="none" dirty="0" smtClean="0"/>
                        <a:t>Intégration + de</a:t>
                      </a:r>
                      <a:r>
                        <a:rPr lang="fr-FR" sz="1400" b="0" u="none" baseline="0" dirty="0" smtClean="0"/>
                        <a:t> l’élève</a:t>
                      </a:r>
                    </a:p>
                    <a:p>
                      <a:pPr marL="285750" indent="-285750">
                        <a:buFont typeface="Arial"/>
                        <a:buChar char="•"/>
                      </a:pPr>
                      <a:r>
                        <a:rPr lang="fr-FR" sz="1400" b="0" u="none" baseline="0" dirty="0" smtClean="0"/>
                        <a:t>Relation affective à l’école</a:t>
                      </a:r>
                    </a:p>
                    <a:p>
                      <a:pPr marL="285750" indent="-285750">
                        <a:buFont typeface="Arial"/>
                        <a:buChar char="•"/>
                      </a:pPr>
                      <a:r>
                        <a:rPr lang="fr-FR" sz="1400" b="0" u="none" baseline="0" dirty="0" smtClean="0"/>
                        <a:t>Appui du réseau relationnel</a:t>
                      </a:r>
                    </a:p>
                    <a:p>
                      <a:pPr marL="285750" indent="-285750">
                        <a:buFont typeface="Arial"/>
                        <a:buChar char="•"/>
                      </a:pPr>
                      <a:r>
                        <a:rPr lang="fr-FR" sz="1400" b="0" u="none" baseline="0" dirty="0" smtClean="0"/>
                        <a:t>Préparation : infos et visites préalables</a:t>
                      </a:r>
                    </a:p>
                    <a:p>
                      <a:pPr marL="285750" indent="-285750">
                        <a:buFont typeface="Arial"/>
                        <a:buChar char="•"/>
                      </a:pPr>
                      <a:r>
                        <a:rPr lang="fr-FR" sz="1400" b="0" u="none" baseline="0" dirty="0" smtClean="0"/>
                        <a:t>Potentiel de l’enfant</a:t>
                      </a:r>
                    </a:p>
                    <a:p>
                      <a:pPr marL="285750" indent="-285750">
                        <a:buFont typeface="Arial"/>
                        <a:buChar char="•"/>
                      </a:pPr>
                      <a:r>
                        <a:rPr lang="fr-FR" sz="1400" b="0" u="none" baseline="0" dirty="0" smtClean="0"/>
                        <a:t>Qualité de l’accueil </a:t>
                      </a:r>
                      <a:endParaRPr lang="fr-FR" sz="1400" b="1" u="sng" dirty="0"/>
                    </a:p>
                  </a:txBody>
                  <a:tcPr/>
                </a:tc>
              </a:tr>
              <a:tr h="572746">
                <a:tc>
                  <a:txBody>
                    <a:bodyPr/>
                    <a:lstStyle/>
                    <a:p>
                      <a:endParaRPr lang="fr-FR" dirty="0"/>
                    </a:p>
                  </a:txBody>
                  <a:tcPr>
                    <a:noFill/>
                  </a:tcPr>
                </a:tc>
                <a:tc>
                  <a:txBody>
                    <a:bodyPr/>
                    <a:lstStyle/>
                    <a:p>
                      <a:r>
                        <a:rPr lang="fr-FR" sz="1400" b="1" u="sng" dirty="0" smtClean="0"/>
                        <a:t>Causes du -- </a:t>
                      </a:r>
                      <a:endParaRPr lang="fr-FR" sz="1400" b="0" u="none" dirty="0" smtClean="0"/>
                    </a:p>
                    <a:p>
                      <a:pPr marL="285750" indent="-285750">
                        <a:buFont typeface="Arial"/>
                        <a:buChar char="•"/>
                      </a:pPr>
                      <a:r>
                        <a:rPr lang="fr-FR" sz="1400" b="0" u="none" dirty="0" smtClean="0"/>
                        <a:t>Incertitude décret Inscription</a:t>
                      </a:r>
                    </a:p>
                    <a:p>
                      <a:pPr marL="285750" indent="-285750">
                        <a:buFont typeface="Arial"/>
                        <a:buChar char="•"/>
                      </a:pPr>
                      <a:r>
                        <a:rPr lang="fr-FR" sz="1400" b="0" u="none" dirty="0" smtClean="0"/>
                        <a:t>Changements (taille, </a:t>
                      </a:r>
                      <a:r>
                        <a:rPr lang="fr-FR" sz="1400" b="0" u="none" dirty="0" err="1" smtClean="0"/>
                        <a:t>nbre</a:t>
                      </a:r>
                      <a:r>
                        <a:rPr lang="fr-FR" sz="1400" b="0" u="none" dirty="0" smtClean="0"/>
                        <a:t> de pers, vol </a:t>
                      </a:r>
                      <a:r>
                        <a:rPr lang="fr-FR" sz="1400" b="0" u="none" dirty="0" err="1" smtClean="0"/>
                        <a:t>trav</a:t>
                      </a:r>
                      <a:r>
                        <a:rPr lang="mr-IN" sz="1400" b="0" u="none" dirty="0" smtClean="0"/>
                        <a:t>…</a:t>
                      </a:r>
                      <a:r>
                        <a:rPr lang="fr-FR" sz="1400" b="0" u="none" dirty="0" smtClean="0"/>
                        <a:t>)</a:t>
                      </a:r>
                    </a:p>
                    <a:p>
                      <a:pPr marL="285750" indent="-285750">
                        <a:buFont typeface="Arial"/>
                        <a:buChar char="•"/>
                      </a:pPr>
                      <a:r>
                        <a:rPr lang="fr-FR" sz="1400" b="0" u="none" dirty="0" smtClean="0"/>
                        <a:t>Passage trop brusque</a:t>
                      </a:r>
                    </a:p>
                    <a:p>
                      <a:pPr marL="285750" indent="-285750">
                        <a:buFont typeface="Arial"/>
                        <a:buChar char="•"/>
                      </a:pPr>
                      <a:r>
                        <a:rPr lang="fr-FR" sz="1400" b="0" u="none" dirty="0" smtClean="0"/>
                        <a:t>Manque de prépa </a:t>
                      </a:r>
                      <a:r>
                        <a:rPr lang="fr-FR" sz="1400" b="0" u="none" dirty="0" err="1" smtClean="0"/>
                        <a:t>ds</a:t>
                      </a:r>
                      <a:r>
                        <a:rPr lang="fr-FR" sz="1400" b="0" u="none" dirty="0" smtClean="0"/>
                        <a:t> le primaire</a:t>
                      </a:r>
                      <a:endParaRPr lang="fr-FR" sz="1400" b="1" u="sng" dirty="0"/>
                    </a:p>
                  </a:txBody>
                  <a:tcPr/>
                </a:tc>
                <a:tc>
                  <a:txBody>
                    <a:bodyPr/>
                    <a:lstStyle/>
                    <a:p>
                      <a:r>
                        <a:rPr lang="fr-FR" sz="1400" b="1" u="sng" dirty="0" smtClean="0"/>
                        <a:t>Causes</a:t>
                      </a:r>
                      <a:r>
                        <a:rPr lang="fr-FR" sz="1400" b="1" u="sng" baseline="0" dirty="0" smtClean="0"/>
                        <a:t> du -- </a:t>
                      </a:r>
                      <a:endParaRPr lang="fr-FR" sz="1400" b="0" u="none" baseline="0" dirty="0" smtClean="0"/>
                    </a:p>
                    <a:p>
                      <a:pPr marL="285750" indent="-285750">
                        <a:buFont typeface="Arial"/>
                        <a:buChar char="•"/>
                      </a:pPr>
                      <a:r>
                        <a:rPr lang="fr-FR" sz="1400" b="0" u="none" baseline="0" dirty="0" smtClean="0"/>
                        <a:t>Beaucoup de </a:t>
                      </a:r>
                      <a:r>
                        <a:rPr lang="fr-FR" sz="1400" b="0" u="none" baseline="0" dirty="0" err="1" smtClean="0"/>
                        <a:t>changts</a:t>
                      </a:r>
                      <a:r>
                        <a:rPr lang="fr-FR" sz="1400" b="0" u="none" baseline="0" dirty="0" smtClean="0"/>
                        <a:t> (</a:t>
                      </a:r>
                      <a:r>
                        <a:rPr lang="fr-FR" sz="1400" b="0" u="none" baseline="0" dirty="0" err="1" smtClean="0"/>
                        <a:t>nbre</a:t>
                      </a:r>
                      <a:r>
                        <a:rPr lang="fr-FR" sz="1400" b="0" u="none" baseline="0" dirty="0" smtClean="0"/>
                        <a:t> profs, vol </a:t>
                      </a:r>
                      <a:r>
                        <a:rPr lang="fr-FR" sz="1400" b="0" u="none" baseline="0" dirty="0" err="1" smtClean="0"/>
                        <a:t>trav</a:t>
                      </a:r>
                      <a:r>
                        <a:rPr lang="fr-FR" sz="1400" b="0" u="none" baseline="0" dirty="0" smtClean="0"/>
                        <a:t>, cadre, rythme</a:t>
                      </a:r>
                      <a:r>
                        <a:rPr lang="mr-IN" sz="1400" b="0" u="none" baseline="0" dirty="0" smtClean="0"/>
                        <a:t>…</a:t>
                      </a:r>
                      <a:r>
                        <a:rPr lang="fr-FR" sz="1400" b="0" u="none" baseline="0" dirty="0" smtClean="0"/>
                        <a:t>)</a:t>
                      </a:r>
                    </a:p>
                    <a:p>
                      <a:pPr marL="285750" indent="-285750">
                        <a:buFont typeface="Arial"/>
                        <a:buChar char="•"/>
                      </a:pPr>
                      <a:r>
                        <a:rPr lang="fr-FR" sz="1400" b="0" u="none" baseline="0" dirty="0" err="1" smtClean="0"/>
                        <a:t>Probl</a:t>
                      </a:r>
                      <a:r>
                        <a:rPr lang="fr-FR" sz="1400" b="0" u="none" baseline="0" dirty="0" smtClean="0"/>
                        <a:t> </a:t>
                      </a:r>
                      <a:r>
                        <a:rPr lang="fr-FR" sz="1400" b="0" u="none" baseline="0" dirty="0" err="1" smtClean="0"/>
                        <a:t>relat</a:t>
                      </a:r>
                      <a:r>
                        <a:rPr lang="fr-FR" sz="1400" b="0" u="none" baseline="0" dirty="0" smtClean="0"/>
                        <a:t>, isolement</a:t>
                      </a:r>
                    </a:p>
                    <a:p>
                      <a:pPr marL="285750" indent="-285750">
                        <a:buFont typeface="Arial"/>
                        <a:buChar char="•"/>
                      </a:pPr>
                      <a:r>
                        <a:rPr lang="fr-FR" sz="1400" b="0" u="none" baseline="0" dirty="0" err="1" smtClean="0"/>
                        <a:t>Changt</a:t>
                      </a:r>
                      <a:r>
                        <a:rPr lang="fr-FR" sz="1400" b="0" u="none" baseline="0" dirty="0" smtClean="0"/>
                        <a:t> brusque, brutal</a:t>
                      </a:r>
                    </a:p>
                    <a:p>
                      <a:pPr marL="285750" indent="-285750">
                        <a:buFont typeface="Arial"/>
                        <a:buChar char="•"/>
                      </a:pPr>
                      <a:r>
                        <a:rPr lang="fr-FR" sz="1400" b="0" u="none" baseline="0" dirty="0" smtClean="0"/>
                        <a:t>Compréhension des matières</a:t>
                      </a:r>
                      <a:endParaRPr lang="fr-FR" sz="1400" b="1" u="sng" dirty="0"/>
                    </a:p>
                  </a:txBody>
                  <a:tcPr/>
                </a:tc>
                <a:tc>
                  <a:txBody>
                    <a:bodyPr/>
                    <a:lstStyle/>
                    <a:p>
                      <a:r>
                        <a:rPr lang="fr-FR" sz="1400" b="1" u="sng" dirty="0" smtClean="0"/>
                        <a:t>Causes du -- </a:t>
                      </a:r>
                      <a:endParaRPr lang="fr-FR" sz="1400" b="0" u="none" dirty="0" smtClean="0"/>
                    </a:p>
                    <a:p>
                      <a:pPr marL="285750" indent="-285750">
                        <a:buFont typeface="Arial"/>
                        <a:buChar char="•"/>
                      </a:pPr>
                      <a:r>
                        <a:rPr lang="fr-FR" sz="1400" b="0" u="none" dirty="0" smtClean="0"/>
                        <a:t>Changements : vol </a:t>
                      </a:r>
                      <a:r>
                        <a:rPr lang="fr-FR" sz="1400" b="0" u="none" dirty="0" err="1" smtClean="0"/>
                        <a:t>trav</a:t>
                      </a:r>
                      <a:r>
                        <a:rPr lang="fr-FR" sz="1400" b="0" u="none" dirty="0" smtClean="0"/>
                        <a:t>,</a:t>
                      </a:r>
                      <a:r>
                        <a:rPr lang="fr-FR" sz="1400" b="0" u="none" baseline="0" dirty="0" smtClean="0"/>
                        <a:t> taille de l’école, méthode, exigences</a:t>
                      </a:r>
                      <a:r>
                        <a:rPr lang="mr-IN" sz="1400" b="0" u="none" baseline="0" dirty="0" smtClean="0"/>
                        <a:t>…</a:t>
                      </a:r>
                      <a:endParaRPr lang="fr-FR" sz="1400" b="0" u="none" baseline="0" dirty="0" smtClean="0"/>
                    </a:p>
                    <a:p>
                      <a:pPr marL="285750" indent="-285750">
                        <a:buFont typeface="Arial"/>
                        <a:buChar char="•"/>
                      </a:pPr>
                      <a:r>
                        <a:rPr lang="fr-FR" sz="1400" b="0" u="none" baseline="0" dirty="0" smtClean="0"/>
                        <a:t>Incohérence des consignes</a:t>
                      </a:r>
                    </a:p>
                    <a:p>
                      <a:pPr marL="285750" indent="-285750">
                        <a:buFont typeface="Arial"/>
                        <a:buChar char="•"/>
                      </a:pPr>
                      <a:r>
                        <a:rPr lang="fr-FR" sz="1400" b="0" u="none" baseline="0" dirty="0" smtClean="0"/>
                        <a:t>Difficultés relationnelles </a:t>
                      </a:r>
                      <a:endParaRPr lang="fr-FR" sz="1400" b="1" u="sng" dirty="0"/>
                    </a:p>
                  </a:txBody>
                  <a:tcPr/>
                </a:tc>
              </a:tr>
            </a:tbl>
          </a:graphicData>
        </a:graphic>
      </p:graphicFrame>
    </p:spTree>
    <p:extLst>
      <p:ext uri="{BB962C8B-B14F-4D97-AF65-F5344CB8AC3E}">
        <p14:creationId xmlns:p14="http://schemas.microsoft.com/office/powerpoint/2010/main" val="2857241851"/>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4118" y="149411"/>
            <a:ext cx="8665882" cy="6708589"/>
          </a:xfrm>
        </p:spPr>
        <p:txBody>
          <a:bodyPr>
            <a:normAutofit fontScale="92500" lnSpcReduction="20000"/>
          </a:bodyPr>
          <a:lstStyle/>
          <a:p>
            <a:pPr marL="0" indent="0">
              <a:buNone/>
            </a:pPr>
            <a:r>
              <a:rPr lang="fr-FR" sz="2000" b="1" dirty="0" smtClean="0"/>
              <a:t>SYNTHESE DES OBSERVATIONS</a:t>
            </a:r>
          </a:p>
          <a:p>
            <a:pPr marL="0" indent="0">
              <a:buNone/>
            </a:pPr>
            <a:r>
              <a:rPr lang="fr-FR" sz="2000" dirty="0" smtClean="0"/>
              <a:t>1. Tant au niveau des élèves de P6-1C/1D que des parents, le </a:t>
            </a:r>
            <a:r>
              <a:rPr lang="fr-FR" sz="2000" b="1" dirty="0" smtClean="0"/>
              <a:t>ressenti global est</a:t>
            </a:r>
          </a:p>
          <a:p>
            <a:pPr marL="0" indent="0">
              <a:buNone/>
            </a:pPr>
            <a:r>
              <a:rPr lang="fr-FR" sz="2000" b="1" dirty="0" smtClean="0"/>
              <a:t>     </a:t>
            </a:r>
            <a:r>
              <a:rPr lang="fr-FR" sz="2000" b="1" dirty="0"/>
              <a:t>plus positif que </a:t>
            </a:r>
            <a:r>
              <a:rPr lang="fr-FR" sz="2000" b="1" dirty="0" smtClean="0"/>
              <a:t>ne le laisse penser le discours ambiant et habituel</a:t>
            </a:r>
            <a:r>
              <a:rPr lang="fr-FR" sz="2000" dirty="0" smtClean="0"/>
              <a:t>.</a:t>
            </a:r>
          </a:p>
          <a:p>
            <a:pPr marL="0" indent="0">
              <a:buNone/>
            </a:pPr>
            <a:r>
              <a:rPr lang="fr-FR" sz="2000" dirty="0" smtClean="0"/>
              <a:t>2. Après 2 mois, les </a:t>
            </a:r>
            <a:r>
              <a:rPr lang="fr-FR" sz="2000" b="1" dirty="0" smtClean="0"/>
              <a:t>élèves</a:t>
            </a:r>
            <a:r>
              <a:rPr lang="fr-FR" sz="2000" dirty="0" smtClean="0"/>
              <a:t> et </a:t>
            </a:r>
            <a:r>
              <a:rPr lang="fr-FR" sz="2000" b="1" dirty="0" smtClean="0"/>
              <a:t>parents</a:t>
            </a:r>
            <a:r>
              <a:rPr lang="fr-FR" sz="2000" dirty="0" smtClean="0"/>
              <a:t> de 1C/1D </a:t>
            </a:r>
            <a:r>
              <a:rPr lang="fr-FR" sz="2000" b="1" dirty="0" smtClean="0"/>
              <a:t>vivent très bien la transition au </a:t>
            </a:r>
            <a:endParaRPr lang="fr-FR" sz="2000" b="1" dirty="0"/>
          </a:p>
          <a:p>
            <a:pPr marL="0" indent="0">
              <a:buNone/>
            </a:pPr>
            <a:r>
              <a:rPr lang="fr-FR" sz="2000" b="1" dirty="0" smtClean="0"/>
              <a:t>    point de vue du ressenti global</a:t>
            </a:r>
            <a:r>
              <a:rPr lang="fr-FR" sz="2000" dirty="0" smtClean="0"/>
              <a:t>. Comme dans les autres grandes catégories </a:t>
            </a:r>
          </a:p>
          <a:p>
            <a:pPr marL="0" indent="0">
              <a:buNone/>
            </a:pPr>
            <a:r>
              <a:rPr lang="fr-FR" sz="2000" dirty="0"/>
              <a:t> </a:t>
            </a:r>
            <a:r>
              <a:rPr lang="fr-FR" sz="2000" dirty="0" smtClean="0"/>
              <a:t>   thématiques (</a:t>
            </a:r>
            <a:r>
              <a:rPr lang="fr-FR" sz="2000" dirty="0"/>
              <a:t>motifs de choix, </a:t>
            </a:r>
            <a:r>
              <a:rPr lang="fr-FR" sz="2000" dirty="0" smtClean="0"/>
              <a:t>attentes</a:t>
            </a:r>
            <a:r>
              <a:rPr lang="mr-IN" sz="2000" dirty="0" smtClean="0"/>
              <a:t>…</a:t>
            </a:r>
            <a:r>
              <a:rPr lang="fr-FR" sz="2000" dirty="0" smtClean="0"/>
              <a:t>)</a:t>
            </a:r>
            <a:r>
              <a:rPr lang="fr-FR" sz="2000" dirty="0"/>
              <a:t>, le </a:t>
            </a:r>
            <a:r>
              <a:rPr lang="fr-FR" sz="2000" b="1" dirty="0"/>
              <a:t>relationnel joue un rôle important</a:t>
            </a:r>
            <a:r>
              <a:rPr lang="fr-FR" sz="2000" dirty="0"/>
              <a:t>.</a:t>
            </a:r>
          </a:p>
          <a:p>
            <a:pPr marL="0" indent="0">
              <a:buNone/>
            </a:pPr>
            <a:r>
              <a:rPr lang="fr-FR" sz="2000" dirty="0" smtClean="0"/>
              <a:t>    Il n’empêche. </a:t>
            </a:r>
            <a:r>
              <a:rPr lang="fr-FR" sz="2000" b="1" dirty="0" smtClean="0"/>
              <a:t>Malgré le ressenti globalement et majoritairement positif</a:t>
            </a:r>
            <a:r>
              <a:rPr lang="fr-FR" sz="2000" dirty="0" smtClean="0"/>
              <a:t>, les </a:t>
            </a:r>
          </a:p>
          <a:p>
            <a:pPr marL="0" indent="0">
              <a:buNone/>
            </a:pPr>
            <a:r>
              <a:rPr lang="fr-FR" sz="2000" dirty="0" smtClean="0"/>
              <a:t>    élèves et parents n’en pointent pas moins </a:t>
            </a:r>
            <a:r>
              <a:rPr lang="fr-FR" sz="2000" b="1" dirty="0" smtClean="0"/>
              <a:t>une série de difficultés</a:t>
            </a:r>
            <a:r>
              <a:rPr lang="fr-FR" sz="2000" dirty="0" smtClean="0"/>
              <a:t> :</a:t>
            </a:r>
            <a:endParaRPr lang="fr-FR" sz="2000" dirty="0"/>
          </a:p>
          <a:p>
            <a:pPr marL="0" indent="0">
              <a:buNone/>
            </a:pPr>
            <a:r>
              <a:rPr lang="fr-FR" sz="2000" dirty="0" smtClean="0"/>
              <a:t>        - le nombre, l’importance et la brusquerie des changements : nombre de </a:t>
            </a:r>
          </a:p>
          <a:p>
            <a:pPr marL="0" indent="0">
              <a:buNone/>
            </a:pPr>
            <a:r>
              <a:rPr lang="fr-FR" sz="2000" dirty="0" smtClean="0"/>
              <a:t>          professeurs, le volume de travail, la méthode de travail, les exigences</a:t>
            </a:r>
            <a:r>
              <a:rPr lang="mr-IN" sz="2000" dirty="0" smtClean="0"/>
              <a:t>…</a:t>
            </a:r>
            <a:endParaRPr lang="fr-FR" sz="2000" dirty="0"/>
          </a:p>
          <a:p>
            <a:pPr marL="0" indent="0">
              <a:buNone/>
            </a:pPr>
            <a:r>
              <a:rPr lang="fr-FR" sz="2000" dirty="0" smtClean="0"/>
              <a:t>        - des difficultés relationnelles</a:t>
            </a:r>
            <a:r>
              <a:rPr lang="mr-IN" sz="2000" dirty="0" smtClean="0"/>
              <a:t>…</a:t>
            </a:r>
            <a:endParaRPr lang="fr-FR" sz="2000" dirty="0" smtClean="0"/>
          </a:p>
          <a:p>
            <a:pPr marL="0" indent="0">
              <a:buNone/>
            </a:pPr>
            <a:r>
              <a:rPr lang="fr-FR" sz="2000" b="1" i="1" dirty="0" smtClean="0"/>
              <a:t>COMMENTAIRES</a:t>
            </a:r>
          </a:p>
          <a:p>
            <a:pPr marL="0" indent="0">
              <a:buNone/>
            </a:pPr>
            <a:r>
              <a:rPr lang="fr-FR" sz="2000" i="1" dirty="0" smtClean="0"/>
              <a:t>1. </a:t>
            </a:r>
            <a:r>
              <a:rPr lang="fr-FR" sz="2000" b="1" i="1" dirty="0" smtClean="0"/>
              <a:t>Y a-t-il une distinction à poser entre </a:t>
            </a:r>
            <a:endParaRPr lang="fr-FR" sz="2000" b="1" i="1" dirty="0"/>
          </a:p>
          <a:p>
            <a:pPr marL="0" indent="0">
              <a:buNone/>
            </a:pPr>
            <a:r>
              <a:rPr lang="fr-FR" sz="2000" b="1" dirty="0" smtClean="0"/>
              <a:t>     </a:t>
            </a:r>
            <a:r>
              <a:rPr lang="fr-FR" sz="2000" b="1" i="1" dirty="0" smtClean="0"/>
              <a:t>- le ressenti, le vécu global dans un ensemble, dans une atmosphère,</a:t>
            </a:r>
          </a:p>
          <a:p>
            <a:pPr marL="0" indent="0">
              <a:buNone/>
            </a:pPr>
            <a:r>
              <a:rPr lang="fr-FR" sz="2000" b="1" dirty="0" smtClean="0"/>
              <a:t>   </a:t>
            </a:r>
            <a:r>
              <a:rPr lang="fr-FR" sz="2000" b="1" i="1" dirty="0" smtClean="0"/>
              <a:t>  - et d’autre part, les réponses des élèves aux consignes, attentes et exigences</a:t>
            </a:r>
            <a:endParaRPr lang="fr-FR" sz="2000" b="1" dirty="0"/>
          </a:p>
          <a:p>
            <a:pPr marL="0" indent="0">
              <a:buNone/>
            </a:pPr>
            <a:r>
              <a:rPr lang="fr-FR" sz="2000" b="1" dirty="0" smtClean="0"/>
              <a:t>       </a:t>
            </a:r>
            <a:r>
              <a:rPr lang="fr-FR" sz="2000" b="1" i="1" dirty="0" smtClean="0"/>
              <a:t>précises de l’école secondaire ?</a:t>
            </a:r>
            <a:endParaRPr lang="fr-FR" sz="2000" b="1" dirty="0" smtClean="0"/>
          </a:p>
          <a:p>
            <a:pPr marL="0" indent="0">
              <a:buNone/>
            </a:pPr>
            <a:r>
              <a:rPr lang="fr-FR" sz="2000" b="1" dirty="0" smtClean="0"/>
              <a:t>    </a:t>
            </a:r>
            <a:r>
              <a:rPr lang="fr-FR" sz="2000" b="1" i="1" dirty="0" smtClean="0"/>
              <a:t>Cf. les réponses des membres du personnel qui détectent, au même moment</a:t>
            </a:r>
            <a:r>
              <a:rPr lang="fr-FR" sz="2000" b="1" dirty="0" smtClean="0"/>
              <a:t> </a:t>
            </a:r>
            <a:endParaRPr lang="fr-FR" sz="2000" b="1" dirty="0"/>
          </a:p>
          <a:p>
            <a:pPr marL="0" indent="0">
              <a:buNone/>
            </a:pPr>
            <a:r>
              <a:rPr lang="fr-FR" sz="2000" b="1" dirty="0" smtClean="0"/>
              <a:t>    </a:t>
            </a:r>
            <a:r>
              <a:rPr lang="fr-FR" sz="2000" b="1" i="1" dirty="0" smtClean="0"/>
              <a:t>de l’année, davantage de difficultés (qu’il n’y paraît dans les réponses des </a:t>
            </a:r>
            <a:endParaRPr lang="fr-FR" sz="2000" b="1" dirty="0" smtClean="0"/>
          </a:p>
          <a:p>
            <a:pPr marL="0" indent="0">
              <a:buNone/>
            </a:pPr>
            <a:r>
              <a:rPr lang="fr-FR" sz="2000" b="1" dirty="0" smtClean="0"/>
              <a:t>    </a:t>
            </a:r>
            <a:r>
              <a:rPr lang="fr-FR" sz="2000" b="1" i="1" dirty="0" smtClean="0"/>
              <a:t>enfants et des parents)</a:t>
            </a:r>
            <a:r>
              <a:rPr lang="fr-FR" sz="2000" i="1" dirty="0" smtClean="0"/>
              <a:t>.</a:t>
            </a:r>
          </a:p>
          <a:p>
            <a:pPr marL="0" indent="0">
              <a:buNone/>
            </a:pPr>
            <a:r>
              <a:rPr lang="fr-FR" sz="2000" i="1" dirty="0" smtClean="0"/>
              <a:t>2. Qu’en serait-il des réponses des élèves et parents de 1C/1D au même questionnaire </a:t>
            </a:r>
          </a:p>
          <a:p>
            <a:pPr marL="0" indent="0">
              <a:buNone/>
            </a:pPr>
            <a:r>
              <a:rPr lang="fr-FR" sz="2000" i="1" dirty="0"/>
              <a:t> </a:t>
            </a:r>
            <a:r>
              <a:rPr lang="fr-FR" sz="2000" i="1" dirty="0" smtClean="0"/>
              <a:t>   si celui-ci leur était proposé en janvier plutôt qu’en novembre ?</a:t>
            </a:r>
            <a:endParaRPr lang="fr-FR" sz="2000" i="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51</a:t>
            </a:fld>
            <a:endParaRPr lang="fr-FR"/>
          </a:p>
        </p:txBody>
      </p:sp>
    </p:spTree>
    <p:extLst>
      <p:ext uri="{BB962C8B-B14F-4D97-AF65-F5344CB8AC3E}">
        <p14:creationId xmlns:p14="http://schemas.microsoft.com/office/powerpoint/2010/main" val="9912041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3765" y="298824"/>
            <a:ext cx="8591176" cy="6305176"/>
          </a:xfrm>
        </p:spPr>
        <p:txBody>
          <a:bodyPr>
            <a:normAutofit/>
          </a:bodyPr>
          <a:lstStyle/>
          <a:p>
            <a:pPr marL="0" indent="0">
              <a:buNone/>
            </a:pPr>
            <a:endParaRPr lang="fr-FR" sz="2000" dirty="0" smtClean="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r>
              <a:rPr lang="fr-FR" sz="2000" dirty="0" smtClean="0"/>
              <a:t>              </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52</a:t>
            </a:fld>
            <a:endParaRPr lang="fr-FR"/>
          </a:p>
        </p:txBody>
      </p:sp>
      <p:sp>
        <p:nvSpPr>
          <p:cNvPr id="5" name="Rectangle 4"/>
          <p:cNvSpPr/>
          <p:nvPr/>
        </p:nvSpPr>
        <p:spPr>
          <a:xfrm>
            <a:off x="1816249" y="1829185"/>
            <a:ext cx="5330616" cy="317517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b="1" dirty="0" smtClean="0">
                <a:solidFill>
                  <a:schemeClr val="tx1"/>
                </a:solidFill>
              </a:rPr>
              <a:t>AIDE AU PASSAGE</a:t>
            </a:r>
          </a:p>
          <a:p>
            <a:pPr algn="ctr"/>
            <a:r>
              <a:rPr lang="fr-FR" sz="2800" b="1" dirty="0" smtClean="0">
                <a:solidFill>
                  <a:schemeClr val="tx1"/>
                </a:solidFill>
              </a:rPr>
              <a:t>DU NIVEAU PRIMAIRE </a:t>
            </a:r>
          </a:p>
          <a:p>
            <a:pPr algn="ctr"/>
            <a:r>
              <a:rPr lang="fr-FR" sz="2800" b="1" dirty="0" smtClean="0">
                <a:solidFill>
                  <a:schemeClr val="tx1"/>
                </a:solidFill>
              </a:rPr>
              <a:t>AU NIVEAU SECONDAIRE</a:t>
            </a:r>
          </a:p>
          <a:p>
            <a:pPr algn="ctr"/>
            <a:endParaRPr lang="fr-FR" sz="2800" b="1" dirty="0">
              <a:solidFill>
                <a:schemeClr val="tx1"/>
              </a:solidFill>
            </a:endParaRPr>
          </a:p>
          <a:p>
            <a:pPr algn="ctr"/>
            <a:r>
              <a:rPr lang="fr-FR" sz="2400" dirty="0" smtClean="0">
                <a:solidFill>
                  <a:schemeClr val="tx1"/>
                </a:solidFill>
              </a:rPr>
              <a:t>Elèves de 1C/1D</a:t>
            </a:r>
            <a:endParaRPr lang="fr-FR" sz="2400" dirty="0">
              <a:solidFill>
                <a:schemeClr val="tx1"/>
              </a:solidFill>
            </a:endParaRPr>
          </a:p>
        </p:txBody>
      </p:sp>
    </p:spTree>
    <p:extLst>
      <p:ext uri="{BB962C8B-B14F-4D97-AF65-F5344CB8AC3E}">
        <p14:creationId xmlns:p14="http://schemas.microsoft.com/office/powerpoint/2010/main" val="2568173575"/>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3881" y="298824"/>
            <a:ext cx="8621059" cy="6305176"/>
          </a:xfrm>
        </p:spPr>
        <p:txBody>
          <a:bodyPr>
            <a:normAutofit/>
          </a:bodyPr>
          <a:lstStyle/>
          <a:p>
            <a:pPr marL="0" indent="0" algn="ctr">
              <a:buNone/>
            </a:pPr>
            <a:r>
              <a:rPr lang="fr-FR" sz="3200" b="1" dirty="0" smtClean="0"/>
              <a:t>AIDE AU PASSAGE</a:t>
            </a:r>
          </a:p>
          <a:p>
            <a:pPr marL="0" indent="0" algn="ctr">
              <a:buNone/>
            </a:pPr>
            <a:r>
              <a:rPr lang="fr-FR" sz="3200" b="1" dirty="0" smtClean="0"/>
              <a:t>DU NIVEAU PRIMAIRE AU NIVEAU SECONDAIRE</a:t>
            </a: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53</a:t>
            </a:fld>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3862363738"/>
              </p:ext>
            </p:extLst>
          </p:nvPr>
        </p:nvGraphicFramePr>
        <p:xfrm>
          <a:off x="1524000" y="1841479"/>
          <a:ext cx="6096000" cy="3738511"/>
        </p:xfrm>
        <a:graphic>
          <a:graphicData uri="http://schemas.openxmlformats.org/drawingml/2006/table">
            <a:tbl>
              <a:tblPr firstRow="1" bandRow="1">
                <a:tableStyleId>{5C22544A-7EE6-4342-B048-85BDC9FD1C3A}</a:tableStyleId>
              </a:tblPr>
              <a:tblGrid>
                <a:gridCol w="6096000"/>
              </a:tblGrid>
              <a:tr h="442633">
                <a:tc>
                  <a:txBody>
                    <a:bodyPr/>
                    <a:lstStyle/>
                    <a:p>
                      <a:pPr algn="ctr"/>
                      <a:r>
                        <a:rPr lang="fr-FR" b="1" dirty="0" smtClean="0"/>
                        <a:t>Elèves</a:t>
                      </a:r>
                      <a:r>
                        <a:rPr lang="fr-FR" b="1" baseline="0" dirty="0" smtClean="0"/>
                        <a:t> de 1C/1D</a:t>
                      </a:r>
                    </a:p>
                    <a:p>
                      <a:pPr algn="ctr"/>
                      <a:r>
                        <a:rPr lang="fr-FR" b="0" dirty="0" smtClean="0"/>
                        <a:t>Réponses obtenues dans 9 ASBL</a:t>
                      </a:r>
                      <a:endParaRPr lang="fr-FR" b="0" dirty="0"/>
                    </a:p>
                  </a:txBody>
                  <a:tcPr/>
                </a:tc>
              </a:tr>
              <a:tr h="442633">
                <a:tc>
                  <a:txBody>
                    <a:bodyPr/>
                    <a:lstStyle/>
                    <a:p>
                      <a:pPr marL="342900" indent="-342900">
                        <a:buAutoNum type="arabicPeriod"/>
                      </a:pPr>
                      <a:r>
                        <a:rPr lang="fr-FR" b="1" dirty="0" smtClean="0"/>
                        <a:t>Famille </a:t>
                      </a:r>
                      <a:r>
                        <a:rPr lang="fr-FR" b="0" dirty="0" smtClean="0"/>
                        <a:t>   9x</a:t>
                      </a:r>
                    </a:p>
                  </a:txBody>
                  <a:tcPr/>
                </a:tc>
              </a:tr>
              <a:tr h="442633">
                <a:tc>
                  <a:txBody>
                    <a:bodyPr/>
                    <a:lstStyle/>
                    <a:p>
                      <a:r>
                        <a:rPr lang="fr-FR" b="1" dirty="0" smtClean="0"/>
                        <a:t>2.   Amis   </a:t>
                      </a:r>
                      <a:r>
                        <a:rPr lang="fr-FR" b="0" dirty="0" smtClean="0"/>
                        <a:t>6x</a:t>
                      </a:r>
                      <a:endParaRPr lang="fr-FR" b="1" dirty="0"/>
                    </a:p>
                  </a:txBody>
                  <a:tcPr/>
                </a:tc>
              </a:tr>
              <a:tr h="442633">
                <a:tc>
                  <a:txBody>
                    <a:bodyPr/>
                    <a:lstStyle/>
                    <a:p>
                      <a:pPr marL="342900" indent="-342900">
                        <a:buAutoNum type="arabicPeriod" startAt="3"/>
                      </a:pPr>
                      <a:r>
                        <a:rPr lang="fr-FR" b="1" dirty="0" smtClean="0"/>
                        <a:t>Enseignants ou instituteurs</a:t>
                      </a:r>
                      <a:r>
                        <a:rPr lang="fr-FR" b="0" dirty="0" smtClean="0"/>
                        <a:t>    4x</a:t>
                      </a:r>
                    </a:p>
                  </a:txBody>
                  <a:tcPr/>
                </a:tc>
              </a:tr>
              <a:tr h="442633">
                <a:tc>
                  <a:txBody>
                    <a:bodyPr/>
                    <a:lstStyle/>
                    <a:p>
                      <a:r>
                        <a:rPr lang="fr-FR" b="1" dirty="0" smtClean="0"/>
                        <a:t>4.   Travail, apprentissages</a:t>
                      </a:r>
                      <a:r>
                        <a:rPr lang="fr-FR" b="0" dirty="0" smtClean="0"/>
                        <a:t>    1x</a:t>
                      </a:r>
                      <a:endParaRPr lang="fr-FR" b="1" dirty="0"/>
                    </a:p>
                  </a:txBody>
                  <a:tcPr/>
                </a:tc>
              </a:tr>
              <a:tr h="442633">
                <a:tc>
                  <a:txBody>
                    <a:bodyPr/>
                    <a:lstStyle/>
                    <a:p>
                      <a:r>
                        <a:rPr lang="fr-FR" b="1" dirty="0" smtClean="0"/>
                        <a:t>5.   Méthode</a:t>
                      </a:r>
                      <a:r>
                        <a:rPr lang="fr-FR" b="1" baseline="0" dirty="0" smtClean="0"/>
                        <a:t> de travail</a:t>
                      </a:r>
                      <a:r>
                        <a:rPr lang="fr-FR" b="0" baseline="0" dirty="0" smtClean="0"/>
                        <a:t>    1x</a:t>
                      </a:r>
                      <a:endParaRPr lang="fr-FR" b="1" dirty="0"/>
                    </a:p>
                  </a:txBody>
                  <a:tcPr/>
                </a:tc>
              </a:tr>
              <a:tr h="442633">
                <a:tc>
                  <a:txBody>
                    <a:bodyPr/>
                    <a:lstStyle/>
                    <a:p>
                      <a:r>
                        <a:rPr lang="fr-FR" b="1" dirty="0" smtClean="0"/>
                        <a:t>6.   Journée de préparation</a:t>
                      </a:r>
                      <a:r>
                        <a:rPr lang="fr-FR" b="0" dirty="0" smtClean="0"/>
                        <a:t>    1x</a:t>
                      </a:r>
                      <a:endParaRPr lang="fr-FR" b="1" dirty="0"/>
                    </a:p>
                  </a:txBody>
                  <a:tcPr/>
                </a:tc>
              </a:tr>
              <a:tr h="442633">
                <a:tc>
                  <a:txBody>
                    <a:bodyPr/>
                    <a:lstStyle/>
                    <a:p>
                      <a:r>
                        <a:rPr lang="fr-FR" b="1" dirty="0" smtClean="0"/>
                        <a:t>7.   Aide,</a:t>
                      </a:r>
                      <a:r>
                        <a:rPr lang="fr-FR" b="1" baseline="0" dirty="0" smtClean="0"/>
                        <a:t> soutien    </a:t>
                      </a:r>
                      <a:r>
                        <a:rPr lang="fr-FR" b="0" baseline="0" dirty="0" smtClean="0"/>
                        <a:t>1x</a:t>
                      </a:r>
                      <a:endParaRPr lang="fr-FR" b="1" dirty="0"/>
                    </a:p>
                  </a:txBody>
                  <a:tcPr/>
                </a:tc>
              </a:tr>
            </a:tbl>
          </a:graphicData>
        </a:graphic>
      </p:graphicFrame>
    </p:spTree>
    <p:extLst>
      <p:ext uri="{BB962C8B-B14F-4D97-AF65-F5344CB8AC3E}">
        <p14:creationId xmlns:p14="http://schemas.microsoft.com/office/powerpoint/2010/main" val="16105144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9059" y="224117"/>
            <a:ext cx="8815294" cy="6497357"/>
          </a:xfrm>
        </p:spPr>
        <p:txBody>
          <a:bodyPr>
            <a:normAutofit fontScale="92500" lnSpcReduction="20000"/>
          </a:bodyPr>
          <a:lstStyle/>
          <a:p>
            <a:pPr marL="0" indent="0">
              <a:buNone/>
            </a:pPr>
            <a:r>
              <a:rPr lang="fr-FR" sz="2000" b="1" dirty="0" smtClean="0"/>
              <a:t>SYNTHESE DES OBSERVATIONS</a:t>
            </a:r>
          </a:p>
          <a:p>
            <a:pPr marL="0" indent="0">
              <a:buNone/>
            </a:pPr>
            <a:r>
              <a:rPr lang="fr-FR" sz="2000" dirty="0" smtClean="0"/>
              <a:t>1. En début de 1C/1D, l’</a:t>
            </a:r>
            <a:r>
              <a:rPr lang="fr-FR" sz="2000" b="1" dirty="0" smtClean="0"/>
              <a:t>aide prédominante</a:t>
            </a:r>
            <a:r>
              <a:rPr lang="fr-FR" sz="2000" dirty="0" smtClean="0"/>
              <a:t> se situe, selon la perception des élèves</a:t>
            </a:r>
          </a:p>
          <a:p>
            <a:pPr marL="0" indent="0">
              <a:buNone/>
            </a:pPr>
            <a:r>
              <a:rPr lang="fr-FR" sz="2000" dirty="0" smtClean="0"/>
              <a:t>    dans le </a:t>
            </a:r>
            <a:r>
              <a:rPr lang="fr-FR" sz="2000" b="1" dirty="0" smtClean="0"/>
              <a:t>réseau relationnel de proximité</a:t>
            </a:r>
            <a:r>
              <a:rPr lang="fr-FR" sz="2000" dirty="0" smtClean="0"/>
              <a:t> : famille (9 ASBL sur 9), amis (6 ASBL sur </a:t>
            </a:r>
          </a:p>
          <a:p>
            <a:pPr marL="0" indent="0">
              <a:buNone/>
            </a:pPr>
            <a:r>
              <a:rPr lang="fr-FR" sz="2000" dirty="0"/>
              <a:t> </a:t>
            </a:r>
            <a:r>
              <a:rPr lang="fr-FR" sz="2000" dirty="0" smtClean="0"/>
              <a:t>   9) .</a:t>
            </a:r>
          </a:p>
          <a:p>
            <a:pPr marL="0" indent="0">
              <a:buNone/>
            </a:pPr>
            <a:r>
              <a:rPr lang="fr-FR" sz="2000" dirty="0" smtClean="0"/>
              <a:t>2. L’aide des enseignants (professeurs et instituteurs) est évoqué dans 4 ASBL  </a:t>
            </a:r>
          </a:p>
          <a:p>
            <a:pPr marL="0" indent="0">
              <a:buNone/>
            </a:pPr>
            <a:r>
              <a:rPr lang="fr-FR" sz="2000" dirty="0" smtClean="0"/>
              <a:t>    sur 8. On peut peut-être ajouter, à ce total, le noyau « Aide, soutien.. » évoqué </a:t>
            </a:r>
          </a:p>
          <a:p>
            <a:pPr marL="0" indent="0">
              <a:buNone/>
            </a:pPr>
            <a:r>
              <a:rPr lang="fr-FR" sz="2000" dirty="0"/>
              <a:t> </a:t>
            </a:r>
            <a:r>
              <a:rPr lang="fr-FR" sz="2000" dirty="0" smtClean="0"/>
              <a:t>   dans une formule vague et cité dans 1 ASBL. </a:t>
            </a:r>
            <a:endParaRPr lang="fr-FR" sz="2000" dirty="0"/>
          </a:p>
          <a:p>
            <a:pPr marL="0" indent="0">
              <a:buNone/>
            </a:pPr>
            <a:r>
              <a:rPr lang="fr-FR" sz="2000" b="1" i="1" dirty="0" smtClean="0"/>
              <a:t>COMMENTAIRES</a:t>
            </a:r>
            <a:endParaRPr lang="fr-FR" sz="2000" b="1" i="1" dirty="0"/>
          </a:p>
          <a:p>
            <a:pPr marL="0" indent="0">
              <a:buNone/>
            </a:pPr>
            <a:r>
              <a:rPr lang="fr-FR" sz="2000" i="1" dirty="0" smtClean="0"/>
              <a:t>1. L’</a:t>
            </a:r>
            <a:r>
              <a:rPr lang="fr-FR" sz="2000" b="1" i="1" dirty="0" smtClean="0"/>
              <a:t>aide du réseau de proximité</a:t>
            </a:r>
            <a:r>
              <a:rPr lang="fr-FR" sz="2000" i="1" dirty="0" smtClean="0"/>
              <a:t>.</a:t>
            </a:r>
          </a:p>
          <a:p>
            <a:pPr marL="0" indent="0">
              <a:buNone/>
            </a:pPr>
            <a:r>
              <a:rPr lang="fr-FR" sz="2000" dirty="0" smtClean="0"/>
              <a:t>   </a:t>
            </a:r>
            <a:r>
              <a:rPr lang="fr-FR" sz="2000" dirty="0"/>
              <a:t> </a:t>
            </a:r>
            <a:r>
              <a:rPr lang="fr-FR" sz="2000" i="1" dirty="0" smtClean="0"/>
              <a:t>Sur quoi porte-t-elle ? Sur le mental ? Sur le ressenti ? Sur le rapport au travail ?...</a:t>
            </a:r>
            <a:endParaRPr lang="fr-FR" sz="2000" dirty="0"/>
          </a:p>
          <a:p>
            <a:pPr marL="0" indent="0">
              <a:buNone/>
            </a:pPr>
            <a:r>
              <a:rPr lang="fr-FR" sz="2000" i="1" dirty="0" smtClean="0"/>
              <a:t>2. Il n’y a pas beaucoup d’allusions,</a:t>
            </a:r>
            <a:r>
              <a:rPr lang="fr-FR" sz="2000" i="1" dirty="0"/>
              <a:t> </a:t>
            </a:r>
            <a:r>
              <a:rPr lang="fr-FR" sz="2000" i="1" dirty="0" smtClean="0"/>
              <a:t>à ce moment de l’année, aux </a:t>
            </a:r>
            <a:r>
              <a:rPr lang="fr-FR" sz="2000" b="1" i="1" dirty="0" smtClean="0"/>
              <a:t>dispositifs mis en </a:t>
            </a:r>
          </a:p>
          <a:p>
            <a:pPr marL="0" indent="0">
              <a:buNone/>
            </a:pPr>
            <a:r>
              <a:rPr lang="fr-FR" sz="2000" b="1" i="1" dirty="0"/>
              <a:t> </a:t>
            </a:r>
            <a:r>
              <a:rPr lang="fr-FR" sz="2000" b="1" i="1" dirty="0" smtClean="0"/>
              <a:t>   place par les écoles</a:t>
            </a:r>
            <a:r>
              <a:rPr lang="fr-FR" sz="2000" i="1" dirty="0" smtClean="0"/>
              <a:t> ?</a:t>
            </a:r>
          </a:p>
          <a:p>
            <a:pPr marL="0" indent="0">
              <a:buNone/>
            </a:pPr>
            <a:r>
              <a:rPr lang="fr-FR" sz="2000" dirty="0" smtClean="0"/>
              <a:t>    </a:t>
            </a:r>
            <a:r>
              <a:rPr lang="fr-FR" sz="2000" i="1" dirty="0" smtClean="0"/>
              <a:t>Cette aide est probablement présente. Mais la prise de conscience de cette aide</a:t>
            </a:r>
            <a:endParaRPr lang="fr-FR" sz="2000" dirty="0"/>
          </a:p>
          <a:p>
            <a:pPr marL="0" indent="0">
              <a:buNone/>
            </a:pPr>
            <a:r>
              <a:rPr lang="fr-FR" sz="2000" dirty="0" smtClean="0"/>
              <a:t>    </a:t>
            </a:r>
            <a:r>
              <a:rPr lang="fr-FR" sz="2000" i="1" dirty="0" smtClean="0"/>
              <a:t>par les élèves n’arrivera peut-être que plus tard.</a:t>
            </a:r>
            <a:endParaRPr lang="fr-FR" sz="2000" dirty="0" smtClean="0"/>
          </a:p>
          <a:p>
            <a:pPr marL="0" indent="0">
              <a:buNone/>
            </a:pPr>
            <a:r>
              <a:rPr lang="fr-FR" sz="2000" i="1" dirty="0" smtClean="0"/>
              <a:t>3. Il y aura bien sûr à analyser plus en profondeur les avis des enseignants. Mais, </a:t>
            </a:r>
            <a:endParaRPr lang="fr-FR" sz="2000" i="1" dirty="0"/>
          </a:p>
          <a:p>
            <a:pPr marL="0" indent="0">
              <a:buNone/>
            </a:pPr>
            <a:r>
              <a:rPr lang="fr-FR" sz="2000" dirty="0" smtClean="0"/>
              <a:t>    </a:t>
            </a:r>
            <a:r>
              <a:rPr lang="fr-FR" sz="2000" i="1" dirty="0" smtClean="0"/>
              <a:t>dès ce stade, on dirait qu’il y a </a:t>
            </a:r>
            <a:r>
              <a:rPr lang="fr-FR" sz="2000" b="1" i="1" dirty="0" smtClean="0"/>
              <a:t>2 logiques</a:t>
            </a:r>
            <a:r>
              <a:rPr lang="fr-FR" sz="2000" i="1" dirty="0" smtClean="0"/>
              <a:t> , </a:t>
            </a:r>
            <a:r>
              <a:rPr lang="fr-FR" sz="2000" b="1" i="1" dirty="0" smtClean="0"/>
              <a:t>2 langages</a:t>
            </a:r>
            <a:r>
              <a:rPr lang="fr-FR" sz="2000" i="1" dirty="0" smtClean="0"/>
              <a:t> très différents :</a:t>
            </a:r>
            <a:endParaRPr lang="fr-FR" sz="2000" dirty="0" smtClean="0"/>
          </a:p>
          <a:p>
            <a:pPr marL="0" indent="0">
              <a:buNone/>
            </a:pPr>
            <a:r>
              <a:rPr lang="fr-FR" sz="2000" dirty="0" smtClean="0"/>
              <a:t>    </a:t>
            </a:r>
            <a:r>
              <a:rPr lang="fr-FR" sz="2000" i="1" dirty="0" smtClean="0"/>
              <a:t>        - les élèves : langage du sentiment;</a:t>
            </a:r>
            <a:endParaRPr lang="fr-FR" sz="2000" dirty="0"/>
          </a:p>
          <a:p>
            <a:pPr marL="0" indent="0">
              <a:buNone/>
            </a:pPr>
            <a:r>
              <a:rPr lang="fr-FR" sz="2000" dirty="0" smtClean="0"/>
              <a:t>            </a:t>
            </a:r>
            <a:r>
              <a:rPr lang="fr-FR" sz="2000" i="1" dirty="0" smtClean="0"/>
              <a:t>- les enseignants : langage du rationnel, de la nécessité de répondre aux</a:t>
            </a:r>
            <a:endParaRPr lang="fr-FR" sz="2000" dirty="0" smtClean="0"/>
          </a:p>
          <a:p>
            <a:pPr marL="0" indent="0">
              <a:buNone/>
            </a:pPr>
            <a:r>
              <a:rPr lang="fr-FR" sz="2000" dirty="0" smtClean="0"/>
              <a:t>                                             </a:t>
            </a:r>
            <a:r>
              <a:rPr lang="fr-FR" sz="2000" i="1" dirty="0" smtClean="0"/>
              <a:t>exigences d’organisation, de travail</a:t>
            </a:r>
            <a:r>
              <a:rPr lang="mr-IN" sz="2000" i="1" dirty="0" smtClean="0"/>
              <a:t>…</a:t>
            </a:r>
            <a:endParaRPr lang="fr-FR" sz="2000" i="1" dirty="0" smtClean="0"/>
          </a:p>
          <a:p>
            <a:pPr marL="0" indent="0">
              <a:buNone/>
            </a:pPr>
            <a:r>
              <a:rPr lang="fr-FR" sz="2000" i="1" dirty="0"/>
              <a:t> </a:t>
            </a:r>
            <a:r>
              <a:rPr lang="fr-FR" sz="2000" i="1" dirty="0" smtClean="0"/>
              <a:t>   Réflexion à approfondir dans la suite : </a:t>
            </a:r>
          </a:p>
          <a:p>
            <a:pPr marL="0" indent="0">
              <a:buNone/>
            </a:pPr>
            <a:r>
              <a:rPr lang="fr-FR" sz="2000" i="1" dirty="0"/>
              <a:t> </a:t>
            </a:r>
            <a:r>
              <a:rPr lang="fr-FR" sz="2000" i="1" dirty="0" smtClean="0"/>
              <a:t>   voir en fin de rubrique « Elèves </a:t>
            </a:r>
            <a:r>
              <a:rPr lang="mr-IN" sz="2000" i="1" dirty="0" smtClean="0"/>
              <a:t>–</a:t>
            </a:r>
            <a:r>
              <a:rPr lang="fr-FR" sz="2000" i="1" dirty="0" smtClean="0"/>
              <a:t> Parents » (</a:t>
            </a:r>
            <a:r>
              <a:rPr lang="fr-FR" sz="2000" i="1" dirty="0" err="1" smtClean="0"/>
              <a:t>dias</a:t>
            </a:r>
            <a:r>
              <a:rPr lang="fr-FR" sz="2000" i="1" dirty="0" smtClean="0"/>
              <a:t> 63 et 64)</a:t>
            </a: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54</a:t>
            </a:fld>
            <a:endParaRPr lang="fr-FR"/>
          </a:p>
        </p:txBody>
      </p:sp>
    </p:spTree>
    <p:extLst>
      <p:ext uri="{BB962C8B-B14F-4D97-AF65-F5344CB8AC3E}">
        <p14:creationId xmlns:p14="http://schemas.microsoft.com/office/powerpoint/2010/main" val="2446693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3765" y="298824"/>
            <a:ext cx="8591176" cy="6305176"/>
          </a:xfrm>
        </p:spPr>
        <p:txBody>
          <a:bodyPr>
            <a:normAutofit/>
          </a:bodyPr>
          <a:lstStyle/>
          <a:p>
            <a:pPr marL="0" indent="0">
              <a:buNone/>
            </a:pPr>
            <a:endParaRPr lang="fr-FR" sz="2000" dirty="0" smtClean="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r>
              <a:rPr lang="fr-FR" sz="2000" dirty="0" smtClean="0"/>
              <a:t>              </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55</a:t>
            </a:fld>
            <a:endParaRPr lang="fr-FR"/>
          </a:p>
        </p:txBody>
      </p:sp>
      <p:sp>
        <p:nvSpPr>
          <p:cNvPr id="5" name="Rectangle 4"/>
          <p:cNvSpPr/>
          <p:nvPr/>
        </p:nvSpPr>
        <p:spPr>
          <a:xfrm>
            <a:off x="1816249" y="1829185"/>
            <a:ext cx="5330616" cy="317517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b="1" dirty="0" smtClean="0">
                <a:solidFill>
                  <a:schemeClr val="tx1"/>
                </a:solidFill>
              </a:rPr>
              <a:t>SUGGESTIONS</a:t>
            </a:r>
          </a:p>
          <a:p>
            <a:pPr algn="ctr"/>
            <a:r>
              <a:rPr lang="fr-FR" sz="2800" b="1" dirty="0" smtClean="0">
                <a:solidFill>
                  <a:schemeClr val="tx1"/>
                </a:solidFill>
              </a:rPr>
              <a:t>POUR AMELIORER LE PASSAGE</a:t>
            </a:r>
          </a:p>
          <a:p>
            <a:pPr algn="ctr"/>
            <a:r>
              <a:rPr lang="fr-FR" sz="2800" b="1" dirty="0" smtClean="0">
                <a:solidFill>
                  <a:schemeClr val="tx1"/>
                </a:solidFill>
              </a:rPr>
              <a:t>D’UN NIVEAU A L’AUTRE</a:t>
            </a:r>
          </a:p>
          <a:p>
            <a:pPr algn="ctr"/>
            <a:endParaRPr lang="fr-FR" sz="2800" b="1" dirty="0">
              <a:solidFill>
                <a:schemeClr val="tx1"/>
              </a:solidFill>
            </a:endParaRPr>
          </a:p>
          <a:p>
            <a:pPr algn="ctr"/>
            <a:r>
              <a:rPr lang="fr-FR" sz="2400" dirty="0" smtClean="0">
                <a:solidFill>
                  <a:schemeClr val="tx1"/>
                </a:solidFill>
              </a:rPr>
              <a:t>Elèves de 1C/1D</a:t>
            </a:r>
          </a:p>
          <a:p>
            <a:pPr algn="ctr"/>
            <a:r>
              <a:rPr lang="fr-FR" sz="2400" dirty="0" smtClean="0">
                <a:solidFill>
                  <a:schemeClr val="tx1"/>
                </a:solidFill>
              </a:rPr>
              <a:t>Parents de 1C/1D</a:t>
            </a:r>
            <a:endParaRPr lang="fr-FR" sz="2400" dirty="0">
              <a:solidFill>
                <a:schemeClr val="tx1"/>
              </a:solidFill>
            </a:endParaRPr>
          </a:p>
        </p:txBody>
      </p:sp>
    </p:spTree>
    <p:extLst>
      <p:ext uri="{BB962C8B-B14F-4D97-AF65-F5344CB8AC3E}">
        <p14:creationId xmlns:p14="http://schemas.microsoft.com/office/powerpoint/2010/main" val="1756870574"/>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0559" y="443047"/>
            <a:ext cx="8653022" cy="6084514"/>
          </a:xfrm>
        </p:spPr>
        <p:txBody>
          <a:bodyPr>
            <a:normAutofit/>
          </a:bodyPr>
          <a:lstStyle/>
          <a:p>
            <a:pPr marL="0" indent="0">
              <a:buNone/>
            </a:pPr>
            <a:r>
              <a:rPr lang="fr-FR" sz="2000" dirty="0" smtClean="0"/>
              <a:t> </a:t>
            </a:r>
          </a:p>
          <a:p>
            <a:pPr marL="0" indent="0">
              <a:buNone/>
            </a:pPr>
            <a:endParaRPr lang="fr-FR" sz="2000" dirty="0"/>
          </a:p>
          <a:p>
            <a:pPr marL="0" indent="0">
              <a:buNone/>
            </a:pPr>
            <a:endParaRPr lang="fr-FR" sz="2000" dirty="0" smtClean="0"/>
          </a:p>
          <a:p>
            <a:pPr marL="0" indent="0">
              <a:buNone/>
            </a:pPr>
            <a:r>
              <a:rPr lang="fr-FR" sz="2000" dirty="0" smtClean="0"/>
              <a:t>                 </a:t>
            </a:r>
            <a:r>
              <a:rPr lang="fr-FR" sz="2000" b="1" dirty="0" smtClean="0"/>
              <a:t>Elèves 1C/1D                                                    Parents 1C/1D</a:t>
            </a: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56</a:t>
            </a:fld>
            <a:endParaRPr lang="fr-FR"/>
          </a:p>
        </p:txBody>
      </p:sp>
      <p:sp>
        <p:nvSpPr>
          <p:cNvPr id="5" name="Rectangle 4"/>
          <p:cNvSpPr/>
          <p:nvPr/>
        </p:nvSpPr>
        <p:spPr>
          <a:xfrm>
            <a:off x="708780" y="2215234"/>
            <a:ext cx="3588199" cy="3618219"/>
          </a:xfrm>
          <a:prstGeom prst="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r>
              <a:rPr lang="fr-FR" b="1" dirty="0" smtClean="0">
                <a:solidFill>
                  <a:schemeClr val="tx1"/>
                </a:solidFill>
              </a:rPr>
              <a:t>« Rien à changer »</a:t>
            </a:r>
          </a:p>
          <a:p>
            <a:endParaRPr lang="fr-FR" dirty="0">
              <a:solidFill>
                <a:schemeClr val="tx1"/>
              </a:solidFill>
            </a:endParaRPr>
          </a:p>
          <a:p>
            <a:r>
              <a:rPr lang="fr-FR" dirty="0" smtClean="0">
                <a:solidFill>
                  <a:schemeClr val="tx1"/>
                </a:solidFill>
              </a:rPr>
              <a:t>A la question « Si tu pouvais changer quelque chose, que ferais-tu pour améliorer ce passage ? », il y a des réponses dans 11 des 14 ASBL.        Et, pour 10 des 11 ASBL où il y a des réponses, un pourcentage non négligeable d’élèves trouvent qu’il n’y a rien à changer (plus de 30% des élèves dans 9 ASBL).</a:t>
            </a:r>
          </a:p>
          <a:p>
            <a:endParaRPr lang="fr-FR" dirty="0">
              <a:solidFill>
                <a:schemeClr val="tx1"/>
              </a:solidFill>
            </a:endParaRPr>
          </a:p>
        </p:txBody>
      </p:sp>
      <p:sp>
        <p:nvSpPr>
          <p:cNvPr id="6" name="Rectangle 5"/>
          <p:cNvSpPr/>
          <p:nvPr/>
        </p:nvSpPr>
        <p:spPr>
          <a:xfrm>
            <a:off x="4951431" y="2215234"/>
            <a:ext cx="3588199" cy="3618219"/>
          </a:xfrm>
          <a:prstGeom prst="rec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r>
              <a:rPr lang="fr-FR" b="1" dirty="0" smtClean="0">
                <a:solidFill>
                  <a:schemeClr val="tx1"/>
                </a:solidFill>
              </a:rPr>
              <a:t>« Rien à changer »</a:t>
            </a:r>
            <a:endParaRPr lang="fr-FR" dirty="0" smtClean="0">
              <a:solidFill>
                <a:schemeClr val="tx1"/>
              </a:solidFill>
            </a:endParaRPr>
          </a:p>
          <a:p>
            <a:endParaRPr lang="fr-FR" b="1" dirty="0" smtClean="0">
              <a:solidFill>
                <a:schemeClr val="tx1"/>
              </a:solidFill>
            </a:endParaRPr>
          </a:p>
          <a:p>
            <a:r>
              <a:rPr lang="fr-FR" dirty="0" smtClean="0">
                <a:solidFill>
                  <a:schemeClr val="tx1"/>
                </a:solidFill>
              </a:rPr>
              <a:t>Une certaine récurrence de cette expression « Rien à changer » dans 5 ASBL sur 14. En outre, le nombre de formulaires (sans aucune réponse à cette question) est assez élevé.</a:t>
            </a:r>
            <a:endParaRPr lang="fr-FR" dirty="0">
              <a:solidFill>
                <a:schemeClr val="tx1"/>
              </a:solidFill>
            </a:endParaRPr>
          </a:p>
        </p:txBody>
      </p:sp>
    </p:spTree>
    <p:extLst>
      <p:ext uri="{BB962C8B-B14F-4D97-AF65-F5344CB8AC3E}">
        <p14:creationId xmlns:p14="http://schemas.microsoft.com/office/powerpoint/2010/main" val="924539785"/>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025" y="295365"/>
            <a:ext cx="8712087" cy="6306037"/>
          </a:xfrm>
        </p:spPr>
        <p:txBody>
          <a:bodyPr>
            <a:normAutofit/>
          </a:bodyPr>
          <a:lstStyle/>
          <a:p>
            <a:pPr marL="0" indent="0" algn="ctr">
              <a:buNone/>
            </a:pPr>
            <a:r>
              <a:rPr lang="fr-FR" sz="2000" b="1" dirty="0" smtClean="0"/>
              <a:t>SUGGESTIONS</a:t>
            </a:r>
            <a:r>
              <a:rPr lang="fr-FR" sz="2000" dirty="0" smtClean="0"/>
              <a:t>                                         </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57</a:t>
            </a:fld>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2430613351"/>
              </p:ext>
            </p:extLst>
          </p:nvPr>
        </p:nvGraphicFramePr>
        <p:xfrm>
          <a:off x="118128" y="915627"/>
          <a:ext cx="8844984" cy="5608690"/>
        </p:xfrm>
        <a:graphic>
          <a:graphicData uri="http://schemas.openxmlformats.org/drawingml/2006/table">
            <a:tbl>
              <a:tblPr firstRow="1" bandRow="1">
                <a:tableStyleId>{5C22544A-7EE6-4342-B048-85BDC9FD1C3A}</a:tableStyleId>
              </a:tblPr>
              <a:tblGrid>
                <a:gridCol w="4422492"/>
                <a:gridCol w="4422492"/>
              </a:tblGrid>
              <a:tr h="411665">
                <a:tc>
                  <a:txBody>
                    <a:bodyPr/>
                    <a:lstStyle/>
                    <a:p>
                      <a:pPr algn="ctr"/>
                      <a:r>
                        <a:rPr lang="fr-FR" dirty="0" smtClean="0"/>
                        <a:t>Elèves 1C/1D</a:t>
                      </a:r>
                    </a:p>
                    <a:p>
                      <a:pPr algn="ctr"/>
                      <a:r>
                        <a:rPr lang="fr-FR" b="0" dirty="0" smtClean="0"/>
                        <a:t>Réponses dans 11 ASBL</a:t>
                      </a:r>
                      <a:endParaRPr lang="fr-FR" b="0" dirty="0"/>
                    </a:p>
                  </a:txBody>
                  <a:tcPr/>
                </a:tc>
                <a:tc>
                  <a:txBody>
                    <a:bodyPr/>
                    <a:lstStyle/>
                    <a:p>
                      <a:pPr algn="ctr"/>
                      <a:r>
                        <a:rPr lang="fr-FR" dirty="0" smtClean="0"/>
                        <a:t>Parents 1C/1D</a:t>
                      </a:r>
                    </a:p>
                    <a:p>
                      <a:pPr algn="ctr"/>
                      <a:r>
                        <a:rPr lang="fr-FR" b="0" dirty="0" smtClean="0"/>
                        <a:t>Réponses dans 14 ASBL</a:t>
                      </a:r>
                      <a:endParaRPr lang="fr-FR" b="0" dirty="0"/>
                    </a:p>
                  </a:txBody>
                  <a:tcPr/>
                </a:tc>
              </a:tr>
              <a:tr h="411665">
                <a:tc>
                  <a:txBody>
                    <a:bodyPr/>
                    <a:lstStyle/>
                    <a:p>
                      <a:r>
                        <a:rPr lang="fr-FR" b="1" dirty="0" smtClean="0"/>
                        <a:t>1. Travailler </a:t>
                      </a:r>
                      <a:r>
                        <a:rPr lang="fr-FR" b="1" u="sng" dirty="0" smtClean="0"/>
                        <a:t>sur soi</a:t>
                      </a:r>
                      <a:r>
                        <a:rPr lang="fr-FR" b="1" dirty="0" smtClean="0"/>
                        <a:t>, sur son propre fonctionnement</a:t>
                      </a:r>
                      <a:r>
                        <a:rPr lang="fr-FR" b="0" dirty="0" smtClean="0"/>
                        <a:t>  x6</a:t>
                      </a:r>
                      <a:endParaRPr lang="fr-FR" b="1" dirty="0"/>
                    </a:p>
                  </a:txBody>
                  <a:tcPr/>
                </a:tc>
                <a:tc>
                  <a:txBody>
                    <a:bodyPr/>
                    <a:lstStyle/>
                    <a:p>
                      <a:r>
                        <a:rPr lang="fr-FR" b="1" dirty="0" smtClean="0"/>
                        <a:t>1.</a:t>
                      </a:r>
                      <a:r>
                        <a:rPr lang="fr-FR" b="1" baseline="0" dirty="0" smtClean="0"/>
                        <a:t> Renforcer l’aide, le soutien, le suivi  </a:t>
                      </a:r>
                      <a:r>
                        <a:rPr lang="fr-FR" b="0" baseline="0" dirty="0" smtClean="0"/>
                        <a:t>x6</a:t>
                      </a:r>
                      <a:endParaRPr lang="fr-FR" b="1" dirty="0"/>
                    </a:p>
                  </a:txBody>
                  <a:tcPr/>
                </a:tc>
              </a:tr>
              <a:tr h="411665">
                <a:tc>
                  <a:txBody>
                    <a:bodyPr/>
                    <a:lstStyle/>
                    <a:p>
                      <a:r>
                        <a:rPr lang="fr-FR" b="1" dirty="0" smtClean="0"/>
                        <a:t>2. Améliorer les </a:t>
                      </a:r>
                      <a:r>
                        <a:rPr lang="fr-FR" b="1" u="sng" dirty="0" smtClean="0"/>
                        <a:t>conditions matérielles</a:t>
                      </a:r>
                      <a:r>
                        <a:rPr lang="fr-FR" b="1" dirty="0" smtClean="0"/>
                        <a:t> d’accès à l’école</a:t>
                      </a:r>
                      <a:r>
                        <a:rPr lang="fr-FR" b="0" dirty="0" smtClean="0"/>
                        <a:t>   x3</a:t>
                      </a:r>
                      <a:endParaRPr lang="fr-FR" b="1" dirty="0"/>
                    </a:p>
                  </a:txBody>
                  <a:tcPr/>
                </a:tc>
                <a:tc>
                  <a:txBody>
                    <a:bodyPr/>
                    <a:lstStyle/>
                    <a:p>
                      <a:r>
                        <a:rPr lang="fr-FR" sz="1600" b="1" dirty="0" smtClean="0"/>
                        <a:t>2.</a:t>
                      </a:r>
                      <a:r>
                        <a:rPr lang="fr-FR" sz="1600" b="1" baseline="0" dirty="0" smtClean="0"/>
                        <a:t> Pression importante exercée pour que la </a:t>
                      </a:r>
                      <a:r>
                        <a:rPr lang="fr-FR" sz="1600" b="1" u="sng" baseline="0" dirty="0" smtClean="0"/>
                        <a:t>dernière étape de l’école primaire</a:t>
                      </a:r>
                      <a:r>
                        <a:rPr lang="fr-FR" sz="1600" b="1" baseline="0" dirty="0" smtClean="0"/>
                        <a:t> soit centrée sur la </a:t>
                      </a:r>
                      <a:r>
                        <a:rPr lang="fr-FR" sz="1600" b="1" u="sng" baseline="0" dirty="0" smtClean="0"/>
                        <a:t>préparation au secondaire </a:t>
                      </a:r>
                      <a:r>
                        <a:rPr lang="fr-FR" sz="1600" b="1" baseline="0" dirty="0" smtClean="0"/>
                        <a:t>(et que cette étape se calque sur le fonctionnement du secondaire)  </a:t>
                      </a:r>
                      <a:r>
                        <a:rPr lang="fr-FR" sz="1600" b="0" baseline="0" dirty="0" smtClean="0"/>
                        <a:t>x4</a:t>
                      </a:r>
                      <a:endParaRPr lang="fr-FR" sz="1600" b="1" dirty="0"/>
                    </a:p>
                  </a:txBody>
                  <a:tcPr/>
                </a:tc>
              </a:tr>
              <a:tr h="411665">
                <a:tc>
                  <a:txBody>
                    <a:bodyPr/>
                    <a:lstStyle/>
                    <a:p>
                      <a:r>
                        <a:rPr lang="fr-FR" b="1" dirty="0" smtClean="0"/>
                        <a:t>3.</a:t>
                      </a:r>
                      <a:r>
                        <a:rPr lang="fr-FR" b="1" baseline="0" dirty="0" smtClean="0"/>
                        <a:t> Libérer du </a:t>
                      </a:r>
                      <a:r>
                        <a:rPr lang="fr-FR" b="1" u="sng" baseline="0" dirty="0" smtClean="0"/>
                        <a:t>TEMPS</a:t>
                      </a:r>
                      <a:r>
                        <a:rPr lang="fr-FR" b="1" baseline="0" dirty="0" smtClean="0"/>
                        <a:t> pour les devoirs et travaux divers  </a:t>
                      </a:r>
                      <a:r>
                        <a:rPr lang="fr-FR" b="0" baseline="0" dirty="0" smtClean="0"/>
                        <a:t>x2</a:t>
                      </a:r>
                      <a:endParaRPr lang="fr-FR" b="1" dirty="0"/>
                    </a:p>
                  </a:txBody>
                  <a:tcPr/>
                </a:tc>
                <a:tc>
                  <a:txBody>
                    <a:bodyPr/>
                    <a:lstStyle/>
                    <a:p>
                      <a:r>
                        <a:rPr lang="fr-FR" b="1" dirty="0" smtClean="0"/>
                        <a:t>3.</a:t>
                      </a:r>
                      <a:r>
                        <a:rPr lang="fr-FR" b="1" baseline="0" dirty="0" smtClean="0"/>
                        <a:t> Travailler sur la </a:t>
                      </a:r>
                      <a:r>
                        <a:rPr lang="fr-FR" b="1" u="sng" baseline="0" dirty="0" smtClean="0"/>
                        <a:t>méthode de travail</a:t>
                      </a:r>
                      <a:r>
                        <a:rPr lang="fr-FR" b="1" baseline="0" dirty="0" smtClean="0"/>
                        <a:t> : les démarches cognitives, mentales, transversales (exemple : synthétiser)  </a:t>
                      </a:r>
                      <a:r>
                        <a:rPr lang="fr-FR" b="0" baseline="0" dirty="0" smtClean="0"/>
                        <a:t>x4</a:t>
                      </a:r>
                      <a:endParaRPr lang="fr-FR" b="1" dirty="0"/>
                    </a:p>
                  </a:txBody>
                  <a:tcPr/>
                </a:tc>
              </a:tr>
              <a:tr h="411665">
                <a:tc>
                  <a:txBody>
                    <a:bodyPr/>
                    <a:lstStyle/>
                    <a:p>
                      <a:endParaRPr lang="fr-FR"/>
                    </a:p>
                  </a:txBody>
                  <a:tcPr/>
                </a:tc>
                <a:tc>
                  <a:txBody>
                    <a:bodyPr/>
                    <a:lstStyle/>
                    <a:p>
                      <a:r>
                        <a:rPr lang="fr-FR" b="1" dirty="0" smtClean="0"/>
                        <a:t>4. Diminuer l’</a:t>
                      </a:r>
                      <a:r>
                        <a:rPr lang="fr-FR" b="1" u="sng" dirty="0" smtClean="0"/>
                        <a:t>absentéisme des enseignants</a:t>
                      </a:r>
                      <a:r>
                        <a:rPr lang="fr-FR" b="1" dirty="0" smtClean="0"/>
                        <a:t>  </a:t>
                      </a:r>
                      <a:r>
                        <a:rPr lang="fr-FR" b="0" dirty="0" smtClean="0"/>
                        <a:t>x3</a:t>
                      </a:r>
                      <a:r>
                        <a:rPr lang="fr-FR" b="1" dirty="0" smtClean="0"/>
                        <a:t> </a:t>
                      </a:r>
                      <a:endParaRPr lang="fr-FR" b="1" dirty="0"/>
                    </a:p>
                  </a:txBody>
                  <a:tcPr/>
                </a:tc>
              </a:tr>
              <a:tr h="411665">
                <a:tc>
                  <a:txBody>
                    <a:bodyPr/>
                    <a:lstStyle/>
                    <a:p>
                      <a:endParaRPr lang="fr-FR"/>
                    </a:p>
                  </a:txBody>
                  <a:tcPr/>
                </a:tc>
                <a:tc>
                  <a:txBody>
                    <a:bodyPr/>
                    <a:lstStyle/>
                    <a:p>
                      <a:r>
                        <a:rPr lang="fr-FR" b="1" dirty="0" smtClean="0"/>
                        <a:t>5. Centration sur l’</a:t>
                      </a:r>
                      <a:r>
                        <a:rPr lang="fr-FR" b="1" u="sng" dirty="0" smtClean="0"/>
                        <a:t>enfant</a:t>
                      </a:r>
                      <a:r>
                        <a:rPr lang="fr-FR" b="0" dirty="0" smtClean="0"/>
                        <a:t>  x2</a:t>
                      </a:r>
                      <a:endParaRPr lang="fr-FR" b="1" dirty="0"/>
                    </a:p>
                  </a:txBody>
                  <a:tcPr/>
                </a:tc>
              </a:tr>
              <a:tr h="411665">
                <a:tc>
                  <a:txBody>
                    <a:bodyPr/>
                    <a:lstStyle/>
                    <a:p>
                      <a:endParaRPr lang="fr-FR"/>
                    </a:p>
                  </a:txBody>
                  <a:tcPr/>
                </a:tc>
                <a:tc>
                  <a:txBody>
                    <a:bodyPr/>
                    <a:lstStyle/>
                    <a:p>
                      <a:r>
                        <a:rPr lang="fr-FR" b="1" dirty="0" smtClean="0"/>
                        <a:t>6.</a:t>
                      </a:r>
                      <a:r>
                        <a:rPr lang="fr-FR" b="1" baseline="0" dirty="0" smtClean="0"/>
                        <a:t> Travailler sur le </a:t>
                      </a:r>
                      <a:r>
                        <a:rPr lang="fr-FR" b="1" u="sng" baseline="0" dirty="0" smtClean="0"/>
                        <a:t>temps </a:t>
                      </a:r>
                      <a:r>
                        <a:rPr lang="fr-FR" b="1" baseline="0" dirty="0" smtClean="0"/>
                        <a:t> </a:t>
                      </a:r>
                      <a:r>
                        <a:rPr lang="fr-FR" b="0" baseline="0" dirty="0" smtClean="0"/>
                        <a:t>x2</a:t>
                      </a:r>
                      <a:endParaRPr lang="fr-FR" b="1" dirty="0"/>
                    </a:p>
                  </a:txBody>
                  <a:tcPr/>
                </a:tc>
              </a:tr>
              <a:tr h="411665">
                <a:tc>
                  <a:txBody>
                    <a:bodyPr/>
                    <a:lstStyle/>
                    <a:p>
                      <a:endParaRPr lang="fr-FR"/>
                    </a:p>
                  </a:txBody>
                  <a:tcPr/>
                </a:tc>
                <a:tc>
                  <a:txBody>
                    <a:bodyPr/>
                    <a:lstStyle/>
                    <a:p>
                      <a:r>
                        <a:rPr lang="fr-FR" b="1" dirty="0" smtClean="0"/>
                        <a:t>7. Créer des conditions favorables</a:t>
                      </a:r>
                      <a:r>
                        <a:rPr lang="fr-FR" b="1" baseline="0" dirty="0" smtClean="0"/>
                        <a:t> au </a:t>
                      </a:r>
                      <a:r>
                        <a:rPr lang="fr-FR" b="1" u="sng" baseline="0" dirty="0" smtClean="0"/>
                        <a:t>dialogue parents </a:t>
                      </a:r>
                      <a:r>
                        <a:rPr lang="mr-IN" b="1" u="sng" baseline="0" dirty="0" smtClean="0"/>
                        <a:t>–</a:t>
                      </a:r>
                      <a:r>
                        <a:rPr lang="fr-FR" b="1" u="sng" baseline="0" dirty="0" smtClean="0"/>
                        <a:t> enseignants</a:t>
                      </a:r>
                      <a:r>
                        <a:rPr lang="fr-FR" b="1" baseline="0" dirty="0" smtClean="0"/>
                        <a:t>  </a:t>
                      </a:r>
                      <a:r>
                        <a:rPr lang="fr-FR" b="0" baseline="0" dirty="0" smtClean="0"/>
                        <a:t>x2</a:t>
                      </a:r>
                      <a:endParaRPr lang="fr-FR" b="1" dirty="0"/>
                    </a:p>
                  </a:txBody>
                  <a:tcPr/>
                </a:tc>
              </a:tr>
            </a:tbl>
          </a:graphicData>
        </a:graphic>
      </p:graphicFrame>
    </p:spTree>
    <p:extLst>
      <p:ext uri="{BB962C8B-B14F-4D97-AF65-F5344CB8AC3E}">
        <p14:creationId xmlns:p14="http://schemas.microsoft.com/office/powerpoint/2010/main" val="3792282232"/>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5325" y="280597"/>
            <a:ext cx="8564425" cy="6335573"/>
          </a:xfrm>
        </p:spPr>
        <p:txBody>
          <a:bodyPr>
            <a:normAutofit/>
          </a:bodyPr>
          <a:lstStyle/>
          <a:p>
            <a:pPr marL="0" indent="0">
              <a:buNone/>
            </a:pPr>
            <a:r>
              <a:rPr lang="fr-FR" sz="2000" dirty="0" smtClean="0"/>
              <a:t>P </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58</a:t>
            </a:fld>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3052893791"/>
              </p:ext>
            </p:extLst>
          </p:nvPr>
        </p:nvGraphicFramePr>
        <p:xfrm>
          <a:off x="295324" y="369205"/>
          <a:ext cx="8564426" cy="6096000"/>
        </p:xfrm>
        <a:graphic>
          <a:graphicData uri="http://schemas.openxmlformats.org/drawingml/2006/table">
            <a:tbl>
              <a:tblPr firstRow="1" bandRow="1">
                <a:tableStyleId>{5C22544A-7EE6-4342-B048-85BDC9FD1C3A}</a:tableStyleId>
              </a:tblPr>
              <a:tblGrid>
                <a:gridCol w="4282213"/>
                <a:gridCol w="4282213"/>
              </a:tblGrid>
              <a:tr h="620268">
                <a:tc>
                  <a:txBody>
                    <a:bodyPr/>
                    <a:lstStyle/>
                    <a:p>
                      <a:pPr algn="ctr"/>
                      <a:r>
                        <a:rPr lang="fr-FR" dirty="0" smtClean="0"/>
                        <a:t>Elèves 1C/1D</a:t>
                      </a:r>
                    </a:p>
                    <a:p>
                      <a:pPr algn="ctr"/>
                      <a:r>
                        <a:rPr lang="fr-FR" sz="1400" dirty="0" smtClean="0"/>
                        <a:t>Suggestions qui n’apparaissent que dans une seule ASBL</a:t>
                      </a:r>
                      <a:endParaRPr lang="fr-FR" sz="1400" dirty="0"/>
                    </a:p>
                  </a:txBody>
                  <a:tcPr/>
                </a:tc>
                <a:tc>
                  <a:txBody>
                    <a:bodyPr/>
                    <a:lstStyle/>
                    <a:p>
                      <a:pPr algn="ctr"/>
                      <a:r>
                        <a:rPr lang="fr-FR" dirty="0" smtClean="0"/>
                        <a:t>Parents</a:t>
                      </a:r>
                      <a:r>
                        <a:rPr lang="fr-FR" baseline="0" dirty="0" smtClean="0"/>
                        <a:t> 1C/1D</a:t>
                      </a:r>
                    </a:p>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Suggestions qui n’apparaissent que dans une seule ASBL</a:t>
                      </a:r>
                    </a:p>
                  </a:txBody>
                  <a:tcPr/>
                </a:tc>
              </a:tr>
              <a:tr h="2517985">
                <a:tc>
                  <a:txBody>
                    <a:bodyPr/>
                    <a:lstStyle/>
                    <a:p>
                      <a:pPr marL="285750" indent="-285750">
                        <a:buFont typeface="Wingdings" charset="2"/>
                        <a:buChar char="§"/>
                      </a:pPr>
                      <a:r>
                        <a:rPr lang="fr-FR" sz="1800" dirty="0" smtClean="0"/>
                        <a:t>Augmenter</a:t>
                      </a:r>
                      <a:r>
                        <a:rPr lang="fr-FR" sz="1800" baseline="0" dirty="0" smtClean="0"/>
                        <a:t> la convivialité</a:t>
                      </a:r>
                    </a:p>
                    <a:p>
                      <a:pPr marL="285750" indent="-285750">
                        <a:buFont typeface="Wingdings" charset="2"/>
                        <a:buChar char="§"/>
                      </a:pPr>
                      <a:r>
                        <a:rPr lang="fr-FR" sz="1800" baseline="0" dirty="0" smtClean="0"/>
                        <a:t>Activités avec d’autres classes</a:t>
                      </a:r>
                    </a:p>
                    <a:p>
                      <a:pPr marL="285750" indent="-285750">
                        <a:buFont typeface="Wingdings" charset="2"/>
                        <a:buChar char="§"/>
                      </a:pPr>
                      <a:r>
                        <a:rPr lang="fr-FR" sz="1800" baseline="0" dirty="0" smtClean="0"/>
                        <a:t>Tutorat par d’autres élèves</a:t>
                      </a:r>
                    </a:p>
                    <a:p>
                      <a:pPr marL="285750" indent="-285750">
                        <a:buFont typeface="Wingdings" charset="2"/>
                        <a:buChar char="§"/>
                      </a:pPr>
                      <a:r>
                        <a:rPr lang="fr-FR" sz="1800" baseline="0" dirty="0" smtClean="0"/>
                        <a:t>Jeux de découvertes des autres</a:t>
                      </a:r>
                    </a:p>
                    <a:p>
                      <a:pPr marL="285750" indent="-285750">
                        <a:buFont typeface="Wingdings" charset="2"/>
                        <a:buChar char="§"/>
                      </a:pPr>
                      <a:r>
                        <a:rPr lang="fr-FR" sz="1800" baseline="0" dirty="0" smtClean="0"/>
                        <a:t>Repas de classes</a:t>
                      </a:r>
                    </a:p>
                    <a:p>
                      <a:pPr marL="285750" indent="-285750">
                        <a:buFont typeface="Wingdings" charset="2"/>
                        <a:buChar char="§"/>
                      </a:pPr>
                      <a:endParaRPr lang="fr-FR" sz="1800" baseline="0" dirty="0" smtClean="0"/>
                    </a:p>
                    <a:p>
                      <a:pPr marL="285750" indent="-285750">
                        <a:buFont typeface="Wingdings" charset="2"/>
                        <a:buChar char="§"/>
                      </a:pPr>
                      <a:r>
                        <a:rPr lang="fr-FR" sz="1800" baseline="0" dirty="0" smtClean="0"/>
                        <a:t>Meilleure organisation de l’école</a:t>
                      </a:r>
                    </a:p>
                    <a:p>
                      <a:pPr marL="285750" indent="-285750">
                        <a:buFont typeface="Wingdings" charset="2"/>
                        <a:buChar char="§"/>
                      </a:pPr>
                      <a:r>
                        <a:rPr lang="fr-FR" sz="1800" baseline="0" dirty="0" smtClean="0"/>
                        <a:t>Davantage de suivi.</a:t>
                      </a:r>
                    </a:p>
                    <a:p>
                      <a:pPr marL="285750" indent="-285750">
                        <a:buFont typeface="Wingdings" charset="2"/>
                        <a:buChar char="§"/>
                      </a:pPr>
                      <a:r>
                        <a:rPr lang="fr-FR" sz="1800" baseline="0" dirty="0" smtClean="0"/>
                        <a:t>Davantage de récré, de gym</a:t>
                      </a:r>
                    </a:p>
                    <a:p>
                      <a:pPr marL="285750" indent="-285750">
                        <a:buFont typeface="Wingdings" charset="2"/>
                        <a:buChar char="§"/>
                      </a:pPr>
                      <a:r>
                        <a:rPr lang="fr-FR" sz="1800" baseline="0" dirty="0" smtClean="0"/>
                        <a:t>Modification de la discipline</a:t>
                      </a:r>
                    </a:p>
                    <a:p>
                      <a:pPr marL="285750" indent="-285750">
                        <a:buFont typeface="Wingdings" charset="2"/>
                        <a:buChar char="§"/>
                      </a:pPr>
                      <a:r>
                        <a:rPr lang="fr-FR" sz="1800" baseline="0" dirty="0" smtClean="0"/>
                        <a:t>Modalités de découverte, de présentation de l’école secondaire</a:t>
                      </a:r>
                    </a:p>
                    <a:p>
                      <a:pPr marL="285750" indent="-285750">
                        <a:buFont typeface="Wingdings" charset="2"/>
                        <a:buChar char="§"/>
                      </a:pPr>
                      <a:r>
                        <a:rPr lang="fr-FR" sz="1800" baseline="0" dirty="0" smtClean="0"/>
                        <a:t>Ralentir le rythme</a:t>
                      </a:r>
                    </a:p>
                    <a:p>
                      <a:pPr marL="285750" indent="-285750">
                        <a:buFont typeface="Wingdings" charset="2"/>
                        <a:buChar char="§"/>
                      </a:pPr>
                      <a:r>
                        <a:rPr lang="fr-FR" sz="1800" baseline="0" dirty="0" smtClean="0"/>
                        <a:t>Mieux expliquer tel ou tel cours</a:t>
                      </a:r>
                    </a:p>
                    <a:p>
                      <a:pPr marL="285750" indent="-285750">
                        <a:buFont typeface="Wingdings" charset="2"/>
                        <a:buChar char="§"/>
                      </a:pPr>
                      <a:r>
                        <a:rPr lang="fr-FR" sz="1800" baseline="0" dirty="0" smtClean="0"/>
                        <a:t>Moins de notes dévalorisantes</a:t>
                      </a:r>
                    </a:p>
                    <a:p>
                      <a:pPr marL="285750" indent="-285750">
                        <a:buFont typeface="Wingdings" charset="2"/>
                        <a:buChar char="§"/>
                      </a:pPr>
                      <a:endParaRPr lang="fr-FR" sz="1800" baseline="0" dirty="0" smtClean="0"/>
                    </a:p>
                    <a:p>
                      <a:pPr marL="285750" indent="-285750">
                        <a:buFont typeface="Wingdings" charset="2"/>
                        <a:buChar char="§"/>
                      </a:pPr>
                      <a:r>
                        <a:rPr lang="fr-FR" sz="1800" baseline="0" dirty="0" smtClean="0"/>
                        <a:t>Moins de stress à mettre dans le fondamental</a:t>
                      </a:r>
                    </a:p>
                    <a:p>
                      <a:pPr marL="285750" indent="-285750">
                        <a:buFont typeface="Wingdings" charset="2"/>
                        <a:buChar char="§"/>
                      </a:pPr>
                      <a:r>
                        <a:rPr lang="fr-FR" sz="1800" baseline="0" dirty="0" smtClean="0"/>
                        <a:t>Niveau CEB à relever</a:t>
                      </a:r>
                      <a:endParaRPr lang="fr-FR" sz="1800" dirty="0"/>
                    </a:p>
                  </a:txBody>
                  <a:tcPr/>
                </a:tc>
                <a:tc>
                  <a:txBody>
                    <a:bodyPr/>
                    <a:lstStyle/>
                    <a:p>
                      <a:pPr marL="285750" indent="-285750">
                        <a:buFont typeface="Wingdings" charset="2"/>
                        <a:buChar char="§"/>
                      </a:pPr>
                      <a:r>
                        <a:rPr lang="fr-FR" dirty="0" smtClean="0"/>
                        <a:t>Séjour d’intégration en secondaire</a:t>
                      </a:r>
                    </a:p>
                    <a:p>
                      <a:pPr marL="285750" indent="-285750">
                        <a:buFont typeface="Wingdings" charset="2"/>
                        <a:buChar char="§"/>
                      </a:pPr>
                      <a:r>
                        <a:rPr lang="fr-FR" dirty="0" smtClean="0"/>
                        <a:t>Augmenter les activités extra-scolaires</a:t>
                      </a:r>
                    </a:p>
                    <a:p>
                      <a:pPr marL="285750" indent="-285750">
                        <a:buFont typeface="Wingdings" charset="2"/>
                        <a:buChar char="§"/>
                      </a:pPr>
                      <a:r>
                        <a:rPr lang="fr-FR" dirty="0" smtClean="0"/>
                        <a:t>Coordonner les calendriers</a:t>
                      </a:r>
                      <a:r>
                        <a:rPr lang="fr-FR" baseline="0" dirty="0" smtClean="0"/>
                        <a:t> des travaux, des devoirs</a:t>
                      </a:r>
                    </a:p>
                    <a:p>
                      <a:pPr marL="285750" indent="-285750">
                        <a:buFont typeface="Wingdings" charset="2"/>
                        <a:buChar char="§"/>
                      </a:pPr>
                      <a:r>
                        <a:rPr lang="fr-FR" baseline="0" dirty="0" smtClean="0"/>
                        <a:t>Transition plus douce</a:t>
                      </a:r>
                    </a:p>
                    <a:p>
                      <a:pPr marL="285750" indent="-285750">
                        <a:buFont typeface="Wingdings" charset="2"/>
                        <a:buChar char="§"/>
                      </a:pPr>
                      <a:r>
                        <a:rPr lang="fr-FR" baseline="0" dirty="0" smtClean="0"/>
                        <a:t>Conscientiser l’enfant sur la nécessité et l’importance de travailler</a:t>
                      </a:r>
                    </a:p>
                    <a:p>
                      <a:pPr marL="285750" indent="-285750">
                        <a:buFont typeface="Wingdings" charset="2"/>
                        <a:buChar char="§"/>
                      </a:pPr>
                      <a:r>
                        <a:rPr lang="fr-FR" baseline="0" dirty="0" smtClean="0"/>
                        <a:t>Etendre les initiatives d’accueil</a:t>
                      </a:r>
                    </a:p>
                    <a:p>
                      <a:pPr marL="285750" indent="-285750">
                        <a:buFont typeface="Wingdings" charset="2"/>
                        <a:buChar char="§"/>
                      </a:pPr>
                      <a:r>
                        <a:rPr lang="fr-FR" baseline="0" dirty="0" smtClean="0"/>
                        <a:t>Appui en FLE</a:t>
                      </a:r>
                      <a:endParaRPr lang="fr-FR" dirty="0"/>
                    </a:p>
                  </a:txBody>
                  <a:tcPr/>
                </a:tc>
              </a:tr>
            </a:tbl>
          </a:graphicData>
        </a:graphic>
      </p:graphicFrame>
      <p:cxnSp>
        <p:nvCxnSpPr>
          <p:cNvPr id="7" name="Connecteur droit 6"/>
          <p:cNvCxnSpPr/>
          <p:nvPr/>
        </p:nvCxnSpPr>
        <p:spPr>
          <a:xfrm>
            <a:off x="3883524" y="1329141"/>
            <a:ext cx="0" cy="1329142"/>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278313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6260" y="310133"/>
            <a:ext cx="8653022" cy="6411342"/>
          </a:xfrm>
        </p:spPr>
        <p:txBody>
          <a:bodyPr>
            <a:normAutofit lnSpcReduction="10000"/>
          </a:bodyPr>
          <a:lstStyle/>
          <a:p>
            <a:pPr marL="0" indent="0">
              <a:buNone/>
            </a:pPr>
            <a:r>
              <a:rPr lang="fr-FR" sz="2000" b="1" dirty="0" smtClean="0"/>
              <a:t>SYNTHESE DES OBSERVATIONS ET COMMENTAIRES</a:t>
            </a:r>
          </a:p>
          <a:p>
            <a:pPr marL="457200" indent="-457200">
              <a:buFont typeface="+mj-lt"/>
              <a:buAutoNum type="arabicPeriod"/>
            </a:pPr>
            <a:r>
              <a:rPr lang="fr-FR" sz="2000" dirty="0" smtClean="0"/>
              <a:t>Alors que leurs parents ne font aucune allusion à ce sujet, les </a:t>
            </a:r>
            <a:r>
              <a:rPr lang="fr-FR" sz="2000" b="1" dirty="0" smtClean="0"/>
              <a:t>élèves de 1C/1D</a:t>
            </a:r>
            <a:r>
              <a:rPr lang="fr-FR" sz="2000" dirty="0" smtClean="0"/>
              <a:t> mettent en évidence l’intérêt d’exploiter un « </a:t>
            </a:r>
            <a:r>
              <a:rPr lang="fr-FR" sz="2000" b="1" dirty="0" smtClean="0"/>
              <a:t>levier d’amélioration </a:t>
            </a:r>
            <a:r>
              <a:rPr lang="fr-FR" sz="2000" dirty="0" smtClean="0"/>
              <a:t>» bien précis : « </a:t>
            </a:r>
            <a:r>
              <a:rPr lang="fr-FR" sz="2000" b="1" dirty="0" smtClean="0"/>
              <a:t>Le travail sur soi, sur son propre fonctionnement</a:t>
            </a:r>
            <a:r>
              <a:rPr lang="fr-FR" sz="2000" dirty="0" smtClean="0"/>
              <a:t> ».                            </a:t>
            </a:r>
            <a:r>
              <a:rPr lang="fr-FR" sz="2000" i="1" dirty="0" smtClean="0"/>
              <a:t> N.B. A vrai dire, les</a:t>
            </a:r>
            <a:r>
              <a:rPr lang="fr-FR" sz="2000" i="1" u="sng" dirty="0" smtClean="0"/>
              <a:t> adultes ne se mettent guère en avant sur ce point</a:t>
            </a:r>
            <a:r>
              <a:rPr lang="fr-FR" sz="2000" i="1" dirty="0" smtClean="0"/>
              <a:t>. En effet, comme les parents, les enseignants (à quelques exceptions remarquables près)  pratiquent peu la réflexivité. En tout cas, ils ne semblent pas l’appliquer beaucoup à leurs propres pratiques.</a:t>
            </a:r>
            <a:endParaRPr lang="fr-FR" sz="2000" dirty="0" smtClean="0"/>
          </a:p>
          <a:p>
            <a:pPr marL="457200" indent="-457200">
              <a:buFont typeface="+mj-lt"/>
              <a:buAutoNum type="arabicPeriod"/>
            </a:pPr>
            <a:r>
              <a:rPr lang="fr-FR" sz="2000" dirty="0" smtClean="0"/>
              <a:t>Les </a:t>
            </a:r>
            <a:r>
              <a:rPr lang="fr-FR" sz="2000" b="1" dirty="0" smtClean="0"/>
              <a:t>parents de 1C/1D</a:t>
            </a:r>
            <a:r>
              <a:rPr lang="fr-FR" sz="2000" dirty="0" smtClean="0"/>
              <a:t> exercent une véritable </a:t>
            </a:r>
            <a:r>
              <a:rPr lang="fr-FR" sz="2000" b="1" dirty="0" smtClean="0"/>
              <a:t>pression sur l’enseignement primaire</a:t>
            </a:r>
            <a:r>
              <a:rPr lang="fr-FR" sz="2000" dirty="0" smtClean="0"/>
              <a:t>. Il poussent à ce que </a:t>
            </a:r>
            <a:r>
              <a:rPr lang="fr-FR" sz="2000" b="1" dirty="0" smtClean="0"/>
              <a:t>ce niveau</a:t>
            </a:r>
            <a:r>
              <a:rPr lang="fr-FR" sz="2000" b="1" i="1" dirty="0"/>
              <a:t> </a:t>
            </a:r>
            <a:r>
              <a:rPr lang="fr-FR" sz="2000" b="1" dirty="0" smtClean="0"/>
              <a:t>se calque sur</a:t>
            </a:r>
            <a:r>
              <a:rPr lang="fr-FR" sz="2000" dirty="0" smtClean="0"/>
              <a:t> </a:t>
            </a:r>
            <a:r>
              <a:rPr lang="fr-FR" sz="2000" i="1" dirty="0" smtClean="0"/>
              <a:t>(« singe ! »)</a:t>
            </a:r>
            <a:r>
              <a:rPr lang="fr-FR" sz="2000" dirty="0" smtClean="0"/>
              <a:t> l’enseignement secondaire et entre dans une dynamique de « bachotage ».</a:t>
            </a:r>
          </a:p>
          <a:p>
            <a:pPr marL="457200" indent="-457200">
              <a:buFont typeface="+mj-lt"/>
              <a:buAutoNum type="arabicPeriod"/>
            </a:pPr>
            <a:r>
              <a:rPr lang="fr-FR" sz="2000" dirty="0" smtClean="0"/>
              <a:t>A contrario, une frange minoritaire des élèves et des parents se rejoignent sur la nécessité de </a:t>
            </a:r>
            <a:r>
              <a:rPr lang="fr-FR" sz="2000" b="1" dirty="0" smtClean="0"/>
              <a:t>libérer du temps, de ralentir le rythme</a:t>
            </a:r>
            <a:r>
              <a:rPr lang="fr-FR" sz="2000" dirty="0" smtClean="0"/>
              <a:t>.</a:t>
            </a:r>
          </a:p>
          <a:p>
            <a:pPr marL="457200" indent="-457200">
              <a:buFont typeface="+mj-lt"/>
              <a:buAutoNum type="arabicPeriod"/>
            </a:pPr>
            <a:r>
              <a:rPr lang="fr-FR" sz="2000" dirty="0" smtClean="0"/>
              <a:t>Les </a:t>
            </a:r>
            <a:r>
              <a:rPr lang="fr-FR" sz="2000" b="1" dirty="0" smtClean="0"/>
              <a:t>parents</a:t>
            </a:r>
            <a:r>
              <a:rPr lang="fr-FR" sz="2000" dirty="0" smtClean="0"/>
              <a:t> sont beaucoup plus soucieux et demandeurs d’intervenir sur des </a:t>
            </a:r>
            <a:r>
              <a:rPr lang="fr-FR" sz="2000" b="1" dirty="0" smtClean="0"/>
              <a:t>mécanismes précis de l’organisation pédagogique</a:t>
            </a:r>
            <a:r>
              <a:rPr lang="fr-FR" sz="2000" dirty="0" smtClean="0"/>
              <a:t>  :</a:t>
            </a:r>
            <a:endParaRPr lang="fr-FR" sz="2000" dirty="0"/>
          </a:p>
          <a:p>
            <a:pPr marL="0" indent="0">
              <a:buNone/>
            </a:pPr>
            <a:r>
              <a:rPr lang="fr-FR" sz="2000" dirty="0" smtClean="0"/>
              <a:t>            - demande très forte de renforcer les </a:t>
            </a:r>
            <a:r>
              <a:rPr lang="fr-FR" sz="2000" b="1" dirty="0" smtClean="0"/>
              <a:t>services de soutien, d’aide</a:t>
            </a:r>
            <a:r>
              <a:rPr lang="mr-IN" sz="2000" dirty="0" smtClean="0"/>
              <a:t>…</a:t>
            </a:r>
            <a:endParaRPr lang="fr-FR" sz="2000" dirty="0" smtClean="0"/>
          </a:p>
          <a:p>
            <a:pPr marL="0" indent="0">
              <a:buNone/>
            </a:pPr>
            <a:r>
              <a:rPr lang="fr-FR" sz="2000" dirty="0" smtClean="0"/>
              <a:t>            - demande de travailler sur la </a:t>
            </a:r>
            <a:r>
              <a:rPr lang="fr-FR" sz="2000" b="1" dirty="0" smtClean="0"/>
              <a:t>« méthode de travail »</a:t>
            </a:r>
            <a:r>
              <a:rPr lang="fr-FR" sz="2000" dirty="0" smtClean="0"/>
              <a:t> et sur les </a:t>
            </a:r>
            <a:endParaRPr lang="fr-FR" sz="2000" dirty="0"/>
          </a:p>
          <a:p>
            <a:pPr marL="0" indent="0">
              <a:buNone/>
            </a:pPr>
            <a:r>
              <a:rPr lang="fr-FR" sz="2000" dirty="0" smtClean="0"/>
              <a:t>              </a:t>
            </a:r>
            <a:r>
              <a:rPr lang="fr-FR" sz="2000" b="1" dirty="0" smtClean="0"/>
              <a:t>compétences transversales cognitives</a:t>
            </a:r>
          </a:p>
          <a:p>
            <a:pPr marL="0" indent="0">
              <a:buNone/>
            </a:pPr>
            <a:r>
              <a:rPr lang="fr-FR" sz="2000" dirty="0" smtClean="0"/>
              <a:t>        </a:t>
            </a:r>
            <a:r>
              <a:rPr lang="fr-FR" sz="2000" i="1" dirty="0" smtClean="0"/>
              <a:t>Ils ont tendance à s’inscrire dans la logique du </a:t>
            </a:r>
            <a:r>
              <a:rPr lang="fr-FR" sz="2000" b="1" i="1" dirty="0" smtClean="0"/>
              <a:t>« Toujours plus de la même  </a:t>
            </a:r>
            <a:endParaRPr lang="fr-FR" sz="2000" b="1" i="1" dirty="0"/>
          </a:p>
          <a:p>
            <a:pPr marL="0" indent="0">
              <a:buNone/>
            </a:pPr>
            <a:r>
              <a:rPr lang="fr-FR" sz="2000" b="1" i="1" dirty="0" smtClean="0"/>
              <a:t>        chose !! »</a:t>
            </a:r>
            <a:r>
              <a:rPr lang="fr-FR" sz="2000" i="1" dirty="0" smtClean="0"/>
              <a:t>.</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59</a:t>
            </a:fld>
            <a:endParaRPr lang="fr-FR"/>
          </a:p>
        </p:txBody>
      </p:sp>
    </p:spTree>
    <p:extLst>
      <p:ext uri="{BB962C8B-B14F-4D97-AF65-F5344CB8AC3E}">
        <p14:creationId xmlns:p14="http://schemas.microsoft.com/office/powerpoint/2010/main" val="2358481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18873"/>
            <a:ext cx="8229600" cy="5805727"/>
          </a:xfrm>
        </p:spPr>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6</a:t>
            </a:fld>
            <a:endParaRPr lang="fr-FR"/>
          </a:p>
        </p:txBody>
      </p:sp>
      <p:sp>
        <p:nvSpPr>
          <p:cNvPr id="5" name="Rectangle 4"/>
          <p:cNvSpPr/>
          <p:nvPr/>
        </p:nvSpPr>
        <p:spPr>
          <a:xfrm>
            <a:off x="1709044" y="1906157"/>
            <a:ext cx="2786400" cy="3354765"/>
          </a:xfrm>
          <a:prstGeom prst="rect">
            <a:avLst/>
          </a:prstGeom>
          <a:solidFill>
            <a:schemeClr val="accent1">
              <a:lumMod val="20000"/>
              <a:lumOff val="80000"/>
            </a:schemeClr>
          </a:solidFill>
        </p:spPr>
        <p:txBody>
          <a:bodyPr wrap="square">
            <a:spAutoFit/>
          </a:bodyPr>
          <a:lstStyle/>
          <a:p>
            <a:pPr>
              <a:spcBef>
                <a:spcPts val="1200"/>
              </a:spcBef>
            </a:pPr>
            <a:endParaRPr lang="fr-BE" sz="2200" dirty="0" smtClean="0"/>
          </a:p>
          <a:p>
            <a:pPr>
              <a:spcBef>
                <a:spcPts val="1200"/>
              </a:spcBef>
            </a:pPr>
            <a:r>
              <a:rPr lang="fr-BE" sz="2000" dirty="0" smtClean="0"/>
              <a:t>Amener les Pouvoirs Organisateurs voisins à développer davantage de partenariats au service d'une approche plus collective des besoins des écoles, des enseignants et des jeunes.</a:t>
            </a:r>
          </a:p>
        </p:txBody>
      </p:sp>
      <p:sp>
        <p:nvSpPr>
          <p:cNvPr id="6" name="Rectangle 5"/>
          <p:cNvSpPr/>
          <p:nvPr/>
        </p:nvSpPr>
        <p:spPr>
          <a:xfrm>
            <a:off x="341386" y="1571612"/>
            <a:ext cx="1857356" cy="571504"/>
          </a:xfrm>
          <a:prstGeom prst="rect">
            <a:avLst/>
          </a:prstGeom>
          <a:solidFill>
            <a:srgbClr val="33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3600" dirty="0" smtClean="0">
                <a:solidFill>
                  <a:schemeClr val="bg1"/>
                </a:solidFill>
                <a:latin typeface="Impact" pitchFamily="34" charset="0"/>
              </a:rPr>
              <a:t>axe 6</a:t>
            </a:r>
          </a:p>
        </p:txBody>
      </p:sp>
    </p:spTree>
    <p:extLst>
      <p:ext uri="{BB962C8B-B14F-4D97-AF65-F5344CB8AC3E}">
        <p14:creationId xmlns:p14="http://schemas.microsoft.com/office/powerpoint/2010/main" val="25519118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1961" y="251059"/>
            <a:ext cx="8771152" cy="6470415"/>
          </a:xfrm>
        </p:spPr>
        <p:txBody>
          <a:bodyPr>
            <a:normAutofit/>
          </a:bodyPr>
          <a:lstStyle/>
          <a:p>
            <a:pPr marL="457200" indent="-457200">
              <a:buFont typeface="+mj-lt"/>
              <a:buAutoNum type="arabicPeriod" startAt="5"/>
            </a:pPr>
            <a:r>
              <a:rPr lang="fr-FR" sz="2000" dirty="0" smtClean="0"/>
              <a:t>De leur côté, les élèves ouvrent des portes moins conventionnelles susceptibles de libérer des énergies insuffisamment sollicitées : </a:t>
            </a:r>
          </a:p>
          <a:p>
            <a:pPr marL="0" indent="0">
              <a:buNone/>
            </a:pPr>
            <a:r>
              <a:rPr lang="fr-FR" sz="2000" dirty="0" smtClean="0"/>
              <a:t>              - le levier de la convivialité : « bien(-)être ensemble »;</a:t>
            </a:r>
          </a:p>
          <a:p>
            <a:pPr marL="0" indent="0">
              <a:buNone/>
            </a:pPr>
            <a:r>
              <a:rPr lang="fr-FR" sz="2000" dirty="0" smtClean="0"/>
              <a:t>              - la force du « ludique »,</a:t>
            </a:r>
          </a:p>
          <a:p>
            <a:pPr marL="0" indent="0">
              <a:buNone/>
            </a:pPr>
            <a:r>
              <a:rPr lang="fr-FR" sz="2000" dirty="0"/>
              <a:t> </a:t>
            </a:r>
            <a:r>
              <a:rPr lang="fr-FR" sz="2000" dirty="0" smtClean="0"/>
              <a:t>             - la puissance de l’« entraide », de la « coopération ».</a:t>
            </a:r>
            <a:endParaRPr lang="fr-FR" sz="2000" dirty="0"/>
          </a:p>
          <a:p>
            <a:pPr marL="0" indent="0">
              <a:buNone/>
            </a:pPr>
            <a:r>
              <a:rPr lang="fr-FR" sz="2000" dirty="0" smtClean="0"/>
              <a:t>        Voir les travaux de </a:t>
            </a:r>
            <a:r>
              <a:rPr lang="fr-FR" sz="2000" dirty="0" err="1" smtClean="0"/>
              <a:t>Maslow</a:t>
            </a:r>
            <a:r>
              <a:rPr lang="fr-FR" sz="2000" dirty="0" smtClean="0"/>
              <a:t> et d’Alvarez.</a:t>
            </a:r>
          </a:p>
          <a:p>
            <a:pPr marL="0" indent="0">
              <a:buNone/>
            </a:pPr>
            <a:endParaRPr lang="fr-FR" sz="2000" dirty="0"/>
          </a:p>
          <a:p>
            <a:pPr marL="0" indent="0">
              <a:buNone/>
            </a:pPr>
            <a:r>
              <a:rPr lang="fr-FR" sz="2000" b="1" i="1" dirty="0" smtClean="0"/>
              <a:t>COMMENTAIRES</a:t>
            </a:r>
          </a:p>
          <a:p>
            <a:pPr marL="457200" indent="-457200">
              <a:buFont typeface="+mj-lt"/>
              <a:buAutoNum type="arabicPeriod"/>
            </a:pPr>
            <a:r>
              <a:rPr lang="fr-FR" sz="2000" i="1" dirty="0" smtClean="0"/>
              <a:t>Attention à la dérive  « bachotage » ! Il peut être intéressant de réfléchir à la nuance entre « </a:t>
            </a:r>
            <a:r>
              <a:rPr lang="fr-FR" sz="2000" b="1" i="1" dirty="0" smtClean="0"/>
              <a:t>travailler pour réussi</a:t>
            </a:r>
            <a:r>
              <a:rPr lang="fr-FR" sz="2000" i="1" dirty="0" smtClean="0"/>
              <a:t>r » et « </a:t>
            </a:r>
            <a:r>
              <a:rPr lang="fr-FR" sz="2000" b="1" i="1" dirty="0" smtClean="0"/>
              <a:t>travailler pour apprendre</a:t>
            </a:r>
            <a:r>
              <a:rPr lang="fr-FR" sz="2000" i="1" dirty="0" smtClean="0"/>
              <a:t> ». </a:t>
            </a:r>
          </a:p>
          <a:p>
            <a:pPr marL="457200" indent="-457200">
              <a:buFont typeface="+mj-lt"/>
              <a:buAutoNum type="arabicPeriod"/>
            </a:pPr>
            <a:r>
              <a:rPr lang="fr-FR" sz="2000" b="1" i="1" dirty="0" smtClean="0"/>
              <a:t>Primaire </a:t>
            </a:r>
            <a:r>
              <a:rPr lang="mr-IN" sz="2000" b="1" i="1" dirty="0" smtClean="0"/>
              <a:t>–</a:t>
            </a:r>
            <a:r>
              <a:rPr lang="fr-FR" sz="2000" b="1" i="1" dirty="0" smtClean="0"/>
              <a:t> et </a:t>
            </a:r>
            <a:r>
              <a:rPr lang="mr-IN" sz="2000" b="1" i="1" dirty="0" smtClean="0"/>
              <a:t>–</a:t>
            </a:r>
            <a:r>
              <a:rPr lang="fr-FR" sz="2000" b="1" i="1" dirty="0" smtClean="0"/>
              <a:t> secondaire devraient être davantage stabilisés</a:t>
            </a:r>
            <a:r>
              <a:rPr lang="fr-FR" sz="2000" i="1" dirty="0" smtClean="0"/>
              <a:t> dans une perception et une compréhension claire de </a:t>
            </a:r>
            <a:r>
              <a:rPr lang="fr-FR" sz="2000" b="1" i="1" dirty="0" smtClean="0"/>
              <a:t>ce qu’ils ont à faire au sujet des savoirs, des savoir-faire, des compétences disciplinaires et transversales</a:t>
            </a:r>
            <a:r>
              <a:rPr lang="fr-FR" sz="2000" i="1" dirty="0" smtClean="0"/>
              <a:t>.           Il continue à y avoir</a:t>
            </a:r>
            <a:r>
              <a:rPr lang="fr-FR" sz="2000" b="1" i="1" dirty="0" smtClean="0"/>
              <a:t> beaucoup de flou</a:t>
            </a:r>
            <a:r>
              <a:rPr lang="fr-FR" sz="2000" i="1" dirty="0" smtClean="0"/>
              <a:t>, notamment </a:t>
            </a:r>
            <a:r>
              <a:rPr lang="fr-FR" sz="2000" b="1" i="1" dirty="0" smtClean="0"/>
              <a:t>sur les compétences transversales</a:t>
            </a:r>
            <a:r>
              <a:rPr lang="fr-FR" sz="2000" i="1" dirty="0" smtClean="0"/>
              <a:t>. En outre, sous le label « Méthode de travail », une pression énorme (démesurée ?) est exercée. </a:t>
            </a:r>
          </a:p>
          <a:p>
            <a:pPr marL="457200" indent="-457200">
              <a:buFont typeface="+mj-lt"/>
              <a:buAutoNum type="arabicPeriod"/>
            </a:pPr>
            <a:endParaRPr lang="fr-FR" sz="2000" i="1" dirty="0"/>
          </a:p>
          <a:p>
            <a:pPr marL="0" indent="0">
              <a:buNone/>
            </a:pPr>
            <a:r>
              <a:rPr lang="fr-FR" sz="2000" dirty="0" smtClean="0"/>
              <a:t>   </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60</a:t>
            </a:fld>
            <a:endParaRPr lang="fr-FR"/>
          </a:p>
        </p:txBody>
      </p:sp>
    </p:spTree>
    <p:extLst>
      <p:ext uri="{BB962C8B-B14F-4D97-AF65-F5344CB8AC3E}">
        <p14:creationId xmlns:p14="http://schemas.microsoft.com/office/powerpoint/2010/main" val="33149176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1494" y="398741"/>
            <a:ext cx="8756386" cy="6173123"/>
          </a:xfrm>
        </p:spPr>
        <p:txBody>
          <a:bodyPr>
            <a:normAutofit/>
          </a:bodyPr>
          <a:lstStyle/>
          <a:p>
            <a:pPr marL="0" indent="0" algn="ctr">
              <a:buNone/>
            </a:pPr>
            <a:r>
              <a:rPr lang="fr-FR" sz="2000" b="1" dirty="0" smtClean="0"/>
              <a:t>PETITE MISE AU POINT SUR LES COMPETENCES TRANSVERSALES</a:t>
            </a:r>
          </a:p>
          <a:p>
            <a:pPr marL="0" indent="0" algn="ctr">
              <a:buNone/>
            </a:pPr>
            <a:r>
              <a:rPr lang="fr-FR" sz="1600" i="1" dirty="0" smtClean="0"/>
              <a:t>A partir d’un dossier des FUNDP </a:t>
            </a:r>
            <a:r>
              <a:rPr lang="mr-IN" sz="1600" i="1" dirty="0" smtClean="0"/>
              <a:t>–</a:t>
            </a:r>
            <a:r>
              <a:rPr lang="fr-FR" sz="1600" i="1" dirty="0" smtClean="0"/>
              <a:t> Département Education et Technologies </a:t>
            </a:r>
            <a:r>
              <a:rPr lang="mr-IN" sz="1600" i="1" dirty="0" smtClean="0"/>
              <a:t>–</a:t>
            </a:r>
            <a:endParaRPr lang="fr-FR" sz="1600" i="1" dirty="0" smtClean="0"/>
          </a:p>
          <a:p>
            <a:pPr marL="0" indent="0" algn="ctr">
              <a:buNone/>
            </a:pPr>
            <a:r>
              <a:rPr lang="fr-FR" sz="1600" i="1" dirty="0" smtClean="0"/>
              <a:t>« Développer des compétences transversales » (1997)</a:t>
            </a:r>
          </a:p>
          <a:p>
            <a:pPr marL="0" indent="0">
              <a:buNone/>
            </a:pPr>
            <a:endParaRPr lang="fr-FR" sz="2000" dirty="0"/>
          </a:p>
          <a:p>
            <a:pPr marL="0" indent="0">
              <a:buNone/>
            </a:pPr>
            <a:r>
              <a:rPr lang="fr-FR" sz="2000" dirty="0" smtClean="0"/>
              <a:t>                                                 Compétences transversales</a:t>
            </a:r>
          </a:p>
          <a:p>
            <a:pPr marL="0" indent="0">
              <a:buNone/>
            </a:pPr>
            <a:endParaRPr lang="fr-FR" sz="2000" dirty="0"/>
          </a:p>
          <a:p>
            <a:pPr marL="0" indent="0">
              <a:buNone/>
            </a:pPr>
            <a:r>
              <a:rPr lang="fr-FR" sz="2000" dirty="0" smtClean="0"/>
              <a:t>       Socioaffectives                                                                  Cognitives</a:t>
            </a:r>
          </a:p>
          <a:p>
            <a:pPr marL="0" indent="0">
              <a:buNone/>
            </a:pPr>
            <a:r>
              <a:rPr lang="fr-FR" sz="2000" dirty="0" smtClean="0"/>
              <a:t>   Développement de la personnalité       Développement des démarches de pensée </a:t>
            </a:r>
            <a:endParaRPr lang="fr-FR" sz="2000" dirty="0"/>
          </a:p>
          <a:p>
            <a:pPr marL="0" indent="0">
              <a:buNone/>
            </a:pPr>
            <a:endParaRPr lang="fr-FR" sz="2000" dirty="0" smtClean="0"/>
          </a:p>
          <a:p>
            <a:pPr marL="0" indent="0">
              <a:buNone/>
            </a:pPr>
            <a:endParaRPr lang="fr-FR" sz="2000" dirty="0"/>
          </a:p>
          <a:p>
            <a:pPr marL="0" indent="0">
              <a:buNone/>
            </a:pPr>
            <a:r>
              <a:rPr lang="fr-FR" sz="2000" dirty="0" smtClean="0"/>
              <a:t>                                                               Stratégies                                   Stratégies</a:t>
            </a:r>
          </a:p>
          <a:p>
            <a:pPr marL="0" indent="0">
              <a:buNone/>
            </a:pPr>
            <a:r>
              <a:rPr lang="fr-FR" sz="2000" dirty="0" smtClean="0"/>
              <a:t>                                            de gestion de son apprentissage     de traitement des infos</a:t>
            </a: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61</a:t>
            </a:fld>
            <a:endParaRPr lang="fr-FR"/>
          </a:p>
        </p:txBody>
      </p:sp>
      <p:cxnSp>
        <p:nvCxnSpPr>
          <p:cNvPr id="6" name="Connecteur droit avec flèche 5"/>
          <p:cNvCxnSpPr/>
          <p:nvPr/>
        </p:nvCxnSpPr>
        <p:spPr>
          <a:xfrm flipH="1">
            <a:off x="2569327" y="2097090"/>
            <a:ext cx="1712885" cy="4578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Connecteur droit avec flèche 6"/>
          <p:cNvCxnSpPr/>
          <p:nvPr/>
        </p:nvCxnSpPr>
        <p:spPr>
          <a:xfrm>
            <a:off x="4434613" y="2097090"/>
            <a:ext cx="1963910" cy="3544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Connecteur droit avec flèche 7"/>
          <p:cNvCxnSpPr/>
          <p:nvPr/>
        </p:nvCxnSpPr>
        <p:spPr>
          <a:xfrm>
            <a:off x="6398523" y="3292701"/>
            <a:ext cx="1324226" cy="7236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Connecteur droit avec flèche 8"/>
          <p:cNvCxnSpPr/>
          <p:nvPr/>
        </p:nvCxnSpPr>
        <p:spPr>
          <a:xfrm flipH="1">
            <a:off x="4577537" y="3292701"/>
            <a:ext cx="1569961" cy="5765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51273612"/>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2429" y="251060"/>
            <a:ext cx="8756386" cy="6335574"/>
          </a:xfrm>
        </p:spPr>
        <p:txBody>
          <a:bodyPr>
            <a:normAutofit/>
          </a:bodyPr>
          <a:lstStyle/>
          <a:p>
            <a:pPr marL="0" indent="0" algn="ctr">
              <a:buNone/>
            </a:pPr>
            <a:r>
              <a:rPr lang="fr-FR" sz="2000" b="1" dirty="0" smtClean="0"/>
              <a:t>QUELQUES REFERENCES INTERNET </a:t>
            </a:r>
          </a:p>
          <a:p>
            <a:pPr marL="0" indent="0" algn="ctr">
              <a:buNone/>
            </a:pPr>
            <a:r>
              <a:rPr lang="fr-FR" sz="2000" b="1" dirty="0" smtClean="0"/>
              <a:t>SUR LES COMPETENCES TRANSVERSALES COGNITIVES  -  NON COGNITIVES</a:t>
            </a:r>
            <a:endParaRPr lang="fr-FR" sz="2000" b="1" dirty="0"/>
          </a:p>
          <a:p>
            <a:pPr marL="0" indent="0">
              <a:buNone/>
            </a:pPr>
            <a:endParaRPr lang="fr-FR" sz="2000" dirty="0" smtClean="0"/>
          </a:p>
          <a:p>
            <a:pPr marL="0" indent="0">
              <a:buNone/>
            </a:pPr>
            <a:endParaRPr lang="fr-FR" sz="2000" dirty="0"/>
          </a:p>
          <a:p>
            <a:r>
              <a:rPr lang="fr-FR" sz="2000" u="sng" dirty="0">
                <a:hlinkClick r:id="rId2"/>
              </a:rPr>
              <a:t>http://www.syn-lab.fr/RECHERCHE-DEVELOPPEMENT</a:t>
            </a:r>
            <a:endParaRPr lang="fr-BE" sz="2000" dirty="0"/>
          </a:p>
          <a:p>
            <a:pPr marL="0" indent="0">
              <a:buNone/>
            </a:pPr>
            <a:r>
              <a:rPr lang="fr-FR" sz="2000" dirty="0"/>
              <a:t> </a:t>
            </a:r>
            <a:endParaRPr lang="fr-BE" sz="2000" dirty="0"/>
          </a:p>
          <a:p>
            <a:r>
              <a:rPr lang="fr-FR" sz="2000" u="sng" dirty="0">
                <a:hlinkClick r:id="rId3"/>
              </a:rPr>
              <a:t>http://www.syn-lab.fr/IMG/pdf/synlab2014_csce_comment-evaluer-les-competences.pdf</a:t>
            </a:r>
            <a:endParaRPr lang="fr-BE" sz="2000" dirty="0"/>
          </a:p>
          <a:p>
            <a:pPr marL="0" indent="0">
              <a:buNone/>
            </a:pPr>
            <a:r>
              <a:rPr lang="fr-FR" sz="2000" dirty="0"/>
              <a:t> </a:t>
            </a:r>
            <a:endParaRPr lang="fr-BE" sz="2000" dirty="0"/>
          </a:p>
          <a:p>
            <a:r>
              <a:rPr lang="fr-FR" sz="2000" u="sng" dirty="0">
                <a:hlinkClick r:id="rId4"/>
              </a:rPr>
              <a:t>http://www.legrainasbl.org/index.php?option=com_content&amp;view=article&amp;id=183:le-developpement-cognitif-ou-l-apprendre-a-apprendre-r-un-enjeu-demancipation&amp;catid=54:analyses</a:t>
            </a:r>
            <a:endParaRPr lang="fr-BE" sz="2000" dirty="0"/>
          </a:p>
          <a:p>
            <a:pPr marL="0" indent="0">
              <a:buNone/>
            </a:pPr>
            <a:r>
              <a:rPr lang="fr-FR" sz="2000" dirty="0"/>
              <a:t> </a:t>
            </a:r>
            <a:endParaRPr lang="fr-BE" sz="2000" dirty="0"/>
          </a:p>
          <a:p>
            <a:r>
              <a:rPr lang="fr-FR" sz="2000" u="sng" dirty="0">
                <a:hlinkClick r:id="rId5"/>
              </a:rPr>
              <a:t>https://www.legrainasbl.org/index.php?option=com_content&amp;view=article&amp;id=255:les-competences-du-developpement-cognitif&amp;catid=54:analyses</a:t>
            </a:r>
            <a:endParaRPr lang="fr-BE"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62</a:t>
            </a:fld>
            <a:endParaRPr lang="fr-FR"/>
          </a:p>
        </p:txBody>
      </p:sp>
    </p:spTree>
    <p:extLst>
      <p:ext uri="{BB962C8B-B14F-4D97-AF65-F5344CB8AC3E}">
        <p14:creationId xmlns:p14="http://schemas.microsoft.com/office/powerpoint/2010/main" val="874437493"/>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195" y="305346"/>
            <a:ext cx="8785918" cy="713662"/>
          </a:xfrm>
        </p:spPr>
        <p:txBody>
          <a:bodyPr>
            <a:normAutofit fontScale="90000"/>
          </a:bodyPr>
          <a:lstStyle/>
          <a:p>
            <a:pPr algn="ctr"/>
            <a:r>
              <a:rPr lang="fr-FR" sz="2800" b="1" dirty="0" smtClean="0"/>
              <a:t>CONCLUSIONS RELATIVES A L’ENSEMBLE DE </a:t>
            </a:r>
            <a:br>
              <a:rPr lang="fr-FR" sz="2800" b="1" dirty="0" smtClean="0"/>
            </a:br>
            <a:r>
              <a:rPr lang="fr-FR" sz="2800" b="1" dirty="0" smtClean="0"/>
              <a:t>L’ENQUÊTE ELEVES  -  PARENTS </a:t>
            </a:r>
            <a:endParaRPr lang="fr-FR" sz="2800" b="1" dirty="0"/>
          </a:p>
        </p:txBody>
      </p:sp>
      <p:sp>
        <p:nvSpPr>
          <p:cNvPr id="3" name="Espace réservé du contenu 2"/>
          <p:cNvSpPr>
            <a:spLocks noGrp="1"/>
          </p:cNvSpPr>
          <p:nvPr>
            <p:ph idx="1"/>
          </p:nvPr>
        </p:nvSpPr>
        <p:spPr>
          <a:xfrm>
            <a:off x="177195" y="1137154"/>
            <a:ext cx="8785918" cy="5584321"/>
          </a:xfrm>
        </p:spPr>
        <p:txBody>
          <a:bodyPr>
            <a:normAutofit/>
          </a:bodyPr>
          <a:lstStyle/>
          <a:p>
            <a:pPr marL="0" indent="0">
              <a:buNone/>
            </a:pPr>
            <a:r>
              <a:rPr lang="fr-FR" sz="2000" dirty="0" smtClean="0"/>
              <a:t>On a l’impression qu’à l’</a:t>
            </a:r>
            <a:r>
              <a:rPr lang="fr-FR" sz="2000" b="1" dirty="0" smtClean="0"/>
              <a:t>entrée du secondaire</a:t>
            </a:r>
            <a:r>
              <a:rPr lang="fr-FR" sz="2000" dirty="0" smtClean="0"/>
              <a:t>, il y a </a:t>
            </a:r>
            <a:r>
              <a:rPr lang="fr-FR" sz="2000" b="1" dirty="0" smtClean="0"/>
              <a:t>3 univers logiques</a:t>
            </a:r>
            <a:r>
              <a:rPr lang="fr-FR" sz="2000" dirty="0" smtClean="0"/>
              <a:t> qui sont en présence :</a:t>
            </a: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63</a:t>
            </a:fld>
            <a:endParaRPr lang="fr-FR"/>
          </a:p>
        </p:txBody>
      </p:sp>
      <p:sp>
        <p:nvSpPr>
          <p:cNvPr id="5" name="Ellipse 4"/>
          <p:cNvSpPr/>
          <p:nvPr/>
        </p:nvSpPr>
        <p:spPr>
          <a:xfrm>
            <a:off x="3824459" y="1727883"/>
            <a:ext cx="2155872" cy="196417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chemeClr val="tx1"/>
                </a:solidFill>
              </a:rPr>
              <a:t>Elèves</a:t>
            </a:r>
          </a:p>
          <a:p>
            <a:pPr algn="ctr"/>
            <a:r>
              <a:rPr lang="fr-FR" sz="1400" dirty="0" smtClean="0">
                <a:solidFill>
                  <a:schemeClr val="tx1"/>
                </a:solidFill>
              </a:rPr>
              <a:t>Logique relationnelle</a:t>
            </a:r>
          </a:p>
          <a:p>
            <a:pPr algn="ctr"/>
            <a:r>
              <a:rPr lang="fr-FR" sz="1400" dirty="0" smtClean="0">
                <a:solidFill>
                  <a:schemeClr val="tx1"/>
                </a:solidFill>
              </a:rPr>
              <a:t>(un peu d’insouciance,</a:t>
            </a:r>
          </a:p>
          <a:p>
            <a:pPr algn="ctr"/>
            <a:r>
              <a:rPr lang="fr-FR" sz="1400" dirty="0" smtClean="0">
                <a:solidFill>
                  <a:schemeClr val="tx1"/>
                </a:solidFill>
              </a:rPr>
              <a:t>beaucoup d’énergie,</a:t>
            </a:r>
          </a:p>
          <a:p>
            <a:pPr algn="ctr"/>
            <a:r>
              <a:rPr lang="fr-FR" sz="1400" dirty="0" smtClean="0">
                <a:solidFill>
                  <a:schemeClr val="tx1"/>
                </a:solidFill>
              </a:rPr>
              <a:t>de désir).</a:t>
            </a:r>
            <a:endParaRPr lang="fr-FR" sz="1400" dirty="0">
              <a:solidFill>
                <a:schemeClr val="tx1"/>
              </a:solidFill>
            </a:endParaRPr>
          </a:p>
        </p:txBody>
      </p:sp>
      <p:sp>
        <p:nvSpPr>
          <p:cNvPr id="6" name="Ellipse 5"/>
          <p:cNvSpPr/>
          <p:nvPr/>
        </p:nvSpPr>
        <p:spPr>
          <a:xfrm>
            <a:off x="3691562" y="4223717"/>
            <a:ext cx="2288769" cy="227430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000000"/>
                </a:solidFill>
              </a:rPr>
              <a:t>Enseignants</a:t>
            </a:r>
          </a:p>
          <a:p>
            <a:pPr algn="ctr"/>
            <a:r>
              <a:rPr lang="fr-FR" sz="1400" dirty="0" smtClean="0">
                <a:solidFill>
                  <a:srgbClr val="000000"/>
                </a:solidFill>
              </a:rPr>
              <a:t>Logique du rendement évaluatif et de la conformité aux règles.</a:t>
            </a:r>
            <a:endParaRPr lang="fr-FR" sz="1400" dirty="0">
              <a:solidFill>
                <a:srgbClr val="000000"/>
              </a:solidFill>
            </a:endParaRPr>
          </a:p>
        </p:txBody>
      </p:sp>
      <p:sp>
        <p:nvSpPr>
          <p:cNvPr id="7" name="Ellipse 6"/>
          <p:cNvSpPr/>
          <p:nvPr/>
        </p:nvSpPr>
        <p:spPr>
          <a:xfrm>
            <a:off x="442987" y="2414368"/>
            <a:ext cx="2377367" cy="250239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000000"/>
                </a:solidFill>
              </a:rPr>
              <a:t>Les parents</a:t>
            </a:r>
          </a:p>
          <a:p>
            <a:pPr algn="ctr"/>
            <a:r>
              <a:rPr lang="fr-FR" sz="1400" dirty="0">
                <a:solidFill>
                  <a:srgbClr val="000000"/>
                </a:solidFill>
              </a:rPr>
              <a:t>D</a:t>
            </a:r>
            <a:r>
              <a:rPr lang="fr-FR" sz="1400" dirty="0" smtClean="0">
                <a:solidFill>
                  <a:srgbClr val="000000"/>
                </a:solidFill>
              </a:rPr>
              <a:t>échirés et penchant alternativement d’un côté et de l’autre. </a:t>
            </a:r>
          </a:p>
          <a:p>
            <a:pPr algn="ctr"/>
            <a:r>
              <a:rPr lang="fr-FR" sz="1400" dirty="0" smtClean="0">
                <a:solidFill>
                  <a:srgbClr val="000000"/>
                </a:solidFill>
              </a:rPr>
              <a:t>Surtout mus par la préparation de l’avenir.</a:t>
            </a:r>
            <a:endParaRPr lang="fr-FR" sz="1400" dirty="0">
              <a:solidFill>
                <a:srgbClr val="000000"/>
              </a:solidFill>
            </a:endParaRPr>
          </a:p>
        </p:txBody>
      </p:sp>
    </p:spTree>
    <p:extLst>
      <p:ext uri="{BB962C8B-B14F-4D97-AF65-F5344CB8AC3E}">
        <p14:creationId xmlns:p14="http://schemas.microsoft.com/office/powerpoint/2010/main" val="3772260881"/>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0559" y="369206"/>
            <a:ext cx="8593957" cy="6217428"/>
          </a:xfrm>
        </p:spPr>
        <p:txBody>
          <a:bodyPr>
            <a:normAutofit/>
          </a:bodyPr>
          <a:lstStyle/>
          <a:p>
            <a:pPr marL="0" indent="0">
              <a:buNone/>
            </a:pPr>
            <a:r>
              <a:rPr lang="fr-FR" sz="2000" i="1" dirty="0" smtClean="0"/>
              <a:t>Au niveau du pilotage pédagogique par les PO et les directions, il y a peut-être quelque chose à faire dans le </a:t>
            </a:r>
            <a:r>
              <a:rPr lang="fr-FR" sz="2000" b="1" i="1" dirty="0" smtClean="0"/>
              <a:t>dialogue, l’échange</a:t>
            </a:r>
            <a:r>
              <a:rPr lang="fr-FR" sz="2000" i="1" dirty="0" smtClean="0"/>
              <a:t> entre « </a:t>
            </a:r>
            <a:r>
              <a:rPr lang="fr-FR" sz="2000" b="1" i="1" dirty="0" smtClean="0"/>
              <a:t>Elèves</a:t>
            </a:r>
            <a:r>
              <a:rPr lang="fr-FR" sz="2000" i="1" dirty="0" smtClean="0"/>
              <a:t> » et « </a:t>
            </a:r>
            <a:r>
              <a:rPr lang="fr-FR" sz="2000" b="1" i="1" dirty="0" smtClean="0"/>
              <a:t>Enseignants</a:t>
            </a:r>
            <a:r>
              <a:rPr lang="fr-FR" sz="2000" i="1" dirty="0" smtClean="0"/>
              <a:t> », </a:t>
            </a:r>
            <a:r>
              <a:rPr lang="fr-FR" sz="2000" b="1" i="1" dirty="0" smtClean="0"/>
              <a:t>entre les deux univers logiques</a:t>
            </a:r>
            <a:r>
              <a:rPr lang="fr-FR" sz="2000" i="1" dirty="0" smtClean="0"/>
              <a:t>. </a:t>
            </a:r>
          </a:p>
          <a:p>
            <a:pPr marL="0" indent="0">
              <a:buNone/>
            </a:pPr>
            <a:endParaRPr lang="fr-FR" sz="2000" i="1" dirty="0" smtClean="0"/>
          </a:p>
          <a:p>
            <a:pPr marL="0" indent="0">
              <a:buNone/>
            </a:pPr>
            <a:r>
              <a:rPr lang="fr-FR" sz="2000" i="1" dirty="0" smtClean="0"/>
              <a:t>Il n’est pas heureux que les enseignants du secondaire ne prennent guère en compte la logique dans laquelle se trouvent les pré-adolescents au moment où ils entrent dans le secondaire.</a:t>
            </a:r>
          </a:p>
          <a:p>
            <a:pPr marL="0" indent="0">
              <a:buNone/>
            </a:pPr>
            <a:endParaRPr lang="fr-FR" sz="2000" i="1" dirty="0"/>
          </a:p>
          <a:p>
            <a:pPr marL="0" indent="0">
              <a:buNone/>
            </a:pPr>
            <a:r>
              <a:rPr lang="fr-FR" sz="2000" i="1" dirty="0" smtClean="0"/>
              <a:t>Est-il pertinent et profitable pour leur propre évolution que, dès la 1</a:t>
            </a:r>
            <a:r>
              <a:rPr lang="fr-FR" sz="2000" i="1" baseline="30000" dirty="0" smtClean="0"/>
              <a:t>re</a:t>
            </a:r>
            <a:r>
              <a:rPr lang="fr-FR" sz="2000" i="1" dirty="0" smtClean="0"/>
              <a:t> minute de présence dans le secondaire, les élèves doivent se conformer totalement et en un coup à l’univers des enseignants ?</a:t>
            </a:r>
          </a:p>
          <a:p>
            <a:pPr marL="0" indent="0">
              <a:buNone/>
            </a:pPr>
            <a:endParaRPr lang="fr-FR" sz="2000" i="1" dirty="0" smtClean="0"/>
          </a:p>
          <a:p>
            <a:pPr marL="0" indent="0">
              <a:buNone/>
            </a:pPr>
            <a:r>
              <a:rPr lang="fr-FR" sz="2000" i="1" dirty="0" smtClean="0"/>
              <a:t>Et si on tentait davantage de dialogue, d’échange entre les 2 catégories d’acteurs ?</a:t>
            </a:r>
          </a:p>
          <a:p>
            <a:pPr marL="0" indent="0">
              <a:buNone/>
            </a:pPr>
            <a:r>
              <a:rPr lang="fr-FR" sz="2000" i="1" dirty="0" smtClean="0"/>
              <a:t>Si les enseignants, sans abandonner leurs missions spécifiques, prenaient la peine d’aller à la rencontre des enfants dans leur logique ?</a:t>
            </a:r>
          </a:p>
          <a:p>
            <a:pPr marL="0" indent="0">
              <a:buNone/>
            </a:pPr>
            <a:r>
              <a:rPr lang="fr-FR" sz="2000" i="1" dirty="0" smtClean="0"/>
              <a:t>En exploitant tous les leviers puissants de la relation humaine, du ludique, de la créativité</a:t>
            </a:r>
            <a:r>
              <a:rPr lang="mr-IN" sz="2000" i="1" dirty="0" smtClean="0"/>
              <a:t>…</a:t>
            </a:r>
            <a:r>
              <a:rPr lang="fr-FR" sz="2000" i="1" dirty="0" smtClean="0"/>
              <a:t> </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64</a:t>
            </a:fld>
            <a:endParaRPr lang="fr-FR"/>
          </a:p>
        </p:txBody>
      </p:sp>
    </p:spTree>
    <p:extLst>
      <p:ext uri="{BB962C8B-B14F-4D97-AF65-F5344CB8AC3E}">
        <p14:creationId xmlns:p14="http://schemas.microsoft.com/office/powerpoint/2010/main" val="80848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3957" y="342454"/>
            <a:ext cx="8633820" cy="5982146"/>
          </a:xfrm>
        </p:spPr>
        <p:txBody>
          <a:bodyPr>
            <a:normAutofit/>
          </a:bodyPr>
          <a:lstStyle/>
          <a:p>
            <a:pPr marL="0" indent="0" algn="ctr">
              <a:buNone/>
            </a:pPr>
            <a:endParaRPr lang="fr-FR" sz="2400" b="1" dirty="0" smtClean="0"/>
          </a:p>
          <a:p>
            <a:pPr marL="0" indent="0" algn="ctr">
              <a:buNone/>
            </a:pPr>
            <a:endParaRPr lang="fr-FR" sz="2400" b="1" dirty="0"/>
          </a:p>
          <a:p>
            <a:pPr marL="0" indent="0" algn="ctr">
              <a:buNone/>
            </a:pPr>
            <a:endParaRPr lang="fr-FR" sz="2400" b="1" dirty="0" smtClean="0"/>
          </a:p>
          <a:p>
            <a:pPr marL="0" indent="0" algn="ctr">
              <a:buNone/>
            </a:pPr>
            <a:endParaRPr lang="fr-FR" sz="2400" b="1" dirty="0" smtClean="0"/>
          </a:p>
          <a:p>
            <a:pPr marL="0" indent="0" algn="ctr">
              <a:buNone/>
            </a:pPr>
            <a:endParaRPr lang="fr-FR" sz="2400" b="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65</a:t>
            </a:fld>
            <a:endParaRPr lang="fr-FR"/>
          </a:p>
        </p:txBody>
      </p:sp>
      <p:sp>
        <p:nvSpPr>
          <p:cNvPr id="5" name="Rectangle 4"/>
          <p:cNvSpPr/>
          <p:nvPr/>
        </p:nvSpPr>
        <p:spPr>
          <a:xfrm>
            <a:off x="1831015" y="1314373"/>
            <a:ext cx="5463512" cy="3824973"/>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a:endParaRPr lang="fr-FR" dirty="0" smtClean="0"/>
          </a:p>
          <a:p>
            <a:pPr algn="ctr"/>
            <a:endParaRPr lang="fr-FR" dirty="0"/>
          </a:p>
          <a:p>
            <a:pPr algn="ctr"/>
            <a:endParaRPr lang="fr-FR" dirty="0" smtClean="0"/>
          </a:p>
          <a:p>
            <a:pPr algn="ctr"/>
            <a:endParaRPr lang="fr-FR" sz="2400" b="1" dirty="0" smtClean="0"/>
          </a:p>
          <a:p>
            <a:pPr algn="ctr"/>
            <a:r>
              <a:rPr lang="fr-FR" sz="2400" b="1" dirty="0" smtClean="0">
                <a:solidFill>
                  <a:srgbClr val="000000"/>
                </a:solidFill>
              </a:rPr>
              <a:t>MEMBRES DU PERSONNEL</a:t>
            </a:r>
          </a:p>
          <a:p>
            <a:pPr algn="ctr"/>
            <a:endParaRPr lang="fr-FR" sz="2400" b="1" dirty="0">
              <a:solidFill>
                <a:srgbClr val="000000"/>
              </a:solidFill>
            </a:endParaRPr>
          </a:p>
          <a:p>
            <a:pPr algn="ctr"/>
            <a:r>
              <a:rPr lang="fr-FR" sz="2400" b="1" dirty="0" smtClean="0">
                <a:solidFill>
                  <a:srgbClr val="000000"/>
                </a:solidFill>
              </a:rPr>
              <a:t>DU FONDAMENTAL  (34 enseignants)</a:t>
            </a:r>
          </a:p>
          <a:p>
            <a:pPr algn="ctr"/>
            <a:endParaRPr lang="fr-FR" sz="2400" b="1" dirty="0">
              <a:solidFill>
                <a:srgbClr val="000000"/>
              </a:solidFill>
            </a:endParaRPr>
          </a:p>
          <a:p>
            <a:pPr algn="ctr"/>
            <a:r>
              <a:rPr lang="fr-FR" sz="2400" b="1" dirty="0" smtClean="0">
                <a:solidFill>
                  <a:srgbClr val="000000"/>
                </a:solidFill>
              </a:rPr>
              <a:t>ET DU SECONDAIRE  (92 enseignants)</a:t>
            </a:r>
            <a:endParaRPr lang="fr-FR" sz="2400" b="1" dirty="0">
              <a:solidFill>
                <a:srgbClr val="000000"/>
              </a:solidFill>
            </a:endParaRPr>
          </a:p>
        </p:txBody>
      </p:sp>
    </p:spTree>
    <p:extLst>
      <p:ext uri="{BB962C8B-B14F-4D97-AF65-F5344CB8AC3E}">
        <p14:creationId xmlns:p14="http://schemas.microsoft.com/office/powerpoint/2010/main" val="2829978865"/>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1174" y="213771"/>
            <a:ext cx="8738508" cy="6400591"/>
          </a:xfrm>
        </p:spPr>
        <p:txBody>
          <a:bodyPr>
            <a:normAutofit/>
          </a:bodyPr>
          <a:lstStyle/>
          <a:p>
            <a:pPr marL="0" indent="0">
              <a:buNone/>
            </a:pPr>
            <a:r>
              <a:rPr lang="fr-FR" sz="2000" b="1" i="1" dirty="0" smtClean="0"/>
              <a:t>Les enseignants et éducateurs des élèves de P6 et de 1C/1D étaient invités à répondre à un même questionnaire à partir duquel ils avaient la possibilité d’expliciter leurs impressions et leurs réflexions concernant quelques-unes des grandes thématiques proposées aux élèves et aux parents.</a:t>
            </a:r>
          </a:p>
          <a:p>
            <a:pPr marL="0" indent="0">
              <a:buNone/>
            </a:pPr>
            <a:endParaRPr lang="fr-FR" sz="2000" b="1" i="1" dirty="0"/>
          </a:p>
          <a:p>
            <a:pPr marL="0" indent="0">
              <a:buNone/>
            </a:pPr>
            <a:r>
              <a:rPr lang="fr-FR" sz="2000" b="1" i="1" dirty="0" smtClean="0"/>
              <a:t>Les thématiques soumises à la réaction des membres du personnel (MDP) étaient les suivantes :</a:t>
            </a:r>
          </a:p>
          <a:p>
            <a:pPr marL="892175" indent="-176213">
              <a:buFont typeface="Wingdings" charset="2"/>
              <a:buChar char="§"/>
            </a:pPr>
            <a:r>
              <a:rPr lang="fr-FR" sz="2000" b="1" i="1" dirty="0" smtClean="0"/>
              <a:t> l’aide existante au </a:t>
            </a:r>
            <a:r>
              <a:rPr lang="fr-FR" sz="2000" b="1" i="1" u="sng" dirty="0" smtClean="0"/>
              <a:t>choix</a:t>
            </a:r>
            <a:r>
              <a:rPr lang="fr-FR" sz="2000" b="1" i="1" dirty="0" smtClean="0"/>
              <a:t> de l’école secondaire;</a:t>
            </a:r>
          </a:p>
          <a:p>
            <a:pPr marL="892175" indent="-176213">
              <a:buFont typeface="Wingdings" charset="2"/>
              <a:buChar char="§"/>
            </a:pPr>
            <a:r>
              <a:rPr lang="fr-FR" sz="2000" b="1" i="1" dirty="0" smtClean="0"/>
              <a:t>l’aide existante pour </a:t>
            </a:r>
            <a:r>
              <a:rPr lang="fr-FR" sz="2000" b="1" i="1" u="sng" dirty="0" smtClean="0"/>
              <a:t>préparer et faciliter le passage</a:t>
            </a:r>
            <a:r>
              <a:rPr lang="fr-FR" sz="2000" b="1" i="1" dirty="0" smtClean="0"/>
              <a:t> d’un niveau à l’autre (actions et dispositifs déjà mis en œuvre);</a:t>
            </a:r>
          </a:p>
          <a:p>
            <a:pPr marL="892175" indent="-176213">
              <a:buFont typeface="Wingdings" charset="2"/>
              <a:buChar char="§"/>
            </a:pPr>
            <a:r>
              <a:rPr lang="fr-FR" sz="2000" b="1" i="1" dirty="0" smtClean="0"/>
              <a:t>des propositions nouvelles pour </a:t>
            </a:r>
            <a:r>
              <a:rPr lang="fr-FR" sz="2000" b="1" i="1" u="sng" dirty="0" smtClean="0"/>
              <a:t>préparer ou faciliter le passage</a:t>
            </a:r>
            <a:r>
              <a:rPr lang="fr-FR" sz="2000" b="1" i="1" dirty="0" smtClean="0"/>
              <a:t> d’un niveau à l’autre (actions et dispositifs à ajouter à ce qui existe déjà).</a:t>
            </a:r>
          </a:p>
          <a:p>
            <a:pPr marL="0" indent="0">
              <a:buNone/>
            </a:pPr>
            <a:r>
              <a:rPr lang="fr-FR" sz="2000" b="1" i="1" dirty="0" smtClean="0"/>
              <a:t>Il y a une question qui leur était spécifique : « Vos élèves rencontrent-ils des difficultés lors du passage du fondamental au secondaire ? Si oui, lesquelles ?</a:t>
            </a:r>
          </a:p>
          <a:p>
            <a:pPr marL="0" indent="0">
              <a:buNone/>
            </a:pPr>
            <a:endParaRPr lang="fr-FR" sz="2000" b="1" i="1" dirty="0"/>
          </a:p>
          <a:p>
            <a:pPr marL="0" indent="0">
              <a:buNone/>
            </a:pPr>
            <a:r>
              <a:rPr lang="fr-FR" sz="2000" b="1" i="1" dirty="0" smtClean="0"/>
              <a:t>Pour les catégories « Actions et dispositifs déjà mis en </a:t>
            </a:r>
            <a:r>
              <a:rPr lang="fr-FR" sz="2000" b="1" i="1" dirty="0" err="1" smtClean="0"/>
              <a:t>oeuvre</a:t>
            </a:r>
            <a:r>
              <a:rPr lang="fr-FR" sz="2000" b="1" i="1" dirty="0" smtClean="0"/>
              <a:t> » et « Actions et dispositifs à ajouter à ce qui existe déjà », nous avons dressé des listes plus détaillées. L’objectif étant de diffuser et de partager un maximum des idées émises par les enseignants sur ces sujets. </a:t>
            </a:r>
            <a:endParaRPr lang="fr-FR" sz="2000" b="1" i="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66</a:t>
            </a:fld>
            <a:endParaRPr lang="fr-FR"/>
          </a:p>
        </p:txBody>
      </p:sp>
      <p:cxnSp>
        <p:nvCxnSpPr>
          <p:cNvPr id="5" name="Connecteur droit 4"/>
          <p:cNvCxnSpPr/>
          <p:nvPr/>
        </p:nvCxnSpPr>
        <p:spPr>
          <a:xfrm>
            <a:off x="1310629" y="3242393"/>
            <a:ext cx="1432233"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7" name="Connecteur droit 6"/>
          <p:cNvCxnSpPr/>
          <p:nvPr/>
        </p:nvCxnSpPr>
        <p:spPr>
          <a:xfrm>
            <a:off x="1216047" y="3904382"/>
            <a:ext cx="2688816"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225333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3765" y="298824"/>
            <a:ext cx="8591176" cy="6305176"/>
          </a:xfrm>
        </p:spPr>
        <p:txBody>
          <a:bodyPr>
            <a:normAutofit/>
          </a:bodyPr>
          <a:lstStyle/>
          <a:p>
            <a:pPr marL="0" indent="0">
              <a:buNone/>
            </a:pPr>
            <a:endParaRPr lang="fr-FR" sz="2000" dirty="0" smtClean="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r>
              <a:rPr lang="fr-FR" sz="2000" dirty="0" smtClean="0"/>
              <a:t>              </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67</a:t>
            </a:fld>
            <a:endParaRPr lang="fr-FR"/>
          </a:p>
        </p:txBody>
      </p:sp>
      <p:sp>
        <p:nvSpPr>
          <p:cNvPr id="5" name="Rectangle 4"/>
          <p:cNvSpPr/>
          <p:nvPr/>
        </p:nvSpPr>
        <p:spPr>
          <a:xfrm>
            <a:off x="1816249" y="1829185"/>
            <a:ext cx="5330616" cy="317517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b="1" dirty="0" smtClean="0">
                <a:solidFill>
                  <a:schemeClr val="tx1"/>
                </a:solidFill>
              </a:rPr>
              <a:t>AIDE AU CHOIX </a:t>
            </a:r>
            <a:endParaRPr lang="fr-FR" sz="2800" b="1" dirty="0">
              <a:solidFill>
                <a:schemeClr val="tx1"/>
              </a:solidFill>
            </a:endParaRPr>
          </a:p>
        </p:txBody>
      </p:sp>
    </p:spTree>
    <p:extLst>
      <p:ext uri="{BB962C8B-B14F-4D97-AF65-F5344CB8AC3E}">
        <p14:creationId xmlns:p14="http://schemas.microsoft.com/office/powerpoint/2010/main" val="2157943196"/>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6260" y="265827"/>
            <a:ext cx="8623490" cy="6276501"/>
          </a:xfrm>
        </p:spPr>
        <p:txBody>
          <a:bodyPr>
            <a:normAutofit/>
          </a:bodyPr>
          <a:lstStyle/>
          <a:p>
            <a:pPr marL="0" indent="0">
              <a:buNone/>
            </a:pPr>
            <a:r>
              <a:rPr lang="fr-FR" sz="2000" dirty="0" smtClean="0"/>
              <a:t>P</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68</a:t>
            </a:fld>
            <a:endParaRPr lang="fr-FR"/>
          </a:p>
        </p:txBody>
      </p:sp>
      <p:graphicFrame>
        <p:nvGraphicFramePr>
          <p:cNvPr id="6" name="Tableau 5"/>
          <p:cNvGraphicFramePr>
            <a:graphicFrameLocks noGrp="1"/>
          </p:cNvGraphicFramePr>
          <p:nvPr>
            <p:extLst>
              <p:ext uri="{D42A27DB-BD31-4B8C-83A1-F6EECF244321}">
                <p14:modId xmlns:p14="http://schemas.microsoft.com/office/powerpoint/2010/main" val="3037851814"/>
              </p:ext>
            </p:extLst>
          </p:nvPr>
        </p:nvGraphicFramePr>
        <p:xfrm>
          <a:off x="236260" y="265831"/>
          <a:ext cx="8771152" cy="5222585"/>
        </p:xfrm>
        <a:graphic>
          <a:graphicData uri="http://schemas.openxmlformats.org/drawingml/2006/table">
            <a:tbl>
              <a:tblPr firstRow="1" bandRow="1">
                <a:tableStyleId>{5C22544A-7EE6-4342-B048-85BDC9FD1C3A}</a:tableStyleId>
              </a:tblPr>
              <a:tblGrid>
                <a:gridCol w="4385576"/>
                <a:gridCol w="4385576"/>
              </a:tblGrid>
              <a:tr h="481022">
                <a:tc>
                  <a:txBody>
                    <a:bodyPr/>
                    <a:lstStyle/>
                    <a:p>
                      <a:pPr algn="ctr"/>
                      <a:r>
                        <a:rPr lang="fr-FR" dirty="0" smtClean="0"/>
                        <a:t>MDP P6</a:t>
                      </a:r>
                      <a:endParaRPr lang="fr-FR" dirty="0"/>
                    </a:p>
                  </a:txBody>
                  <a:tcPr/>
                </a:tc>
                <a:tc>
                  <a:txBody>
                    <a:bodyPr/>
                    <a:lstStyle/>
                    <a:p>
                      <a:pPr algn="ctr"/>
                      <a:r>
                        <a:rPr lang="fr-FR" dirty="0" smtClean="0"/>
                        <a:t>MDP </a:t>
                      </a:r>
                      <a:r>
                        <a:rPr lang="fr-FR" baseline="0" dirty="0" smtClean="0"/>
                        <a:t> 1C/1D</a:t>
                      </a:r>
                      <a:endParaRPr lang="fr-FR" dirty="0"/>
                    </a:p>
                  </a:txBody>
                  <a:tcPr/>
                </a:tc>
              </a:tr>
              <a:tr h="481022">
                <a:tc>
                  <a:txBody>
                    <a:bodyPr/>
                    <a:lstStyle/>
                    <a:p>
                      <a:r>
                        <a:rPr lang="fr-FR" dirty="0" smtClean="0"/>
                        <a:t>Aide au choix : OUI    x  8/9 </a:t>
                      </a:r>
                      <a:endParaRPr lang="fr-FR" dirty="0"/>
                    </a:p>
                  </a:txBody>
                  <a:tcPr/>
                </a:tc>
                <a:tc>
                  <a:txBody>
                    <a:bodyPr/>
                    <a:lstStyle/>
                    <a:p>
                      <a:r>
                        <a:rPr lang="fr-FR" dirty="0" smtClean="0"/>
                        <a:t>Aide au choix : OUI   x  13/13</a:t>
                      </a:r>
                      <a:endParaRPr lang="fr-FR" dirty="0"/>
                    </a:p>
                  </a:txBody>
                  <a:tcPr/>
                </a:tc>
              </a:tr>
              <a:tr h="481022">
                <a:tc>
                  <a:txBody>
                    <a:bodyPr/>
                    <a:lstStyle/>
                    <a:p>
                      <a:r>
                        <a:rPr lang="fr-FR" b="1" dirty="0" smtClean="0"/>
                        <a:t>1. Intervention du PMS  (</a:t>
                      </a:r>
                      <a:r>
                        <a:rPr lang="fr-FR" b="0" dirty="0" smtClean="0"/>
                        <a:t>x 6)</a:t>
                      </a:r>
                      <a:endParaRPr lang="fr-FR" b="1" dirty="0"/>
                    </a:p>
                  </a:txBody>
                  <a:tcPr/>
                </a:tc>
                <a:tc>
                  <a:txBody>
                    <a:bodyPr/>
                    <a:lstStyle/>
                    <a:p>
                      <a:r>
                        <a:rPr lang="fr-FR" b="1" dirty="0" smtClean="0"/>
                        <a:t>1. Des élèves de</a:t>
                      </a:r>
                      <a:r>
                        <a:rPr lang="fr-FR" b="1" baseline="0" dirty="0" smtClean="0"/>
                        <a:t> P6 viennent passer 1 ou ½ journée dans les classes de 1C</a:t>
                      </a:r>
                      <a:r>
                        <a:rPr lang="fr-FR" b="0" baseline="0" dirty="0" smtClean="0"/>
                        <a:t>    (x 10)</a:t>
                      </a:r>
                      <a:endParaRPr lang="fr-FR" b="1" dirty="0"/>
                    </a:p>
                  </a:txBody>
                  <a:tcPr/>
                </a:tc>
              </a:tr>
              <a:tr h="481022">
                <a:tc>
                  <a:txBody>
                    <a:bodyPr/>
                    <a:lstStyle/>
                    <a:p>
                      <a:r>
                        <a:rPr lang="fr-FR" b="1" dirty="0" smtClean="0"/>
                        <a:t>2. Réunions</a:t>
                      </a:r>
                      <a:r>
                        <a:rPr lang="fr-FR" b="1" baseline="0" dirty="0" smtClean="0"/>
                        <a:t> d’information </a:t>
                      </a:r>
                      <a:r>
                        <a:rPr lang="fr-FR" b="0" baseline="0" dirty="0" smtClean="0"/>
                        <a:t> (x 5)</a:t>
                      </a:r>
                    </a:p>
                    <a:p>
                      <a:r>
                        <a:rPr lang="fr-FR" b="0" baseline="0" dirty="0" smtClean="0"/>
                        <a:t>     (JPO, réunions de parents</a:t>
                      </a:r>
                      <a:r>
                        <a:rPr lang="mr-IN" b="0" baseline="0" dirty="0" smtClean="0"/>
                        <a:t>…</a:t>
                      </a:r>
                      <a:r>
                        <a:rPr lang="fr-FR" b="0" baseline="0" dirty="0" smtClean="0"/>
                        <a:t>)</a:t>
                      </a:r>
                      <a:endParaRPr lang="fr-FR" b="1" dirty="0"/>
                    </a:p>
                  </a:txBody>
                  <a:tcPr/>
                </a:tc>
                <a:tc>
                  <a:txBody>
                    <a:bodyPr/>
                    <a:lstStyle/>
                    <a:p>
                      <a:r>
                        <a:rPr lang="fr-FR" b="1" dirty="0" smtClean="0"/>
                        <a:t>2.</a:t>
                      </a:r>
                      <a:r>
                        <a:rPr lang="fr-FR" b="1" baseline="0" dirty="0" smtClean="0"/>
                        <a:t> Journées Portes Ouvertes</a:t>
                      </a:r>
                      <a:r>
                        <a:rPr lang="fr-FR" b="0" baseline="0" dirty="0" smtClean="0"/>
                        <a:t>   (x 8)</a:t>
                      </a:r>
                      <a:endParaRPr lang="fr-FR" b="1" dirty="0"/>
                    </a:p>
                  </a:txBody>
                  <a:tcPr/>
                </a:tc>
              </a:tr>
              <a:tr h="481022">
                <a:tc>
                  <a:txBody>
                    <a:bodyPr/>
                    <a:lstStyle/>
                    <a:p>
                      <a:r>
                        <a:rPr lang="fr-FR" b="1" dirty="0" smtClean="0"/>
                        <a:t>3. Visite guidée de l’école secondaire  (</a:t>
                      </a:r>
                      <a:r>
                        <a:rPr lang="fr-FR" b="0" dirty="0" smtClean="0"/>
                        <a:t>x 4)</a:t>
                      </a:r>
                      <a:endParaRPr lang="fr-FR" b="1" dirty="0"/>
                    </a:p>
                  </a:txBody>
                  <a:tcPr/>
                </a:tc>
                <a:tc>
                  <a:txBody>
                    <a:bodyPr/>
                    <a:lstStyle/>
                    <a:p>
                      <a:r>
                        <a:rPr lang="fr-FR" b="1" dirty="0" smtClean="0"/>
                        <a:t>3. Soirées d’information</a:t>
                      </a:r>
                      <a:r>
                        <a:rPr lang="fr-FR" b="0" dirty="0" smtClean="0"/>
                        <a:t>     (x  6)</a:t>
                      </a:r>
                      <a:endParaRPr lang="fr-FR" b="1" dirty="0"/>
                    </a:p>
                  </a:txBody>
                  <a:tcPr/>
                </a:tc>
              </a:tr>
              <a:tr h="481022">
                <a:tc>
                  <a:txBody>
                    <a:bodyPr/>
                    <a:lstStyle/>
                    <a:p>
                      <a:r>
                        <a:rPr lang="fr-FR" b="1" dirty="0" smtClean="0"/>
                        <a:t>4. Des</a:t>
                      </a:r>
                      <a:r>
                        <a:rPr lang="fr-FR" b="1" baseline="0" dirty="0" smtClean="0"/>
                        <a:t> représentants de l’école secondaire viennent présenter celle-ci   (</a:t>
                      </a:r>
                      <a:r>
                        <a:rPr lang="fr-FR" b="0" baseline="0" dirty="0" smtClean="0"/>
                        <a:t>x 4)</a:t>
                      </a:r>
                      <a:endParaRPr lang="fr-FR" b="1" dirty="0" smtClean="0"/>
                    </a:p>
                  </a:txBody>
                  <a:tcPr/>
                </a:tc>
                <a:tc>
                  <a:txBody>
                    <a:bodyPr/>
                    <a:lstStyle/>
                    <a:p>
                      <a:r>
                        <a:rPr lang="fr-FR" b="1" dirty="0" smtClean="0"/>
                        <a:t>4. Documents</a:t>
                      </a:r>
                      <a:r>
                        <a:rPr lang="fr-FR" b="1" baseline="0" dirty="0" smtClean="0"/>
                        <a:t> écrits envoyés aux familles    (</a:t>
                      </a:r>
                      <a:r>
                        <a:rPr lang="fr-FR" b="0" baseline="0" dirty="0" smtClean="0"/>
                        <a:t>x  3)</a:t>
                      </a:r>
                    </a:p>
                    <a:p>
                      <a:r>
                        <a:rPr lang="fr-FR" sz="1600" b="0" baseline="0" dirty="0" smtClean="0"/>
                        <a:t>Lettre d’élèves de 1C aux P6 de la région.</a:t>
                      </a:r>
                      <a:endParaRPr lang="fr-FR" sz="1600" b="1" dirty="0"/>
                    </a:p>
                  </a:txBody>
                  <a:tcPr/>
                </a:tc>
              </a:tr>
              <a:tr h="481022">
                <a:tc>
                  <a:txBody>
                    <a:bodyPr/>
                    <a:lstStyle/>
                    <a:p>
                      <a:r>
                        <a:rPr lang="fr-FR" b="1" dirty="0" smtClean="0"/>
                        <a:t>5.</a:t>
                      </a:r>
                      <a:r>
                        <a:rPr lang="fr-FR" b="1" baseline="0" dirty="0" smtClean="0"/>
                        <a:t> Travail d’analyse et de traitement des infos avec l’institutrice et la classe</a:t>
                      </a:r>
                      <a:r>
                        <a:rPr lang="fr-FR" b="0" baseline="0" dirty="0" smtClean="0"/>
                        <a:t>  (x 1)</a:t>
                      </a:r>
                    </a:p>
                    <a:p>
                      <a:pPr marL="285750" indent="-285750">
                        <a:buFont typeface="Wingdings" charset="2"/>
                        <a:buChar char="§"/>
                      </a:pPr>
                      <a:r>
                        <a:rPr lang="fr-FR" sz="1600" b="0" baseline="0" dirty="0" smtClean="0"/>
                        <a:t>Analyse des publicités, des dépliants.</a:t>
                      </a:r>
                    </a:p>
                    <a:p>
                      <a:pPr marL="285750" indent="-285750">
                        <a:buFont typeface="Wingdings" charset="2"/>
                        <a:buChar char="§"/>
                      </a:pPr>
                      <a:r>
                        <a:rPr lang="fr-FR" sz="1600" b="0" baseline="0" dirty="0" smtClean="0"/>
                        <a:t>Au retour des JPO ou de la visite d’école, les enfants expliquent ce qu’ils ont vu / ce qu’ils ont fait</a:t>
                      </a:r>
                      <a:endParaRPr lang="fr-FR" sz="1600" b="1" dirty="0"/>
                    </a:p>
                  </a:txBody>
                  <a:tcPr/>
                </a:tc>
                <a:tc>
                  <a:txBody>
                    <a:bodyPr/>
                    <a:lstStyle/>
                    <a:p>
                      <a:r>
                        <a:rPr lang="fr-FR" b="1" dirty="0" smtClean="0"/>
                        <a:t>5.</a:t>
                      </a:r>
                      <a:r>
                        <a:rPr lang="fr-FR" b="1" baseline="0" dirty="0" smtClean="0"/>
                        <a:t> Visite de représentants du secondaire dans les classes de P6 </a:t>
                      </a:r>
                      <a:r>
                        <a:rPr lang="fr-FR" b="0" baseline="0" dirty="0" smtClean="0"/>
                        <a:t>(x 2)</a:t>
                      </a:r>
                      <a:endParaRPr lang="fr-FR" b="1" dirty="0"/>
                    </a:p>
                  </a:txBody>
                  <a:tcPr/>
                </a:tc>
              </a:tr>
            </a:tbl>
          </a:graphicData>
        </a:graphic>
      </p:graphicFrame>
      <p:cxnSp>
        <p:nvCxnSpPr>
          <p:cNvPr id="8" name="Connecteur droit 7"/>
          <p:cNvCxnSpPr/>
          <p:nvPr/>
        </p:nvCxnSpPr>
        <p:spPr>
          <a:xfrm>
            <a:off x="561117" y="4208949"/>
            <a:ext cx="3529134" cy="14768"/>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a:off x="359127" y="4479495"/>
            <a:ext cx="3155240"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a:off x="4784265" y="3854510"/>
            <a:ext cx="3263341"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708557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3765" y="298824"/>
            <a:ext cx="8591176" cy="6305176"/>
          </a:xfrm>
        </p:spPr>
        <p:txBody>
          <a:bodyPr>
            <a:normAutofit/>
          </a:bodyPr>
          <a:lstStyle/>
          <a:p>
            <a:pPr marL="0" indent="0">
              <a:buNone/>
            </a:pPr>
            <a:endParaRPr lang="fr-FR" sz="2000" dirty="0" smtClean="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r>
              <a:rPr lang="fr-FR" sz="2000" dirty="0" smtClean="0"/>
              <a:t>              </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69</a:t>
            </a:fld>
            <a:endParaRPr lang="fr-FR"/>
          </a:p>
        </p:txBody>
      </p:sp>
      <p:sp>
        <p:nvSpPr>
          <p:cNvPr id="5" name="Rectangle 4"/>
          <p:cNvSpPr/>
          <p:nvPr/>
        </p:nvSpPr>
        <p:spPr>
          <a:xfrm>
            <a:off x="1816249" y="1829185"/>
            <a:ext cx="5330616" cy="317517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b="1" dirty="0" smtClean="0">
                <a:solidFill>
                  <a:schemeClr val="tx1"/>
                </a:solidFill>
              </a:rPr>
              <a:t>AIDE EXISTANTE AU PASSAGE</a:t>
            </a:r>
          </a:p>
          <a:p>
            <a:pPr algn="ctr"/>
            <a:r>
              <a:rPr lang="fr-FR" sz="2800" b="1" dirty="0" smtClean="0">
                <a:solidFill>
                  <a:schemeClr val="tx1"/>
                </a:solidFill>
              </a:rPr>
              <a:t>DU NIVEAU PRIMAIRE</a:t>
            </a:r>
          </a:p>
          <a:p>
            <a:pPr algn="ctr"/>
            <a:r>
              <a:rPr lang="fr-FR" sz="2800" b="1" dirty="0" smtClean="0">
                <a:solidFill>
                  <a:schemeClr val="tx1"/>
                </a:solidFill>
              </a:rPr>
              <a:t>AU NIVEAU SECONDAIRE </a:t>
            </a:r>
            <a:endParaRPr lang="fr-FR" sz="2800" b="1" dirty="0">
              <a:solidFill>
                <a:schemeClr val="tx1"/>
              </a:solidFill>
            </a:endParaRPr>
          </a:p>
        </p:txBody>
      </p:sp>
    </p:spTree>
    <p:extLst>
      <p:ext uri="{BB962C8B-B14F-4D97-AF65-F5344CB8AC3E}">
        <p14:creationId xmlns:p14="http://schemas.microsoft.com/office/powerpoint/2010/main" val="316227234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915" y="1895243"/>
            <a:ext cx="2786400" cy="3354765"/>
          </a:xfrm>
          <a:prstGeom prst="rect">
            <a:avLst/>
          </a:prstGeom>
          <a:solidFill>
            <a:schemeClr val="accent1">
              <a:lumMod val="20000"/>
              <a:lumOff val="80000"/>
            </a:schemeClr>
          </a:solidFill>
        </p:spPr>
        <p:txBody>
          <a:bodyPr wrap="square">
            <a:spAutoFit/>
          </a:bodyPr>
          <a:lstStyle/>
          <a:p>
            <a:pPr>
              <a:spcBef>
                <a:spcPts val="1200"/>
              </a:spcBef>
            </a:pPr>
            <a:endParaRPr lang="fr-BE" sz="2200" dirty="0" smtClean="0"/>
          </a:p>
          <a:p>
            <a:pPr>
              <a:spcBef>
                <a:spcPts val="1200"/>
              </a:spcBef>
            </a:pPr>
            <a:r>
              <a:rPr lang="fr-BE" sz="2000" dirty="0" smtClean="0"/>
              <a:t>Amener les </a:t>
            </a:r>
            <a:r>
              <a:rPr lang="fr-BE" sz="2000" b="1" dirty="0" smtClean="0"/>
              <a:t>Pouvoirs Organisateur</a:t>
            </a:r>
            <a:r>
              <a:rPr lang="fr-BE" sz="2000" b="1" i="1" dirty="0" smtClean="0"/>
              <a:t>s</a:t>
            </a:r>
            <a:r>
              <a:rPr lang="fr-BE" sz="2000" b="1" dirty="0" smtClean="0"/>
              <a:t> voisins</a:t>
            </a:r>
            <a:r>
              <a:rPr lang="fr-BE" sz="2000" dirty="0" smtClean="0"/>
              <a:t> à développer davantage de </a:t>
            </a:r>
            <a:r>
              <a:rPr lang="fr-BE" sz="2000" b="1" dirty="0" smtClean="0"/>
              <a:t>partenariats</a:t>
            </a:r>
            <a:r>
              <a:rPr lang="fr-BE" sz="2000" dirty="0" smtClean="0"/>
              <a:t> au service d'une </a:t>
            </a:r>
            <a:r>
              <a:rPr lang="fr-BE" sz="2000" b="1" dirty="0" smtClean="0"/>
              <a:t>approche plus collective des besoins </a:t>
            </a:r>
            <a:r>
              <a:rPr lang="fr-BE" sz="2000" dirty="0" smtClean="0"/>
              <a:t>des écoles, des enseignants et des jeunes.</a:t>
            </a:r>
          </a:p>
        </p:txBody>
      </p:sp>
      <p:sp>
        <p:nvSpPr>
          <p:cNvPr id="3" name="Rectangle 2"/>
          <p:cNvSpPr/>
          <p:nvPr/>
        </p:nvSpPr>
        <p:spPr>
          <a:xfrm>
            <a:off x="3357554" y="2143116"/>
            <a:ext cx="5500726" cy="1107996"/>
          </a:xfrm>
          <a:prstGeom prst="rect">
            <a:avLst/>
          </a:prstGeom>
          <a:noFill/>
          <a:ln>
            <a:noFill/>
          </a:ln>
        </p:spPr>
        <p:txBody>
          <a:bodyPr wrap="square">
            <a:spAutoFit/>
          </a:bodyPr>
          <a:lstStyle/>
          <a:p>
            <a:r>
              <a:rPr lang="fr-BE" sz="2200" spc="-40" dirty="0" smtClean="0">
                <a:solidFill>
                  <a:srgbClr val="3366FF"/>
                </a:solidFill>
                <a:latin typeface="Impact" pitchFamily="34" charset="0"/>
              </a:rPr>
              <a:t>6.1. </a:t>
            </a:r>
            <a:r>
              <a:rPr lang="fr-BE" sz="2200" i="1" spc="-40" dirty="0" smtClean="0">
                <a:solidFill>
                  <a:srgbClr val="3366FF"/>
                </a:solidFill>
              </a:rPr>
              <a:t>Élaborer différents modèles opératoires de coopération entre P.O. , les promouvoir et les diffuser.</a:t>
            </a:r>
            <a:endParaRPr lang="fr-BE" sz="2200" i="1" spc="-40" dirty="0">
              <a:solidFill>
                <a:srgbClr val="3366FF"/>
              </a:solidFill>
            </a:endParaRPr>
          </a:p>
        </p:txBody>
      </p:sp>
      <p:sp>
        <p:nvSpPr>
          <p:cNvPr id="4" name="Rectangle 3"/>
          <p:cNvSpPr/>
          <p:nvPr/>
        </p:nvSpPr>
        <p:spPr>
          <a:xfrm>
            <a:off x="3357554" y="4002491"/>
            <a:ext cx="5500726" cy="1446550"/>
          </a:xfrm>
          <a:prstGeom prst="rect">
            <a:avLst/>
          </a:prstGeom>
          <a:noFill/>
        </p:spPr>
        <p:txBody>
          <a:bodyPr wrap="square">
            <a:spAutoFit/>
          </a:bodyPr>
          <a:lstStyle/>
          <a:p>
            <a:r>
              <a:rPr lang="fr-BE" sz="2200" spc="-40" dirty="0" smtClean="0">
                <a:solidFill>
                  <a:srgbClr val="3366FF"/>
                </a:solidFill>
                <a:latin typeface="Impact" pitchFamily="34" charset="0"/>
              </a:rPr>
              <a:t>6.2. </a:t>
            </a:r>
            <a:r>
              <a:rPr lang="fr-BE" sz="2200" b="1" spc="-40" dirty="0" smtClean="0">
                <a:solidFill>
                  <a:srgbClr val="3366FF"/>
                </a:solidFill>
              </a:rPr>
              <a:t>Expérimenter des collaborations P.O. et directions appelées à manager des écoles secondaires et fondamentales sous le même P.O</a:t>
            </a:r>
            <a:r>
              <a:rPr lang="fr-BE" sz="2200" i="1" spc="-40" dirty="0" smtClean="0">
                <a:solidFill>
                  <a:srgbClr val="3366FF"/>
                </a:solidFill>
              </a:rPr>
              <a:t>.</a:t>
            </a:r>
            <a:endParaRPr lang="fr-BE" sz="2200" i="1" spc="-40" dirty="0">
              <a:solidFill>
                <a:srgbClr val="3366FF"/>
              </a:solidFill>
            </a:endParaRPr>
          </a:p>
        </p:txBody>
      </p:sp>
      <p:cxnSp>
        <p:nvCxnSpPr>
          <p:cNvPr id="6" name="Connecteur droit 5"/>
          <p:cNvCxnSpPr/>
          <p:nvPr/>
        </p:nvCxnSpPr>
        <p:spPr>
          <a:xfrm>
            <a:off x="0" y="1857364"/>
            <a:ext cx="7858148"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1571612"/>
            <a:ext cx="1857356" cy="571504"/>
          </a:xfrm>
          <a:prstGeom prst="rect">
            <a:avLst/>
          </a:prstGeom>
          <a:solidFill>
            <a:srgbClr val="33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3600" dirty="0" smtClean="0">
                <a:solidFill>
                  <a:schemeClr val="bg1"/>
                </a:solidFill>
                <a:latin typeface="Impact" pitchFamily="34" charset="0"/>
              </a:rPr>
              <a:t>axe 6</a:t>
            </a:r>
          </a:p>
        </p:txBody>
      </p:sp>
      <p:sp>
        <p:nvSpPr>
          <p:cNvPr id="5" name="Espace réservé du numéro de diapositive 4"/>
          <p:cNvSpPr>
            <a:spLocks noGrp="1"/>
          </p:cNvSpPr>
          <p:nvPr>
            <p:ph type="sldNum" sz="quarter" idx="12"/>
          </p:nvPr>
        </p:nvSpPr>
        <p:spPr/>
        <p:txBody>
          <a:bodyPr/>
          <a:lstStyle/>
          <a:p>
            <a:fld id="{BBD18595-DC91-3C4C-85AB-A7326D222F10}" type="slidenum">
              <a:rPr lang="fr-FR" smtClean="0"/>
              <a:t>7</a:t>
            </a:fld>
            <a:endParaRPr lang="fr-FR"/>
          </a:p>
        </p:txBody>
      </p:sp>
      <p:sp>
        <p:nvSpPr>
          <p:cNvPr id="7" name="ZoneTexte 6"/>
          <p:cNvSpPr txBox="1"/>
          <p:nvPr/>
        </p:nvSpPr>
        <p:spPr>
          <a:xfrm>
            <a:off x="4560905" y="3251112"/>
            <a:ext cx="2922256" cy="369332"/>
          </a:xfrm>
          <a:prstGeom prst="rect">
            <a:avLst/>
          </a:prstGeom>
          <a:noFill/>
        </p:spPr>
        <p:txBody>
          <a:bodyPr wrap="square" rtlCol="0">
            <a:spAutoFit/>
          </a:bodyPr>
          <a:lstStyle/>
          <a:p>
            <a:r>
              <a:rPr lang="fr-FR" dirty="0" smtClean="0"/>
              <a:t>Horizontalité </a:t>
            </a:r>
            <a:r>
              <a:rPr lang="mr-IN" dirty="0" smtClean="0"/>
              <a:t>–</a:t>
            </a:r>
            <a:r>
              <a:rPr lang="fr-FR" dirty="0" smtClean="0"/>
              <a:t> Entre </a:t>
            </a:r>
            <a:r>
              <a:rPr lang="fr-FR" dirty="0" err="1" smtClean="0"/>
              <a:t>a.s.b.l</a:t>
            </a:r>
            <a:r>
              <a:rPr lang="fr-FR" dirty="0" smtClean="0"/>
              <a:t>.</a:t>
            </a:r>
            <a:endParaRPr lang="fr-FR" dirty="0"/>
          </a:p>
        </p:txBody>
      </p:sp>
      <p:sp>
        <p:nvSpPr>
          <p:cNvPr id="11" name="ZoneTexte 10"/>
          <p:cNvSpPr txBox="1"/>
          <p:nvPr/>
        </p:nvSpPr>
        <p:spPr>
          <a:xfrm>
            <a:off x="4560905" y="5480537"/>
            <a:ext cx="3643803" cy="923330"/>
          </a:xfrm>
          <a:prstGeom prst="rect">
            <a:avLst/>
          </a:prstGeom>
          <a:noFill/>
        </p:spPr>
        <p:txBody>
          <a:bodyPr wrap="square" rtlCol="0">
            <a:spAutoFit/>
          </a:bodyPr>
          <a:lstStyle/>
          <a:p>
            <a:r>
              <a:rPr lang="fr-FR" dirty="0" smtClean="0"/>
              <a:t>Verticalité </a:t>
            </a:r>
            <a:r>
              <a:rPr lang="mr-IN" dirty="0" smtClean="0"/>
              <a:t>–</a:t>
            </a:r>
            <a:r>
              <a:rPr lang="fr-FR" dirty="0" smtClean="0"/>
              <a:t> Entre PO et direction</a:t>
            </a:r>
          </a:p>
          <a:p>
            <a:r>
              <a:rPr lang="fr-FR" dirty="0"/>
              <a:t> </a:t>
            </a:r>
            <a:r>
              <a:rPr lang="fr-FR" dirty="0" smtClean="0"/>
              <a:t>                      à l’intérieur </a:t>
            </a:r>
          </a:p>
          <a:p>
            <a:r>
              <a:rPr lang="fr-FR" dirty="0"/>
              <a:t> </a:t>
            </a:r>
            <a:r>
              <a:rPr lang="fr-FR" dirty="0" smtClean="0"/>
              <a:t>                      d’une </a:t>
            </a:r>
            <a:r>
              <a:rPr lang="fr-FR" dirty="0" err="1" smtClean="0"/>
              <a:t>a.s.b.l</a:t>
            </a:r>
            <a:r>
              <a:rPr lang="fr-FR" dirty="0" smtClean="0"/>
              <a:t>. </a:t>
            </a:r>
            <a:endParaRPr lang="fr-FR" dirty="0"/>
          </a:p>
        </p:txBody>
      </p:sp>
    </p:spTree>
    <p:extLst>
      <p:ext uri="{BB962C8B-B14F-4D97-AF65-F5344CB8AC3E}">
        <p14:creationId xmlns:p14="http://schemas.microsoft.com/office/powerpoint/2010/main" val="9789693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9"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6727" y="177219"/>
            <a:ext cx="8756386" cy="6544256"/>
          </a:xfrm>
        </p:spPr>
        <p:txBody>
          <a:bodyPr>
            <a:normAutofit/>
          </a:bodyPr>
          <a:lstStyle/>
          <a:p>
            <a:pPr marL="0" indent="0" algn="ctr">
              <a:buNone/>
            </a:pPr>
            <a:r>
              <a:rPr lang="fr-FR" sz="2000" b="1" dirty="0" smtClean="0"/>
              <a:t>AIDE EXISTANTE AU PASSAGE</a:t>
            </a:r>
            <a:r>
              <a:rPr lang="fr-FR" sz="2000" dirty="0" smtClean="0"/>
              <a:t> </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70</a:t>
            </a:fld>
            <a:endParaRPr lang="fr-FR"/>
          </a:p>
        </p:txBody>
      </p:sp>
      <p:graphicFrame>
        <p:nvGraphicFramePr>
          <p:cNvPr id="6" name="Tableau 5"/>
          <p:cNvGraphicFramePr>
            <a:graphicFrameLocks noGrp="1"/>
          </p:cNvGraphicFramePr>
          <p:nvPr>
            <p:extLst>
              <p:ext uri="{D42A27DB-BD31-4B8C-83A1-F6EECF244321}">
                <p14:modId xmlns:p14="http://schemas.microsoft.com/office/powerpoint/2010/main" val="3363366120"/>
              </p:ext>
            </p:extLst>
          </p:nvPr>
        </p:nvGraphicFramePr>
        <p:xfrm>
          <a:off x="206726" y="723639"/>
          <a:ext cx="8937274" cy="5863770"/>
        </p:xfrm>
        <a:graphic>
          <a:graphicData uri="http://schemas.openxmlformats.org/drawingml/2006/table">
            <a:tbl>
              <a:tblPr firstRow="1" bandRow="1">
                <a:tableStyleId>{5C22544A-7EE6-4342-B048-85BDC9FD1C3A}</a:tableStyleId>
              </a:tblPr>
              <a:tblGrid>
                <a:gridCol w="4468637"/>
                <a:gridCol w="4468637"/>
              </a:tblGrid>
              <a:tr h="590730">
                <a:tc>
                  <a:txBody>
                    <a:bodyPr/>
                    <a:lstStyle/>
                    <a:p>
                      <a:pPr algn="ctr"/>
                      <a:r>
                        <a:rPr lang="fr-FR" dirty="0" smtClean="0"/>
                        <a:t>MDP</a:t>
                      </a:r>
                      <a:r>
                        <a:rPr lang="fr-FR" baseline="0" dirty="0" smtClean="0"/>
                        <a:t> P6</a:t>
                      </a:r>
                    </a:p>
                    <a:p>
                      <a:pPr algn="ctr"/>
                      <a:r>
                        <a:rPr lang="fr-FR" sz="1400" b="0" baseline="0" dirty="0" smtClean="0"/>
                        <a:t>8  X  OUI   /  9 ASBL</a:t>
                      </a:r>
                      <a:endParaRPr lang="fr-FR" sz="1400" b="0" dirty="0"/>
                    </a:p>
                  </a:txBody>
                  <a:tcPr/>
                </a:tc>
                <a:tc>
                  <a:txBody>
                    <a:bodyPr/>
                    <a:lstStyle/>
                    <a:p>
                      <a:pPr algn="ctr"/>
                      <a:r>
                        <a:rPr lang="fr-FR" dirty="0" smtClean="0"/>
                        <a:t>MDP 1C/1D</a:t>
                      </a:r>
                    </a:p>
                    <a:p>
                      <a:pPr algn="ctr"/>
                      <a:r>
                        <a:rPr lang="fr-FR" sz="1400" b="0" dirty="0" smtClean="0"/>
                        <a:t>12</a:t>
                      </a:r>
                      <a:r>
                        <a:rPr lang="fr-FR" sz="1400" b="0" baseline="0" dirty="0" smtClean="0"/>
                        <a:t> x OUI  /  13 ASBL</a:t>
                      </a:r>
                      <a:endParaRPr lang="fr-FR" sz="1400" b="0" dirty="0"/>
                    </a:p>
                  </a:txBody>
                  <a:tcPr/>
                </a:tc>
              </a:tr>
              <a:tr h="590730">
                <a:tc>
                  <a:txBody>
                    <a:bodyPr/>
                    <a:lstStyle/>
                    <a:p>
                      <a:r>
                        <a:rPr lang="fr-FR" b="1" dirty="0" smtClean="0"/>
                        <a:t>1. Collaborations,</a:t>
                      </a:r>
                      <a:r>
                        <a:rPr lang="fr-FR" b="1" baseline="0" dirty="0" smtClean="0"/>
                        <a:t> rencontres entre directions et enseignants du fondamental et du secondaire</a:t>
                      </a:r>
                      <a:r>
                        <a:rPr lang="fr-FR" b="0" baseline="0" dirty="0" smtClean="0"/>
                        <a:t>   (x 4)</a:t>
                      </a:r>
                      <a:endParaRPr lang="fr-FR" b="1" dirty="0"/>
                    </a:p>
                  </a:txBody>
                  <a:tcPr/>
                </a:tc>
                <a:tc>
                  <a:txBody>
                    <a:bodyPr/>
                    <a:lstStyle/>
                    <a:p>
                      <a:pPr marL="342900" indent="-342900">
                        <a:buAutoNum type="arabicPeriod"/>
                      </a:pPr>
                      <a:r>
                        <a:rPr lang="fr-FR" b="1" dirty="0" smtClean="0"/>
                        <a:t>Collaboration entre enseignants du fondamental et du secondaire </a:t>
                      </a:r>
                      <a:r>
                        <a:rPr lang="fr-FR" b="0" dirty="0" smtClean="0"/>
                        <a:t>(x</a:t>
                      </a:r>
                      <a:r>
                        <a:rPr lang="fr-FR" b="0" baseline="0" dirty="0" smtClean="0"/>
                        <a:t> 2)</a:t>
                      </a:r>
                      <a:endParaRPr lang="fr-FR" b="1" dirty="0" smtClean="0"/>
                    </a:p>
                    <a:p>
                      <a:pPr marL="285750" indent="-285750">
                        <a:buFont typeface="Wingdings" charset="2"/>
                        <a:buChar char="§"/>
                      </a:pPr>
                      <a:r>
                        <a:rPr lang="fr-FR" sz="1400" b="0" dirty="0" smtClean="0"/>
                        <a:t>A l’intérieur de l’ASBL.</a:t>
                      </a:r>
                    </a:p>
                    <a:p>
                      <a:pPr marL="285750" indent="-285750">
                        <a:buFont typeface="Wingdings" charset="2"/>
                        <a:buChar char="§"/>
                      </a:pPr>
                      <a:r>
                        <a:rPr lang="fr-FR" sz="1400" b="0" dirty="0" smtClean="0"/>
                        <a:t>Entre ASBL d’un ou</a:t>
                      </a:r>
                      <a:r>
                        <a:rPr lang="fr-FR" sz="1400" b="0" baseline="0" dirty="0" smtClean="0"/>
                        <a:t> de plusieurs CES                          (objet = « continuum pédagogique »)</a:t>
                      </a:r>
                      <a:endParaRPr lang="fr-FR" sz="1400" b="0" dirty="0"/>
                    </a:p>
                  </a:txBody>
                  <a:tcPr/>
                </a:tc>
              </a:tr>
              <a:tr h="590730">
                <a:tc>
                  <a:txBody>
                    <a:bodyPr/>
                    <a:lstStyle/>
                    <a:p>
                      <a:r>
                        <a:rPr lang="fr-FR" b="1" dirty="0" smtClean="0"/>
                        <a:t>2. Travailler sur certaines compétences transversales</a:t>
                      </a:r>
                      <a:r>
                        <a:rPr lang="fr-FR" b="1" baseline="0" dirty="0" smtClean="0"/>
                        <a:t> cognitives complexes : </a:t>
                      </a:r>
                      <a:r>
                        <a:rPr lang="fr-FR" b="0" baseline="0" dirty="0" smtClean="0"/>
                        <a:t>synthétiser, organiser le travail (x 2)</a:t>
                      </a:r>
                      <a:endParaRPr lang="fr-FR" b="0" dirty="0"/>
                    </a:p>
                  </a:txBody>
                  <a:tcPr/>
                </a:tc>
                <a:tc>
                  <a:txBody>
                    <a:bodyPr/>
                    <a:lstStyle/>
                    <a:p>
                      <a:r>
                        <a:rPr lang="fr-FR" b="1" dirty="0" smtClean="0"/>
                        <a:t>2. Rencontres entre élèves de</a:t>
                      </a:r>
                      <a:r>
                        <a:rPr lang="fr-FR" b="1" baseline="0" dirty="0" smtClean="0"/>
                        <a:t> P6 et de 1C/1D de la même ASBL (</a:t>
                      </a:r>
                      <a:r>
                        <a:rPr lang="fr-FR" b="0" baseline="0" dirty="0" smtClean="0"/>
                        <a:t>x 2)</a:t>
                      </a:r>
                      <a:r>
                        <a:rPr lang="fr-FR" b="1" baseline="0" dirty="0" smtClean="0"/>
                        <a:t> </a:t>
                      </a:r>
                      <a:r>
                        <a:rPr lang="fr-FR" sz="1400" b="0" baseline="0" dirty="0" smtClean="0"/>
                        <a:t>(immersion de P6 dans le secondaire, activités communes)</a:t>
                      </a:r>
                      <a:endParaRPr lang="fr-FR" b="1" dirty="0"/>
                    </a:p>
                  </a:txBody>
                  <a:tcPr/>
                </a:tc>
              </a:tr>
              <a:tr h="590730">
                <a:tc>
                  <a:txBody>
                    <a:bodyPr/>
                    <a:lstStyle/>
                    <a:p>
                      <a:r>
                        <a:rPr lang="fr-FR" b="1" dirty="0" smtClean="0"/>
                        <a:t>3. Travailler sur certaines compétences non cognitives : </a:t>
                      </a:r>
                      <a:r>
                        <a:rPr lang="fr-FR" b="0" dirty="0" smtClean="0"/>
                        <a:t>autonomie, responsabilité</a:t>
                      </a:r>
                      <a:r>
                        <a:rPr lang="fr-FR" b="1" dirty="0" smtClean="0"/>
                        <a:t>  </a:t>
                      </a:r>
                      <a:r>
                        <a:rPr lang="fr-FR" b="0" dirty="0" smtClean="0"/>
                        <a:t>(x 2)</a:t>
                      </a:r>
                      <a:endParaRPr lang="fr-FR" b="0" dirty="0"/>
                    </a:p>
                  </a:txBody>
                  <a:tcPr/>
                </a:tc>
                <a:tc>
                  <a:txBody>
                    <a:bodyPr/>
                    <a:lstStyle/>
                    <a:p>
                      <a:r>
                        <a:rPr lang="fr-FR" b="1" dirty="0" smtClean="0"/>
                        <a:t>3. Accueil (</a:t>
                      </a:r>
                      <a:r>
                        <a:rPr lang="fr-FR" b="0" dirty="0" smtClean="0"/>
                        <a:t>x 5)</a:t>
                      </a:r>
                      <a:endParaRPr lang="fr-FR" b="1" dirty="0" smtClean="0"/>
                    </a:p>
                    <a:p>
                      <a:pPr marL="285750" indent="-285750">
                        <a:buFont typeface="Wingdings" charset="2"/>
                        <a:buChar char="§"/>
                      </a:pPr>
                      <a:r>
                        <a:rPr lang="fr-FR" sz="1400" b="0" dirty="0" smtClean="0"/>
                        <a:t>2</a:t>
                      </a:r>
                      <a:r>
                        <a:rPr lang="fr-FR" sz="1400" b="0" baseline="0" dirty="0" smtClean="0"/>
                        <a:t> x ½ journée d’accueil fin août (</a:t>
                      </a:r>
                      <a:r>
                        <a:rPr lang="fr-FR" sz="1400" b="0" baseline="0" dirty="0" err="1" smtClean="0"/>
                        <a:t>avt</a:t>
                      </a:r>
                      <a:r>
                        <a:rPr lang="fr-FR" sz="1400" b="0" baseline="0" dirty="0" smtClean="0"/>
                        <a:t> rentrée)</a:t>
                      </a:r>
                    </a:p>
                    <a:p>
                      <a:pPr marL="285750" indent="-285750">
                        <a:buFont typeface="Wingdings" charset="2"/>
                        <a:buChar char="§"/>
                      </a:pPr>
                      <a:r>
                        <a:rPr lang="fr-FR" sz="1400" b="0" baseline="0" dirty="0" smtClean="0"/>
                        <a:t>Calendrier spécifique de rentrée</a:t>
                      </a:r>
                    </a:p>
                    <a:p>
                      <a:pPr marL="285750" indent="-285750">
                        <a:buFont typeface="Wingdings" charset="2"/>
                        <a:buChar char="§"/>
                      </a:pPr>
                      <a:r>
                        <a:rPr lang="fr-FR" sz="1400" b="0" baseline="0" dirty="0" smtClean="0"/>
                        <a:t>Réunions de parents en début d’année.</a:t>
                      </a:r>
                    </a:p>
                    <a:p>
                      <a:pPr marL="285750" indent="-285750">
                        <a:buFont typeface="Wingdings" charset="2"/>
                        <a:buChar char="§"/>
                      </a:pPr>
                      <a:r>
                        <a:rPr lang="fr-FR" sz="1400" b="0" baseline="0" dirty="0" smtClean="0"/>
                        <a:t>Visite de l’école.</a:t>
                      </a:r>
                      <a:endParaRPr lang="fr-FR" sz="1400" b="0" dirty="0"/>
                    </a:p>
                  </a:txBody>
                  <a:tcPr/>
                </a:tc>
              </a:tr>
              <a:tr h="590730">
                <a:tc>
                  <a:txBody>
                    <a:bodyPr/>
                    <a:lstStyle/>
                    <a:p>
                      <a:r>
                        <a:rPr lang="fr-FR" b="1" dirty="0" smtClean="0"/>
                        <a:t>4. Intervention du PMS </a:t>
                      </a:r>
                      <a:r>
                        <a:rPr lang="fr-FR" b="0" dirty="0" smtClean="0"/>
                        <a:t>(x 2)</a:t>
                      </a:r>
                      <a:endParaRPr lang="fr-FR" b="1" dirty="0"/>
                    </a:p>
                  </a:txBody>
                  <a:tcPr/>
                </a:tc>
                <a:tc>
                  <a:txBody>
                    <a:bodyPr/>
                    <a:lstStyle/>
                    <a:p>
                      <a:r>
                        <a:rPr lang="fr-FR" b="1" dirty="0" smtClean="0"/>
                        <a:t>4. Dispositions pédagogiques </a:t>
                      </a:r>
                      <a:r>
                        <a:rPr lang="fr-FR" b="0" dirty="0" smtClean="0"/>
                        <a:t>(x 9)</a:t>
                      </a:r>
                      <a:endParaRPr lang="fr-FR" b="1" dirty="0" smtClean="0"/>
                    </a:p>
                    <a:p>
                      <a:pPr marL="285750" indent="-285750">
                        <a:buFont typeface="Wingdings" charset="2"/>
                        <a:buChar char="§"/>
                      </a:pPr>
                      <a:r>
                        <a:rPr lang="fr-FR" sz="1400" b="0" dirty="0" smtClean="0"/>
                        <a:t>Révision des prérequis pour tous</a:t>
                      </a:r>
                    </a:p>
                    <a:p>
                      <a:pPr marL="285750" indent="-285750">
                        <a:buFont typeface="Wingdings" charset="2"/>
                        <a:buChar char="§"/>
                      </a:pPr>
                      <a:r>
                        <a:rPr lang="fr-FR" sz="1400" b="0" dirty="0" smtClean="0"/>
                        <a:t>Cours de méthode, de gestion, d’organisation du travail</a:t>
                      </a:r>
                    </a:p>
                    <a:p>
                      <a:pPr marL="285750" indent="-285750">
                        <a:buFont typeface="Wingdings" charset="2"/>
                        <a:buChar char="§"/>
                      </a:pPr>
                      <a:r>
                        <a:rPr lang="fr-FR" sz="1400" b="0" dirty="0" smtClean="0"/>
                        <a:t>Travailler sur les compétences transversales</a:t>
                      </a:r>
                      <a:r>
                        <a:rPr lang="fr-FR" sz="1400" b="0" baseline="0" dirty="0" smtClean="0"/>
                        <a:t> cognitives : gestion mentale</a:t>
                      </a:r>
                      <a:r>
                        <a:rPr lang="mr-IN" sz="1400" b="0" baseline="0" dirty="0" smtClean="0"/>
                        <a:t>…</a:t>
                      </a:r>
                      <a:endParaRPr lang="fr-FR" sz="1400" b="0" baseline="0" dirty="0" smtClean="0"/>
                    </a:p>
                    <a:p>
                      <a:pPr marL="285750" indent="-285750">
                        <a:buFont typeface="Wingdings" charset="2"/>
                        <a:buChar char="§"/>
                      </a:pPr>
                      <a:r>
                        <a:rPr lang="fr-FR" sz="1400" b="0" baseline="0" dirty="0" smtClean="0"/>
                        <a:t>Compétences non cognitives : « Clés pour l’adolescence »</a:t>
                      </a:r>
                      <a:endParaRPr lang="fr-FR" sz="1400" b="0" dirty="0"/>
                    </a:p>
                  </a:txBody>
                  <a:tcPr/>
                </a:tc>
              </a:tr>
            </a:tbl>
          </a:graphicData>
        </a:graphic>
      </p:graphicFrame>
      <p:cxnSp>
        <p:nvCxnSpPr>
          <p:cNvPr id="8" name="Connecteur droit 7"/>
          <p:cNvCxnSpPr/>
          <p:nvPr/>
        </p:nvCxnSpPr>
        <p:spPr>
          <a:xfrm>
            <a:off x="531585" y="1609738"/>
            <a:ext cx="3204276" cy="14768"/>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a:off x="334332" y="1939357"/>
            <a:ext cx="4095543" cy="14768"/>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a:off x="334332" y="2254207"/>
            <a:ext cx="1260423"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a:off x="5103831" y="1924589"/>
            <a:ext cx="3204276" cy="14768"/>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p:nvCxnSpPr>
        <p:spPr>
          <a:xfrm>
            <a:off x="5103831" y="1624506"/>
            <a:ext cx="3204276" cy="14768"/>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a:off x="531585" y="5040397"/>
            <a:ext cx="227400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p:nvCxnSpPr>
        <p:spPr>
          <a:xfrm>
            <a:off x="4429875" y="2613978"/>
            <a:ext cx="0" cy="211185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Connecteur droit avec flèche 19"/>
          <p:cNvCxnSpPr/>
          <p:nvPr/>
        </p:nvCxnSpPr>
        <p:spPr>
          <a:xfrm>
            <a:off x="4429875" y="3706827"/>
            <a:ext cx="251026" cy="12405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Connecteur droit 21"/>
          <p:cNvCxnSpPr/>
          <p:nvPr/>
        </p:nvCxnSpPr>
        <p:spPr>
          <a:xfrm>
            <a:off x="4991637" y="5040397"/>
            <a:ext cx="2933163" cy="0"/>
          </a:xfrm>
          <a:prstGeom prst="line">
            <a:avLst/>
          </a:prstGeom>
          <a:ln w="28575" cmpd="sng">
            <a:solidFill>
              <a:srgbClr val="FFFF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8479183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6727" y="206755"/>
            <a:ext cx="8785919" cy="6514720"/>
          </a:xfrm>
        </p:spPr>
        <p:txBody>
          <a:bodyPr>
            <a:normAutofit/>
          </a:bodyPr>
          <a:lstStyle/>
          <a:p>
            <a:pPr marL="0" indent="0">
              <a:buNone/>
            </a:pPr>
            <a:r>
              <a:rPr lang="fr-FR" sz="2000" dirty="0" smtClean="0"/>
              <a:t>P</a:t>
            </a:r>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71</a:t>
            </a:fld>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2830979758"/>
              </p:ext>
            </p:extLst>
          </p:nvPr>
        </p:nvGraphicFramePr>
        <p:xfrm>
          <a:off x="206726" y="206755"/>
          <a:ext cx="8785920" cy="5363768"/>
        </p:xfrm>
        <a:graphic>
          <a:graphicData uri="http://schemas.openxmlformats.org/drawingml/2006/table">
            <a:tbl>
              <a:tblPr firstRow="1" bandRow="1">
                <a:tableStyleId>{5C22544A-7EE6-4342-B048-85BDC9FD1C3A}</a:tableStyleId>
              </a:tblPr>
              <a:tblGrid>
                <a:gridCol w="4392960"/>
                <a:gridCol w="4392960"/>
              </a:tblGrid>
              <a:tr h="608889">
                <a:tc>
                  <a:txBody>
                    <a:bodyPr/>
                    <a:lstStyle/>
                    <a:p>
                      <a:pPr algn="ctr"/>
                      <a:r>
                        <a:rPr lang="fr-FR" dirty="0" smtClean="0"/>
                        <a:t>MDP P6</a:t>
                      </a:r>
                      <a:endParaRPr lang="fr-FR" dirty="0"/>
                    </a:p>
                  </a:txBody>
                  <a:tcPr/>
                </a:tc>
                <a:tc>
                  <a:txBody>
                    <a:bodyPr/>
                    <a:lstStyle/>
                    <a:p>
                      <a:pPr algn="ctr"/>
                      <a:r>
                        <a:rPr lang="fr-FR" dirty="0" smtClean="0"/>
                        <a:t>MDP 1C/1D</a:t>
                      </a:r>
                      <a:endParaRPr lang="fr-FR" dirty="0"/>
                    </a:p>
                  </a:txBody>
                  <a:tcPr/>
                </a:tc>
              </a:tr>
              <a:tr h="608889">
                <a:tc>
                  <a:txBody>
                    <a:bodyPr/>
                    <a:lstStyle/>
                    <a:p>
                      <a:r>
                        <a:rPr lang="fr-FR" b="1" dirty="0" smtClean="0"/>
                        <a:t>5. Immersion des P6 dans</a:t>
                      </a:r>
                      <a:r>
                        <a:rPr lang="fr-FR" b="1" baseline="0" dirty="0" smtClean="0"/>
                        <a:t> les classes  de 1C</a:t>
                      </a:r>
                    </a:p>
                    <a:p>
                      <a:r>
                        <a:rPr lang="fr-FR" b="0" baseline="0" dirty="0" smtClean="0"/>
                        <a:t>(X 2)</a:t>
                      </a:r>
                      <a:endParaRPr lang="fr-FR" b="0" dirty="0"/>
                    </a:p>
                  </a:txBody>
                  <a:tcPr/>
                </a:tc>
                <a:tc>
                  <a:txBody>
                    <a:bodyPr/>
                    <a:lstStyle/>
                    <a:p>
                      <a:r>
                        <a:rPr lang="fr-FR" b="1" dirty="0" smtClean="0"/>
                        <a:t>5. Lieux de gestion collective de la pédagogie </a:t>
                      </a:r>
                      <a:r>
                        <a:rPr lang="fr-FR" b="0" dirty="0" smtClean="0"/>
                        <a:t>(x 3)</a:t>
                      </a:r>
                      <a:r>
                        <a:rPr lang="fr-FR" b="1" dirty="0" smtClean="0"/>
                        <a:t> </a:t>
                      </a:r>
                      <a:r>
                        <a:rPr lang="fr-FR" sz="1400" b="0" dirty="0" smtClean="0"/>
                        <a:t>(conseils de classe très tôt dans l’année, dynamique des conseils de classe)</a:t>
                      </a:r>
                      <a:endParaRPr lang="fr-FR" sz="1400" b="1" dirty="0"/>
                    </a:p>
                  </a:txBody>
                  <a:tcPr/>
                </a:tc>
              </a:tr>
              <a:tr h="608889">
                <a:tc>
                  <a:txBody>
                    <a:bodyPr/>
                    <a:lstStyle/>
                    <a:p>
                      <a:r>
                        <a:rPr lang="fr-FR" b="1" dirty="0" smtClean="0"/>
                        <a:t>6.</a:t>
                      </a:r>
                      <a:r>
                        <a:rPr lang="fr-FR" b="1" baseline="0" dirty="0" smtClean="0"/>
                        <a:t> Rencontre des P6 avec des représentants du secondaire  (</a:t>
                      </a:r>
                      <a:r>
                        <a:rPr lang="fr-FR" b="0" baseline="0" dirty="0" smtClean="0"/>
                        <a:t>x 2)</a:t>
                      </a:r>
                      <a:endParaRPr lang="fr-FR" b="1" dirty="0"/>
                    </a:p>
                  </a:txBody>
                  <a:tcPr/>
                </a:tc>
                <a:tc>
                  <a:txBody>
                    <a:bodyPr/>
                    <a:lstStyle/>
                    <a:p>
                      <a:r>
                        <a:rPr lang="fr-FR" b="1" dirty="0" smtClean="0"/>
                        <a:t>6. Mise en place d’un contexte, d’une dynamique favorisant</a:t>
                      </a:r>
                      <a:r>
                        <a:rPr lang="fr-FR" b="1" baseline="0" dirty="0" smtClean="0"/>
                        <a:t> la proximité, la relation, le soutien </a:t>
                      </a:r>
                      <a:r>
                        <a:rPr lang="fr-FR" b="0" baseline="0" dirty="0" smtClean="0"/>
                        <a:t>(x 3) </a:t>
                      </a:r>
                      <a:r>
                        <a:rPr lang="fr-FR" sz="1400" b="0" baseline="0" dirty="0" smtClean="0"/>
                        <a:t>(petites classes, enseignants et éducateurs de référence, missions des éducateurs : rassurer les élèves durant leur scolarité)</a:t>
                      </a:r>
                      <a:endParaRPr lang="fr-FR" b="1" baseline="0" dirty="0" smtClean="0"/>
                    </a:p>
                    <a:p>
                      <a:endParaRPr lang="fr-FR" sz="1400" b="0" dirty="0"/>
                    </a:p>
                  </a:txBody>
                  <a:tcPr/>
                </a:tc>
              </a:tr>
              <a:tr h="608889">
                <a:tc>
                  <a:txBody>
                    <a:bodyPr/>
                    <a:lstStyle/>
                    <a:p>
                      <a:r>
                        <a:rPr lang="fr-FR" b="1" dirty="0" smtClean="0"/>
                        <a:t>7. Séances d’information aux élèves</a:t>
                      </a:r>
                      <a:r>
                        <a:rPr lang="fr-FR" b="1" baseline="0" dirty="0" smtClean="0"/>
                        <a:t> et aux parents avant la période d’inscription (</a:t>
                      </a:r>
                      <a:r>
                        <a:rPr lang="fr-FR" b="0" baseline="0" dirty="0" smtClean="0"/>
                        <a:t>x 2)</a:t>
                      </a:r>
                      <a:endParaRPr lang="fr-FR" b="1" dirty="0"/>
                    </a:p>
                  </a:txBody>
                  <a:tcPr/>
                </a:tc>
                <a:tc>
                  <a:txBody>
                    <a:bodyPr/>
                    <a:lstStyle/>
                    <a:p>
                      <a:r>
                        <a:rPr lang="fr-FR" b="1" dirty="0" smtClean="0"/>
                        <a:t>7. Aide individualisée </a:t>
                      </a:r>
                      <a:r>
                        <a:rPr lang="fr-FR" b="0" dirty="0" smtClean="0"/>
                        <a:t>(x 3) </a:t>
                      </a:r>
                      <a:r>
                        <a:rPr lang="fr-FR" sz="1400" b="0" dirty="0" smtClean="0"/>
                        <a:t>(PIA, remédiations, coaching, aide individuelle, études</a:t>
                      </a:r>
                      <a:r>
                        <a:rPr lang="fr-FR" sz="1400" b="0" baseline="0" dirty="0" smtClean="0"/>
                        <a:t> dirigées, école de soutien)</a:t>
                      </a:r>
                      <a:endParaRPr lang="fr-FR" b="1" dirty="0"/>
                    </a:p>
                  </a:txBody>
                  <a:tcPr/>
                </a:tc>
              </a:tr>
              <a:tr h="608889">
                <a:tc>
                  <a:txBody>
                    <a:bodyPr/>
                    <a:lstStyle/>
                    <a:p>
                      <a:r>
                        <a:rPr lang="fr-FR" b="1" dirty="0" smtClean="0"/>
                        <a:t>8.</a:t>
                      </a:r>
                      <a:r>
                        <a:rPr lang="fr-FR" b="1" baseline="0" dirty="0" smtClean="0"/>
                        <a:t> Initiatives mentionnées par une seule ASBL</a:t>
                      </a:r>
                    </a:p>
                    <a:p>
                      <a:pPr marL="285750" indent="-285750">
                        <a:buFont typeface="Wingdings" charset="2"/>
                        <a:buChar char="§"/>
                      </a:pPr>
                      <a:r>
                        <a:rPr lang="fr-FR" sz="1400" b="0" baseline="0" dirty="0" smtClean="0"/>
                        <a:t>Aide individualisée</a:t>
                      </a:r>
                    </a:p>
                    <a:p>
                      <a:pPr marL="285750" indent="-285750">
                        <a:buFont typeface="Wingdings" charset="2"/>
                        <a:buChar char="§"/>
                      </a:pPr>
                      <a:r>
                        <a:rPr lang="fr-FR" sz="1400" b="0" baseline="0" dirty="0" smtClean="0"/>
                        <a:t>Enseignement de qualité</a:t>
                      </a:r>
                    </a:p>
                    <a:p>
                      <a:pPr marL="285750" indent="-285750">
                        <a:buFont typeface="Wingdings" charset="2"/>
                        <a:buChar char="§"/>
                      </a:pPr>
                      <a:r>
                        <a:rPr lang="fr-FR" sz="1400" b="0" baseline="0" dirty="0" smtClean="0"/>
                        <a:t>Visite guidée de l’école secondaire</a:t>
                      </a:r>
                    </a:p>
                    <a:p>
                      <a:pPr marL="285750" indent="-285750">
                        <a:buFont typeface="Wingdings" charset="2"/>
                        <a:buChar char="§"/>
                      </a:pPr>
                      <a:r>
                        <a:rPr lang="fr-FR" sz="1400" b="0" baseline="0" dirty="0" smtClean="0"/>
                        <a:t>Matinée d’écoute active en 1C</a:t>
                      </a:r>
                      <a:endParaRPr lang="fr-FR" sz="1400" b="0" dirty="0"/>
                    </a:p>
                  </a:txBody>
                  <a:tcPr/>
                </a:tc>
                <a:tc>
                  <a:txBody>
                    <a:bodyPr/>
                    <a:lstStyle/>
                    <a:p>
                      <a:r>
                        <a:rPr lang="fr-FR" b="1" dirty="0" smtClean="0"/>
                        <a:t>8. Initiatives,</a:t>
                      </a:r>
                      <a:r>
                        <a:rPr lang="fr-FR" b="1" baseline="0" dirty="0" smtClean="0"/>
                        <a:t> projets favorisant la convivialité ainsi que des ressources autres que le strictement rationnel </a:t>
                      </a:r>
                      <a:r>
                        <a:rPr lang="fr-FR" b="0" baseline="0" dirty="0" smtClean="0"/>
                        <a:t>(x 4)</a:t>
                      </a:r>
                      <a:r>
                        <a:rPr lang="fr-FR" b="1" baseline="0" dirty="0" smtClean="0"/>
                        <a:t>:</a:t>
                      </a:r>
                    </a:p>
                    <a:p>
                      <a:r>
                        <a:rPr lang="fr-FR" sz="1400" b="0" baseline="0" dirty="0" smtClean="0"/>
                        <a:t>Activités sportives (début d’année, temps de midi), excursion (début d’année), séjour à l’extérieur, journée de l’amitié, journée découverte (début d’année)</a:t>
                      </a:r>
                      <a:r>
                        <a:rPr lang="mr-IN" sz="1400" b="0" baseline="0" dirty="0" smtClean="0"/>
                        <a:t>…</a:t>
                      </a:r>
                      <a:endParaRPr lang="fr-FR" sz="1400" b="0" dirty="0"/>
                    </a:p>
                  </a:txBody>
                  <a:tcPr/>
                </a:tc>
              </a:tr>
            </a:tbl>
          </a:graphicData>
        </a:graphic>
      </p:graphicFrame>
      <p:cxnSp>
        <p:nvCxnSpPr>
          <p:cNvPr id="9" name="Connecteur droit 8"/>
          <p:cNvCxnSpPr/>
          <p:nvPr/>
        </p:nvCxnSpPr>
        <p:spPr>
          <a:xfrm>
            <a:off x="4961460" y="4356630"/>
            <a:ext cx="2963340" cy="14768"/>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a:off x="4690376" y="4641944"/>
            <a:ext cx="4198906"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p:nvCxnSpPr>
        <p:spPr>
          <a:xfrm>
            <a:off x="4690376" y="4912490"/>
            <a:ext cx="2604151"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26527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3765" y="298824"/>
            <a:ext cx="8591176" cy="6305176"/>
          </a:xfrm>
        </p:spPr>
        <p:txBody>
          <a:bodyPr>
            <a:normAutofit/>
          </a:bodyPr>
          <a:lstStyle/>
          <a:p>
            <a:pPr marL="0" indent="0">
              <a:buNone/>
            </a:pPr>
            <a:endParaRPr lang="fr-FR" sz="2000" dirty="0" smtClean="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r>
              <a:rPr lang="fr-FR" sz="2000" dirty="0" smtClean="0"/>
              <a:t>              </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72</a:t>
            </a:fld>
            <a:endParaRPr lang="fr-FR"/>
          </a:p>
        </p:txBody>
      </p:sp>
      <p:sp>
        <p:nvSpPr>
          <p:cNvPr id="5" name="Rectangle 4"/>
          <p:cNvSpPr/>
          <p:nvPr/>
        </p:nvSpPr>
        <p:spPr>
          <a:xfrm>
            <a:off x="1816248" y="1829185"/>
            <a:ext cx="5906499" cy="317517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b="1" dirty="0" smtClean="0">
                <a:solidFill>
                  <a:schemeClr val="tx1"/>
                </a:solidFill>
              </a:rPr>
              <a:t>DIFFICULTES </a:t>
            </a:r>
          </a:p>
          <a:p>
            <a:pPr algn="ctr"/>
            <a:r>
              <a:rPr lang="fr-FR" sz="2800" b="1" dirty="0" smtClean="0">
                <a:solidFill>
                  <a:schemeClr val="tx1"/>
                </a:solidFill>
              </a:rPr>
              <a:t>DANS LE PASSAGE</a:t>
            </a:r>
          </a:p>
          <a:p>
            <a:pPr algn="ctr"/>
            <a:r>
              <a:rPr lang="fr-FR" sz="2800" b="1" dirty="0" smtClean="0">
                <a:solidFill>
                  <a:schemeClr val="tx1"/>
                </a:solidFill>
              </a:rPr>
              <a:t>DU FONDAMENTAL AU SECONDAIRE</a:t>
            </a:r>
            <a:endParaRPr lang="fr-FR" sz="2800" b="1" dirty="0">
              <a:solidFill>
                <a:schemeClr val="tx1"/>
              </a:solidFill>
            </a:endParaRPr>
          </a:p>
        </p:txBody>
      </p:sp>
    </p:spTree>
    <p:extLst>
      <p:ext uri="{BB962C8B-B14F-4D97-AF65-F5344CB8AC3E}">
        <p14:creationId xmlns:p14="http://schemas.microsoft.com/office/powerpoint/2010/main" val="3408923338"/>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2429" y="265827"/>
            <a:ext cx="8800684" cy="6455647"/>
          </a:xfrm>
        </p:spPr>
        <p:txBody>
          <a:bodyPr>
            <a:normAutofit/>
          </a:bodyPr>
          <a:lstStyle/>
          <a:p>
            <a:pPr marL="0" indent="0">
              <a:buNone/>
            </a:pPr>
            <a:r>
              <a:rPr lang="fr-FR" sz="2000" dirty="0" smtClean="0"/>
              <a:t>P</a:t>
            </a:r>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73</a:t>
            </a:fld>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151136495"/>
              </p:ext>
            </p:extLst>
          </p:nvPr>
        </p:nvGraphicFramePr>
        <p:xfrm>
          <a:off x="162429" y="200284"/>
          <a:ext cx="8800684" cy="6190212"/>
        </p:xfrm>
        <a:graphic>
          <a:graphicData uri="http://schemas.openxmlformats.org/drawingml/2006/table">
            <a:tbl>
              <a:tblPr firstRow="1" bandRow="1">
                <a:tableStyleId>{5C22544A-7EE6-4342-B048-85BDC9FD1C3A}</a:tableStyleId>
              </a:tblPr>
              <a:tblGrid>
                <a:gridCol w="4400342"/>
                <a:gridCol w="4400342"/>
              </a:tblGrid>
              <a:tr h="602426">
                <a:tc>
                  <a:txBody>
                    <a:bodyPr/>
                    <a:lstStyle/>
                    <a:p>
                      <a:pPr algn="ctr"/>
                      <a:r>
                        <a:rPr lang="fr-FR" b="1" dirty="0" smtClean="0"/>
                        <a:t>MDP</a:t>
                      </a:r>
                      <a:r>
                        <a:rPr lang="fr-FR" b="1" baseline="0" dirty="0" smtClean="0"/>
                        <a:t> P6</a:t>
                      </a:r>
                    </a:p>
                    <a:p>
                      <a:pPr algn="ctr"/>
                      <a:r>
                        <a:rPr lang="fr-FR" sz="1400" b="0" baseline="0" dirty="0" smtClean="0"/>
                        <a:t>9 ASBL</a:t>
                      </a:r>
                      <a:endParaRPr lang="fr-FR" sz="1400" b="0" dirty="0"/>
                    </a:p>
                  </a:txBody>
                  <a:tcPr/>
                </a:tc>
                <a:tc>
                  <a:txBody>
                    <a:bodyPr/>
                    <a:lstStyle/>
                    <a:p>
                      <a:pPr algn="ctr"/>
                      <a:r>
                        <a:rPr lang="fr-FR" b="1" dirty="0" smtClean="0"/>
                        <a:t>MDP 1C/1D</a:t>
                      </a:r>
                    </a:p>
                    <a:p>
                      <a:pPr algn="ctr"/>
                      <a:r>
                        <a:rPr lang="fr-FR" sz="1400" b="1" dirty="0" smtClean="0"/>
                        <a:t>13 ASBL</a:t>
                      </a:r>
                      <a:endParaRPr lang="fr-FR" sz="1400" b="1" dirty="0"/>
                    </a:p>
                  </a:txBody>
                  <a:tcPr/>
                </a:tc>
              </a:tr>
              <a:tr h="760960">
                <a:tc>
                  <a:txBody>
                    <a:bodyPr/>
                    <a:lstStyle/>
                    <a:p>
                      <a:pPr algn="l"/>
                      <a:r>
                        <a:rPr lang="fr-FR" sz="1400" b="1" dirty="0" smtClean="0"/>
                        <a:t>Difficultés : NON x 4 /</a:t>
                      </a:r>
                      <a:r>
                        <a:rPr lang="fr-FR" sz="1400" b="1" baseline="0" dirty="0" smtClean="0"/>
                        <a:t> OUI et NON x 2</a:t>
                      </a:r>
                    </a:p>
                    <a:p>
                      <a:pPr algn="l"/>
                      <a:r>
                        <a:rPr lang="fr-FR" sz="1400" b="1" baseline="0" dirty="0" smtClean="0"/>
                        <a:t>                      OUI x 2 / pas de réponse x 1</a:t>
                      </a:r>
                    </a:p>
                    <a:p>
                      <a:pPr algn="l"/>
                      <a:r>
                        <a:rPr lang="fr-FR" sz="1400" b="1" baseline="0" dirty="0" smtClean="0"/>
                        <a:t>Les réponses viennent avant tout de 2 ASBL</a:t>
                      </a:r>
                      <a:endParaRPr lang="fr-FR" sz="1400" b="1" dirty="0"/>
                    </a:p>
                  </a:txBody>
                  <a:tcPr/>
                </a:tc>
                <a:tc>
                  <a:txBody>
                    <a:bodyPr/>
                    <a:lstStyle/>
                    <a:p>
                      <a:pPr algn="l"/>
                      <a:r>
                        <a:rPr lang="fr-FR" sz="1400" b="1" dirty="0" smtClean="0"/>
                        <a:t>OUI  x  13 / 13</a:t>
                      </a:r>
                    </a:p>
                    <a:p>
                      <a:pPr algn="l"/>
                      <a:r>
                        <a:rPr lang="fr-FR" sz="1400" b="1" dirty="0" smtClean="0"/>
                        <a:t>En outre, unanimité</a:t>
                      </a:r>
                      <a:r>
                        <a:rPr lang="fr-FR" sz="1400" b="1" baseline="0" dirty="0" smtClean="0"/>
                        <a:t> écrasante (sur l’existence de ces difficultés) dans chaque ASBL.</a:t>
                      </a:r>
                      <a:endParaRPr lang="fr-FR" sz="1400" b="1" dirty="0"/>
                    </a:p>
                  </a:txBody>
                  <a:tcPr/>
                </a:tc>
              </a:tr>
              <a:tr h="548214">
                <a:tc>
                  <a:txBody>
                    <a:bodyPr/>
                    <a:lstStyle/>
                    <a:p>
                      <a:pPr algn="l"/>
                      <a:r>
                        <a:rPr lang="fr-FR" b="1" dirty="0" smtClean="0"/>
                        <a:t>1. Difficultés de</a:t>
                      </a:r>
                      <a:r>
                        <a:rPr lang="fr-FR" b="1" baseline="0" dirty="0" smtClean="0"/>
                        <a:t> gérer, d’assumer l’augmentation du volume de « contenu à mémoriser » </a:t>
                      </a:r>
                      <a:r>
                        <a:rPr lang="fr-FR" b="0" baseline="0" dirty="0" smtClean="0"/>
                        <a:t>(x 2)</a:t>
                      </a:r>
                      <a:endParaRPr lang="fr-FR" b="1" dirty="0"/>
                    </a:p>
                  </a:txBody>
                  <a:tcPr/>
                </a:tc>
                <a:tc>
                  <a:txBody>
                    <a:bodyPr/>
                    <a:lstStyle/>
                    <a:p>
                      <a:pPr algn="l"/>
                      <a:r>
                        <a:rPr lang="fr-FR" b="1" dirty="0" smtClean="0"/>
                        <a:t>A. CAUSES DES DIFFICULTES</a:t>
                      </a:r>
                      <a:endParaRPr lang="fr-FR" b="1" dirty="0"/>
                    </a:p>
                  </a:txBody>
                  <a:tcPr>
                    <a:solidFill>
                      <a:schemeClr val="tx2">
                        <a:lumMod val="40000"/>
                        <a:lumOff val="60000"/>
                      </a:schemeClr>
                    </a:solidFill>
                  </a:tcPr>
                </a:tc>
              </a:tr>
              <a:tr h="665840">
                <a:tc>
                  <a:txBody>
                    <a:bodyPr/>
                    <a:lstStyle/>
                    <a:p>
                      <a:pPr algn="l"/>
                      <a:r>
                        <a:rPr lang="fr-FR" b="1" dirty="0" smtClean="0"/>
                        <a:t>2.</a:t>
                      </a:r>
                      <a:r>
                        <a:rPr lang="fr-FR" b="1" baseline="0" dirty="0" smtClean="0"/>
                        <a:t> Difficultés avec certaines compétences transversales cognitives globales </a:t>
                      </a:r>
                      <a:r>
                        <a:rPr lang="fr-FR" b="0" baseline="0" dirty="0" smtClean="0"/>
                        <a:t>(x 2)</a:t>
                      </a:r>
                      <a:r>
                        <a:rPr lang="fr-FR" b="1" baseline="0" dirty="0" smtClean="0"/>
                        <a:t>: </a:t>
                      </a:r>
                      <a:r>
                        <a:rPr lang="fr-FR" sz="1400" b="0" baseline="0" dirty="0" smtClean="0"/>
                        <a:t>organisation du travail, gestion du temps</a:t>
                      </a:r>
                      <a:endParaRPr lang="fr-FR" b="1" dirty="0"/>
                    </a:p>
                  </a:txBody>
                  <a:tcPr/>
                </a:tc>
                <a:tc>
                  <a:txBody>
                    <a:bodyPr/>
                    <a:lstStyle/>
                    <a:p>
                      <a:pPr algn="l"/>
                      <a:r>
                        <a:rPr lang="fr-FR" b="1" dirty="0" smtClean="0"/>
                        <a:t>1.</a:t>
                      </a:r>
                      <a:r>
                        <a:rPr lang="fr-FR" b="1" baseline="0" dirty="0" smtClean="0"/>
                        <a:t> CEB accordé à des élèves qui n’ont pas le niveau </a:t>
                      </a:r>
                      <a:r>
                        <a:rPr lang="fr-FR" b="0" baseline="0" dirty="0" smtClean="0"/>
                        <a:t>(x1)</a:t>
                      </a:r>
                      <a:endParaRPr lang="fr-FR" b="1" dirty="0"/>
                    </a:p>
                  </a:txBody>
                  <a:tcPr/>
                </a:tc>
              </a:tr>
              <a:tr h="548214">
                <a:tc>
                  <a:txBody>
                    <a:bodyPr/>
                    <a:lstStyle/>
                    <a:p>
                      <a:pPr algn="l"/>
                      <a:r>
                        <a:rPr lang="fr-FR" b="1" dirty="0" smtClean="0"/>
                        <a:t>3. Difficultés</a:t>
                      </a:r>
                      <a:r>
                        <a:rPr lang="fr-FR" b="1" baseline="0" dirty="0" smtClean="0"/>
                        <a:t> avec une compétence transversale non cognitive </a:t>
                      </a:r>
                      <a:r>
                        <a:rPr lang="fr-FR" b="0" baseline="0" dirty="0" smtClean="0"/>
                        <a:t>(x 1)</a:t>
                      </a:r>
                      <a:r>
                        <a:rPr lang="fr-FR" b="1" baseline="0" dirty="0" smtClean="0"/>
                        <a:t>: </a:t>
                      </a:r>
                      <a:r>
                        <a:rPr lang="fr-FR" sz="1400" b="0" baseline="0" dirty="0" smtClean="0"/>
                        <a:t>écoute</a:t>
                      </a:r>
                      <a:endParaRPr lang="fr-FR" b="1" dirty="0"/>
                    </a:p>
                  </a:txBody>
                  <a:tcPr/>
                </a:tc>
                <a:tc>
                  <a:txBody>
                    <a:bodyPr/>
                    <a:lstStyle/>
                    <a:p>
                      <a:pPr algn="l"/>
                      <a:r>
                        <a:rPr lang="fr-FR" b="1" dirty="0" smtClean="0"/>
                        <a:t>2. Lacunes : français, calcul</a:t>
                      </a:r>
                      <a:r>
                        <a:rPr lang="mr-IN" b="1" dirty="0" smtClean="0"/>
                        <a:t>…</a:t>
                      </a:r>
                      <a:r>
                        <a:rPr lang="fr-FR" b="1" dirty="0" smtClean="0"/>
                        <a:t> </a:t>
                      </a:r>
                      <a:r>
                        <a:rPr lang="fr-FR" b="0" dirty="0" smtClean="0"/>
                        <a:t>(x 2)</a:t>
                      </a:r>
                      <a:endParaRPr lang="fr-FR" b="0" dirty="0"/>
                    </a:p>
                  </a:txBody>
                  <a:tcPr/>
                </a:tc>
              </a:tr>
              <a:tr h="1490213">
                <a:tc>
                  <a:txBody>
                    <a:bodyPr/>
                    <a:lstStyle/>
                    <a:p>
                      <a:pPr algn="l"/>
                      <a:r>
                        <a:rPr lang="fr-FR" b="1" dirty="0" smtClean="0"/>
                        <a:t>4. Difficultés spécifiques en math pour les élèves « justes » en P6 </a:t>
                      </a:r>
                      <a:r>
                        <a:rPr lang="fr-FR" b="0" dirty="0" smtClean="0"/>
                        <a:t>(x1)</a:t>
                      </a:r>
                      <a:endParaRPr lang="fr-FR" b="1" dirty="0"/>
                    </a:p>
                  </a:txBody>
                  <a:tcPr/>
                </a:tc>
                <a:tc>
                  <a:txBody>
                    <a:bodyPr/>
                    <a:lstStyle/>
                    <a:p>
                      <a:pPr algn="l"/>
                      <a:r>
                        <a:rPr lang="fr-FR" b="1" dirty="0" smtClean="0"/>
                        <a:t>3. Changements </a:t>
                      </a:r>
                      <a:r>
                        <a:rPr lang="fr-FR" b="0" dirty="0" smtClean="0"/>
                        <a:t>(x 6) </a:t>
                      </a:r>
                      <a:r>
                        <a:rPr lang="fr-FR" b="1" dirty="0" smtClean="0"/>
                        <a:t>: </a:t>
                      </a:r>
                      <a:r>
                        <a:rPr lang="fr-FR" sz="1400" b="0" dirty="0" smtClean="0"/>
                        <a:t>profs, taille des bâtiments,</a:t>
                      </a:r>
                      <a:r>
                        <a:rPr lang="fr-FR" sz="1400" b="0" baseline="0" dirty="0" smtClean="0"/>
                        <a:t> volume de population, complexité plus grande du système, organisation, volume de travail, règles + strictes, distances entre profs et élèves, </a:t>
                      </a:r>
                      <a:r>
                        <a:rPr lang="fr-FR" sz="1400" b="0" baseline="0" dirty="0" err="1" smtClean="0"/>
                        <a:t>nbre</a:t>
                      </a:r>
                      <a:r>
                        <a:rPr lang="fr-FR" sz="1400" b="0" baseline="0" dirty="0" smtClean="0"/>
                        <a:t> de cours, nouvelles matières, diversité des milieux sociaux, distance géographique domicile</a:t>
                      </a:r>
                      <a:r>
                        <a:rPr lang="mr-IN" sz="1400" b="0" baseline="0" dirty="0" smtClean="0"/>
                        <a:t>–</a:t>
                      </a:r>
                      <a:r>
                        <a:rPr lang="fr-FR" sz="1400" b="0" baseline="0" dirty="0" smtClean="0"/>
                        <a:t>école, enseignement transmissif</a:t>
                      </a:r>
                      <a:r>
                        <a:rPr lang="mr-IN" sz="1400" b="0" baseline="0" dirty="0" smtClean="0"/>
                        <a:t>…</a:t>
                      </a:r>
                      <a:endParaRPr lang="fr-FR" b="1" dirty="0"/>
                    </a:p>
                  </a:txBody>
                  <a:tcPr/>
                </a:tc>
              </a:tr>
              <a:tr h="548214">
                <a:tc>
                  <a:txBody>
                    <a:bodyPr/>
                    <a:lstStyle/>
                    <a:p>
                      <a:pPr algn="l"/>
                      <a:endParaRPr lang="fr-FR" b="1" dirty="0"/>
                    </a:p>
                  </a:txBody>
                  <a:tcPr/>
                </a:tc>
                <a:tc>
                  <a:txBody>
                    <a:bodyPr/>
                    <a:lstStyle/>
                    <a:p>
                      <a:pPr algn="l"/>
                      <a:r>
                        <a:rPr lang="fr-FR" b="1" dirty="0" smtClean="0"/>
                        <a:t>4.</a:t>
                      </a:r>
                      <a:r>
                        <a:rPr lang="fr-FR" b="1" baseline="0" dirty="0" smtClean="0"/>
                        <a:t> Manque de travail </a:t>
                      </a:r>
                      <a:r>
                        <a:rPr lang="fr-FR" b="0" baseline="0" dirty="0" smtClean="0"/>
                        <a:t>(x 1)</a:t>
                      </a:r>
                      <a:endParaRPr lang="fr-FR" b="1" dirty="0"/>
                    </a:p>
                  </a:txBody>
                  <a:tcPr/>
                </a:tc>
              </a:tr>
              <a:tr h="380480">
                <a:tc>
                  <a:txBody>
                    <a:bodyPr/>
                    <a:lstStyle/>
                    <a:p>
                      <a:pPr algn="l"/>
                      <a:endParaRPr lang="fr-FR" b="1" dirty="0"/>
                    </a:p>
                  </a:txBody>
                  <a:tcPr/>
                </a:tc>
                <a:tc>
                  <a:txBody>
                    <a:bodyPr/>
                    <a:lstStyle/>
                    <a:p>
                      <a:pPr algn="l"/>
                      <a:r>
                        <a:rPr lang="fr-FR" b="1" dirty="0" smtClean="0"/>
                        <a:t>5. Manque de méthode</a:t>
                      </a:r>
                      <a:r>
                        <a:rPr lang="fr-FR" b="1" baseline="0" dirty="0" smtClean="0"/>
                        <a:t> de travail </a:t>
                      </a:r>
                      <a:r>
                        <a:rPr lang="fr-FR" b="0" baseline="0" dirty="0" smtClean="0"/>
                        <a:t>(x 2)</a:t>
                      </a:r>
                      <a:endParaRPr lang="fr-FR" b="1" dirty="0"/>
                    </a:p>
                  </a:txBody>
                  <a:tcPr/>
                </a:tc>
              </a:tr>
            </a:tbl>
          </a:graphicData>
        </a:graphic>
      </p:graphicFrame>
    </p:spTree>
    <p:extLst>
      <p:ext uri="{BB962C8B-B14F-4D97-AF65-F5344CB8AC3E}">
        <p14:creationId xmlns:p14="http://schemas.microsoft.com/office/powerpoint/2010/main" val="30586606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6727" y="310133"/>
            <a:ext cx="8756386" cy="6411342"/>
          </a:xfrm>
        </p:spPr>
        <p:txBody>
          <a:bodyPr>
            <a:normAutofit/>
          </a:bodyPr>
          <a:lstStyle/>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74</a:t>
            </a:fld>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2934431357"/>
              </p:ext>
            </p:extLst>
          </p:nvPr>
        </p:nvGraphicFramePr>
        <p:xfrm>
          <a:off x="206724" y="147680"/>
          <a:ext cx="8756388" cy="6000132"/>
        </p:xfrm>
        <a:graphic>
          <a:graphicData uri="http://schemas.openxmlformats.org/drawingml/2006/table">
            <a:tbl>
              <a:tblPr firstRow="1" bandRow="1">
                <a:tableStyleId>{5C22544A-7EE6-4342-B048-85BDC9FD1C3A}</a:tableStyleId>
              </a:tblPr>
              <a:tblGrid>
                <a:gridCol w="4378194"/>
                <a:gridCol w="4378194"/>
              </a:tblGrid>
              <a:tr h="531659">
                <a:tc>
                  <a:txBody>
                    <a:bodyPr/>
                    <a:lstStyle/>
                    <a:p>
                      <a:pPr algn="ctr"/>
                      <a:r>
                        <a:rPr lang="fr-FR" dirty="0" smtClean="0"/>
                        <a:t>MDP P6</a:t>
                      </a:r>
                      <a:endParaRPr lang="fr-FR" dirty="0"/>
                    </a:p>
                  </a:txBody>
                  <a:tcPr/>
                </a:tc>
                <a:tc>
                  <a:txBody>
                    <a:bodyPr/>
                    <a:lstStyle/>
                    <a:p>
                      <a:pPr algn="ctr"/>
                      <a:r>
                        <a:rPr lang="fr-FR" dirty="0" smtClean="0"/>
                        <a:t>MDP 1C/1D</a:t>
                      </a:r>
                      <a:endParaRPr lang="fr-FR" dirty="0"/>
                    </a:p>
                  </a:txBody>
                  <a:tcPr/>
                </a:tc>
              </a:tr>
              <a:tr h="561193">
                <a:tc>
                  <a:txBody>
                    <a:bodyPr/>
                    <a:lstStyle/>
                    <a:p>
                      <a:endParaRPr lang="fr-FR" dirty="0"/>
                    </a:p>
                  </a:txBody>
                  <a:tcPr/>
                </a:tc>
                <a:tc>
                  <a:txBody>
                    <a:bodyPr/>
                    <a:lstStyle/>
                    <a:p>
                      <a:r>
                        <a:rPr lang="fr-FR" b="1" dirty="0" smtClean="0"/>
                        <a:t>B.</a:t>
                      </a:r>
                      <a:r>
                        <a:rPr lang="fr-FR" b="1" baseline="0" dirty="0" smtClean="0"/>
                        <a:t> OBJETS DES DIFFICULTES</a:t>
                      </a:r>
                      <a:endParaRPr lang="fr-FR" b="1" dirty="0"/>
                    </a:p>
                  </a:txBody>
                  <a:tcPr>
                    <a:solidFill>
                      <a:srgbClr val="6BDBFA"/>
                    </a:solidFill>
                  </a:tcPr>
                </a:tc>
              </a:tr>
              <a:tr h="683170">
                <a:tc>
                  <a:txBody>
                    <a:bodyPr/>
                    <a:lstStyle/>
                    <a:p>
                      <a:endParaRPr lang="fr-FR"/>
                    </a:p>
                  </a:txBody>
                  <a:tcPr/>
                </a:tc>
                <a:tc>
                  <a:txBody>
                    <a:bodyPr/>
                    <a:lstStyle/>
                    <a:p>
                      <a:r>
                        <a:rPr lang="fr-FR" b="1" dirty="0" smtClean="0"/>
                        <a:t>6. Compétences transversales</a:t>
                      </a:r>
                      <a:r>
                        <a:rPr lang="fr-FR" b="1" baseline="0" dirty="0" smtClean="0"/>
                        <a:t> cognitives</a:t>
                      </a:r>
                    </a:p>
                    <a:p>
                      <a:r>
                        <a:rPr lang="fr-FR" b="1" baseline="0" dirty="0" smtClean="0"/>
                        <a:t>     </a:t>
                      </a:r>
                      <a:r>
                        <a:rPr lang="fr-FR" b="0" baseline="0" dirty="0" smtClean="0"/>
                        <a:t>(x 7)</a:t>
                      </a:r>
                      <a:r>
                        <a:rPr lang="fr-FR" b="1" baseline="0" dirty="0" smtClean="0"/>
                        <a:t>: </a:t>
                      </a:r>
                      <a:endParaRPr lang="fr-FR" sz="1400" b="0" baseline="0" dirty="0" smtClean="0"/>
                    </a:p>
                    <a:p>
                      <a:pPr marL="285750" indent="-285750">
                        <a:buFontTx/>
                        <a:buChar char="-"/>
                      </a:pPr>
                      <a:r>
                        <a:rPr lang="fr-FR" sz="1400" b="0" baseline="0" dirty="0" smtClean="0"/>
                        <a:t>Organiser le cartable</a:t>
                      </a:r>
                    </a:p>
                    <a:p>
                      <a:pPr marL="285750" indent="-285750">
                        <a:buFontTx/>
                        <a:buChar char="-"/>
                      </a:pPr>
                      <a:r>
                        <a:rPr lang="fr-FR" sz="1400" b="0" baseline="0" dirty="0" smtClean="0"/>
                        <a:t>Travail : organiser le travail, gérer les travaux à domicile, gérer le rythme du travail, utiliser les outils de travail (classeurs, fardes, journal de classe</a:t>
                      </a:r>
                      <a:r>
                        <a:rPr lang="mr-IN" sz="1400" b="0" baseline="0" dirty="0" smtClean="0"/>
                        <a:t>…</a:t>
                      </a:r>
                      <a:r>
                        <a:rPr lang="fr-FR" sz="1400" b="0" baseline="0" dirty="0" smtClean="0"/>
                        <a:t>), planifier le travail</a:t>
                      </a:r>
                    </a:p>
                    <a:p>
                      <a:pPr marL="285750" indent="-285750">
                        <a:buFontTx/>
                        <a:buChar char="-"/>
                      </a:pPr>
                      <a:r>
                        <a:rPr lang="fr-FR" sz="1400" b="0" baseline="0" dirty="0" smtClean="0"/>
                        <a:t>Lecture, compréhension de l’écrit : compréhension</a:t>
                      </a:r>
                    </a:p>
                    <a:p>
                      <a:pPr marL="0" indent="0">
                        <a:buFontTx/>
                        <a:buNone/>
                      </a:pPr>
                      <a:r>
                        <a:rPr lang="fr-FR" sz="1400" b="0" baseline="0" dirty="0" smtClean="0"/>
                        <a:t>       des consignes, compréhension du niveau de </a:t>
                      </a:r>
                    </a:p>
                    <a:p>
                      <a:pPr marL="0" indent="0">
                        <a:buFontTx/>
                        <a:buNone/>
                      </a:pPr>
                      <a:r>
                        <a:rPr lang="fr-FR" sz="1400" b="0" baseline="0" dirty="0" smtClean="0"/>
                        <a:t>       l’explicite/du niveau de l’implicite</a:t>
                      </a:r>
                      <a:r>
                        <a:rPr lang="mr-IN" sz="1400" b="0" baseline="0" dirty="0" smtClean="0"/>
                        <a:t>…</a:t>
                      </a:r>
                      <a:endParaRPr lang="fr-FR" sz="1400" b="0" baseline="0" dirty="0" smtClean="0"/>
                    </a:p>
                    <a:p>
                      <a:pPr marL="285750" indent="-285750">
                        <a:buFontTx/>
                        <a:buChar char="-"/>
                      </a:pPr>
                      <a:r>
                        <a:rPr lang="fr-FR" sz="1400" b="0" baseline="0" dirty="0" smtClean="0"/>
                        <a:t>Difficultés d’abstraction </a:t>
                      </a:r>
                      <a:endParaRPr lang="fr-FR" b="1" dirty="0"/>
                    </a:p>
                  </a:txBody>
                  <a:tcPr/>
                </a:tc>
              </a:tr>
              <a:tr h="683170">
                <a:tc>
                  <a:txBody>
                    <a:bodyPr/>
                    <a:lstStyle/>
                    <a:p>
                      <a:endParaRPr lang="fr-FR"/>
                    </a:p>
                  </a:txBody>
                  <a:tcPr/>
                </a:tc>
                <a:tc>
                  <a:txBody>
                    <a:bodyPr/>
                    <a:lstStyle/>
                    <a:p>
                      <a:r>
                        <a:rPr lang="fr-FR" b="1" dirty="0" smtClean="0"/>
                        <a:t>7. Compétences transversales non cognitives </a:t>
                      </a:r>
                      <a:r>
                        <a:rPr lang="fr-FR" b="0" dirty="0" smtClean="0"/>
                        <a:t>(x 10) </a:t>
                      </a:r>
                      <a:r>
                        <a:rPr lang="fr-FR" b="1" dirty="0" smtClean="0"/>
                        <a:t>:</a:t>
                      </a:r>
                    </a:p>
                    <a:p>
                      <a:pPr marL="285750" indent="-285750">
                        <a:buFontTx/>
                        <a:buChar char="-"/>
                      </a:pPr>
                      <a:r>
                        <a:rPr lang="fr-FR" sz="1400" b="0" dirty="0" smtClean="0"/>
                        <a:t>S’intégrer</a:t>
                      </a:r>
                    </a:p>
                    <a:p>
                      <a:pPr marL="285750" indent="-285750">
                        <a:buFontTx/>
                        <a:buChar char="-"/>
                      </a:pPr>
                      <a:r>
                        <a:rPr lang="fr-FR" sz="1400" b="0" dirty="0" smtClean="0"/>
                        <a:t>S’adapter : aux exigences des profs, aux règles de savoir-être, à la discipline (respect du</a:t>
                      </a:r>
                      <a:r>
                        <a:rPr lang="fr-FR" sz="1400" b="0" baseline="0" dirty="0" smtClean="0"/>
                        <a:t> règlement), au rythme des cours, à la taille des bâtiments</a:t>
                      </a:r>
                      <a:r>
                        <a:rPr lang="mr-IN" sz="1400" b="0" baseline="0" dirty="0" smtClean="0"/>
                        <a:t>…</a:t>
                      </a:r>
                      <a:endParaRPr lang="fr-FR" sz="1400" b="0" baseline="0" dirty="0" smtClean="0"/>
                    </a:p>
                    <a:p>
                      <a:pPr marL="285750" indent="-285750">
                        <a:buFontTx/>
                        <a:buChar char="-"/>
                      </a:pPr>
                      <a:r>
                        <a:rPr lang="fr-FR" sz="1400" b="0" baseline="0" dirty="0" smtClean="0"/>
                        <a:t>Apprendre l’autonomie</a:t>
                      </a:r>
                    </a:p>
                    <a:p>
                      <a:pPr marL="285750" indent="-285750">
                        <a:buFontTx/>
                        <a:buChar char="-"/>
                      </a:pPr>
                      <a:r>
                        <a:rPr lang="fr-FR" sz="1400" b="0" baseline="0" dirty="0" smtClean="0"/>
                        <a:t>Vivre ensemble</a:t>
                      </a:r>
                    </a:p>
                    <a:p>
                      <a:pPr marL="285750" indent="-285750">
                        <a:buFontTx/>
                        <a:buChar char="-"/>
                      </a:pPr>
                      <a:r>
                        <a:rPr lang="fr-FR" sz="1400" b="0" baseline="0" dirty="0" smtClean="0"/>
                        <a:t>Se situer dans l’espace de l’école</a:t>
                      </a:r>
                    </a:p>
                    <a:p>
                      <a:pPr marL="285750" indent="-285750">
                        <a:buFontTx/>
                        <a:buChar char="-"/>
                      </a:pPr>
                      <a:r>
                        <a:rPr lang="fr-FR" sz="1400" b="0" baseline="0" dirty="0" smtClean="0"/>
                        <a:t>Difficultés de concentration, de centration</a:t>
                      </a:r>
                    </a:p>
                  </a:txBody>
                  <a:tcPr/>
                </a:tc>
              </a:tr>
            </a:tbl>
          </a:graphicData>
        </a:graphic>
      </p:graphicFrame>
    </p:spTree>
    <p:extLst>
      <p:ext uri="{BB962C8B-B14F-4D97-AF65-F5344CB8AC3E}">
        <p14:creationId xmlns:p14="http://schemas.microsoft.com/office/powerpoint/2010/main" val="345232696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3765" y="298824"/>
            <a:ext cx="8591176" cy="6305176"/>
          </a:xfrm>
        </p:spPr>
        <p:txBody>
          <a:bodyPr>
            <a:normAutofit/>
          </a:bodyPr>
          <a:lstStyle/>
          <a:p>
            <a:pPr marL="0" indent="0">
              <a:buNone/>
            </a:pPr>
            <a:endParaRPr lang="fr-FR" sz="2000" dirty="0" smtClean="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r>
              <a:rPr lang="fr-FR" sz="2000" dirty="0" smtClean="0"/>
              <a:t>              </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75</a:t>
            </a:fld>
            <a:endParaRPr lang="fr-FR"/>
          </a:p>
        </p:txBody>
      </p:sp>
      <p:sp>
        <p:nvSpPr>
          <p:cNvPr id="5" name="Rectangle 4"/>
          <p:cNvSpPr/>
          <p:nvPr/>
        </p:nvSpPr>
        <p:spPr>
          <a:xfrm>
            <a:off x="1816248" y="1829185"/>
            <a:ext cx="5906499" cy="317517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b="1" dirty="0" smtClean="0">
                <a:solidFill>
                  <a:schemeClr val="tx1"/>
                </a:solidFill>
              </a:rPr>
              <a:t>PROPOSITIONS NOUVELLES </a:t>
            </a:r>
          </a:p>
          <a:p>
            <a:pPr algn="ctr"/>
            <a:r>
              <a:rPr lang="fr-FR" sz="2800" b="1" dirty="0" smtClean="0">
                <a:solidFill>
                  <a:schemeClr val="tx1"/>
                </a:solidFill>
              </a:rPr>
              <a:t>POUR FACILITER LE PASSAGE</a:t>
            </a:r>
          </a:p>
          <a:p>
            <a:pPr algn="ctr"/>
            <a:r>
              <a:rPr lang="fr-FR" sz="2800" b="1" dirty="0" smtClean="0">
                <a:solidFill>
                  <a:schemeClr val="tx1"/>
                </a:solidFill>
              </a:rPr>
              <a:t>DU FONDAMENTAL AU SECONDAIRE</a:t>
            </a:r>
            <a:endParaRPr lang="fr-FR" sz="2800" b="1" dirty="0">
              <a:solidFill>
                <a:schemeClr val="tx1"/>
              </a:solidFill>
            </a:endParaRPr>
          </a:p>
        </p:txBody>
      </p:sp>
    </p:spTree>
    <p:extLst>
      <p:ext uri="{BB962C8B-B14F-4D97-AF65-F5344CB8AC3E}">
        <p14:creationId xmlns:p14="http://schemas.microsoft.com/office/powerpoint/2010/main" val="3278665762"/>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6727" y="1"/>
            <a:ext cx="8800685" cy="6721474"/>
          </a:xfrm>
        </p:spPr>
        <p:txBody>
          <a:bodyPr>
            <a:normAutofit/>
          </a:bodyPr>
          <a:lstStyle/>
          <a:p>
            <a:pPr marL="0" indent="0">
              <a:buNone/>
            </a:pPr>
            <a:r>
              <a:rPr lang="fr-FR" sz="2000" dirty="0" smtClean="0"/>
              <a:t>                                 </a:t>
            </a:r>
            <a:r>
              <a:rPr lang="fr-FR" sz="2000" b="1" dirty="0" smtClean="0"/>
              <a:t>PROPOSITIONS NOUVELLES POUR FACILITER LE PASSAGE</a:t>
            </a: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76</a:t>
            </a:fld>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1240970874"/>
              </p:ext>
            </p:extLst>
          </p:nvPr>
        </p:nvGraphicFramePr>
        <p:xfrm>
          <a:off x="206726" y="611112"/>
          <a:ext cx="8480074" cy="5943599"/>
        </p:xfrm>
        <a:graphic>
          <a:graphicData uri="http://schemas.openxmlformats.org/drawingml/2006/table">
            <a:tbl>
              <a:tblPr firstRow="1" bandRow="1">
                <a:tableStyleId>{5C22544A-7EE6-4342-B048-85BDC9FD1C3A}</a:tableStyleId>
              </a:tblPr>
              <a:tblGrid>
                <a:gridCol w="4240037"/>
                <a:gridCol w="4240037"/>
              </a:tblGrid>
              <a:tr h="500790">
                <a:tc>
                  <a:txBody>
                    <a:bodyPr/>
                    <a:lstStyle/>
                    <a:p>
                      <a:pPr algn="ctr"/>
                      <a:r>
                        <a:rPr lang="fr-FR" dirty="0" smtClean="0"/>
                        <a:t>MDP P6</a:t>
                      </a:r>
                    </a:p>
                    <a:p>
                      <a:pPr algn="ctr"/>
                      <a:r>
                        <a:rPr lang="fr-FR" sz="1400" b="0" dirty="0" smtClean="0"/>
                        <a:t>9 ASBL</a:t>
                      </a:r>
                      <a:endParaRPr lang="fr-FR" sz="1400" b="0" dirty="0"/>
                    </a:p>
                  </a:txBody>
                  <a:tcPr/>
                </a:tc>
                <a:tc>
                  <a:txBody>
                    <a:bodyPr/>
                    <a:lstStyle/>
                    <a:p>
                      <a:pPr algn="ctr"/>
                      <a:r>
                        <a:rPr lang="fr-FR" dirty="0" smtClean="0"/>
                        <a:t>MDP 1C/1D</a:t>
                      </a:r>
                    </a:p>
                    <a:p>
                      <a:pPr algn="ctr"/>
                      <a:r>
                        <a:rPr lang="fr-FR" sz="1400" b="0" dirty="0" smtClean="0"/>
                        <a:t>13</a:t>
                      </a:r>
                      <a:r>
                        <a:rPr lang="fr-FR" sz="1400" b="0" baseline="0" dirty="0" smtClean="0"/>
                        <a:t> ASBL</a:t>
                      </a:r>
                      <a:endParaRPr lang="fr-FR" sz="1400" b="0" dirty="0"/>
                    </a:p>
                  </a:txBody>
                  <a:tcPr/>
                </a:tc>
              </a:tr>
              <a:tr h="500790">
                <a:tc>
                  <a:txBody>
                    <a:bodyPr/>
                    <a:lstStyle/>
                    <a:p>
                      <a:r>
                        <a:rPr lang="fr-FR" b="1" dirty="0" smtClean="0"/>
                        <a:t>A. Augmenter la fréquence</a:t>
                      </a:r>
                      <a:r>
                        <a:rPr lang="fr-FR" b="1" baseline="0" dirty="0" smtClean="0"/>
                        <a:t> des rencontres, des séances de travail entre enseignants du primaire et du secondaire </a:t>
                      </a:r>
                      <a:r>
                        <a:rPr lang="fr-FR" sz="1400" b="0" baseline="0" dirty="0" smtClean="0"/>
                        <a:t>(x 6)</a:t>
                      </a:r>
                      <a:endParaRPr lang="fr-FR" b="1" dirty="0"/>
                    </a:p>
                  </a:txBody>
                  <a:tcPr>
                    <a:solidFill>
                      <a:srgbClr val="6BDBFA"/>
                    </a:solidFill>
                  </a:tcPr>
                </a:tc>
                <a:tc>
                  <a:txBody>
                    <a:bodyPr/>
                    <a:lstStyle/>
                    <a:p>
                      <a:r>
                        <a:rPr lang="fr-FR" b="1" dirty="0" smtClean="0"/>
                        <a:t>A.</a:t>
                      </a:r>
                      <a:r>
                        <a:rPr lang="fr-FR" b="1" baseline="0" dirty="0" smtClean="0"/>
                        <a:t> EN AMONT ET DANS LA CONTINUITE</a:t>
                      </a:r>
                      <a:endParaRPr lang="fr-FR" b="1" dirty="0"/>
                    </a:p>
                  </a:txBody>
                  <a:tcPr>
                    <a:solidFill>
                      <a:srgbClr val="6BDBFA"/>
                    </a:solidFill>
                  </a:tcPr>
                </a:tc>
              </a:tr>
              <a:tr h="500790">
                <a:tc>
                  <a:txBody>
                    <a:bodyPr/>
                    <a:lstStyle/>
                    <a:p>
                      <a:r>
                        <a:rPr lang="fr-FR" b="1" dirty="0" smtClean="0"/>
                        <a:t>B. Calquer progressivement la vie scolaire, pédagogique de P6 sur celle du secondaire </a:t>
                      </a:r>
                      <a:r>
                        <a:rPr lang="fr-FR" sz="1800" b="0" dirty="0" smtClean="0"/>
                        <a:t>(x</a:t>
                      </a:r>
                      <a:r>
                        <a:rPr lang="fr-FR" sz="1800" b="0" baseline="0" dirty="0" smtClean="0"/>
                        <a:t> 4</a:t>
                      </a:r>
                      <a:r>
                        <a:rPr lang="fr-FR" sz="1800" b="0" dirty="0" smtClean="0"/>
                        <a:t>)</a:t>
                      </a:r>
                      <a:endParaRPr lang="fr-FR" sz="1800" b="1" dirty="0"/>
                    </a:p>
                  </a:txBody>
                  <a:tcPr>
                    <a:solidFill>
                      <a:srgbClr val="6BDBFA"/>
                    </a:solidFill>
                  </a:tcPr>
                </a:tc>
                <a:tc>
                  <a:txBody>
                    <a:bodyPr/>
                    <a:lstStyle/>
                    <a:p>
                      <a:r>
                        <a:rPr lang="fr-FR" b="1" dirty="0" smtClean="0"/>
                        <a:t>1.</a:t>
                      </a:r>
                      <a:r>
                        <a:rPr lang="fr-FR" b="1" baseline="0" dirty="0" smtClean="0"/>
                        <a:t> Des rencontres, des échanges entre élèves de P6  et de 1C/1D </a:t>
                      </a:r>
                      <a:r>
                        <a:rPr lang="fr-FR" b="0" baseline="0" dirty="0" smtClean="0"/>
                        <a:t>(x 3) </a:t>
                      </a:r>
                      <a:r>
                        <a:rPr lang="fr-FR" sz="1400" b="0" baseline="0" dirty="0" smtClean="0"/>
                        <a:t>: immersion, activités communes</a:t>
                      </a:r>
                      <a:endParaRPr lang="fr-FR" b="1" dirty="0"/>
                    </a:p>
                  </a:txBody>
                  <a:tcPr/>
                </a:tc>
              </a:tr>
              <a:tr h="500790">
                <a:tc>
                  <a:txBody>
                    <a:bodyPr/>
                    <a:lstStyle/>
                    <a:p>
                      <a:r>
                        <a:rPr lang="fr-FR" b="1" dirty="0" smtClean="0"/>
                        <a:t>1. Amener les élèves de P5 et P6 à examiner les travaux du CE1D </a:t>
                      </a:r>
                      <a:r>
                        <a:rPr lang="fr-FR" b="0" dirty="0" smtClean="0"/>
                        <a:t>(x 1)</a:t>
                      </a:r>
                      <a:endParaRPr lang="fr-FR" b="1" dirty="0"/>
                    </a:p>
                  </a:txBody>
                  <a:tcPr/>
                </a:tc>
                <a:tc>
                  <a:txBody>
                    <a:bodyPr/>
                    <a:lstStyle/>
                    <a:p>
                      <a:r>
                        <a:rPr lang="fr-FR" b="1" dirty="0" smtClean="0"/>
                        <a:t>2.</a:t>
                      </a:r>
                      <a:r>
                        <a:rPr lang="fr-FR" b="1" baseline="0" dirty="0" smtClean="0"/>
                        <a:t> CEB </a:t>
                      </a:r>
                      <a:r>
                        <a:rPr lang="fr-FR" b="0" baseline="0" dirty="0" smtClean="0"/>
                        <a:t>(x 2)</a:t>
                      </a:r>
                      <a:r>
                        <a:rPr lang="fr-FR" sz="1400" b="0" baseline="0" dirty="0" smtClean="0"/>
                        <a:t>: améliorer, augmenter les difficultés </a:t>
                      </a:r>
                      <a:endParaRPr lang="fr-FR" b="1" dirty="0"/>
                    </a:p>
                  </a:txBody>
                  <a:tcPr/>
                </a:tc>
              </a:tr>
              <a:tr h="500790">
                <a:tc>
                  <a:txBody>
                    <a:bodyPr/>
                    <a:lstStyle/>
                    <a:p>
                      <a:r>
                        <a:rPr lang="fr-FR" b="1" dirty="0" smtClean="0"/>
                        <a:t>2.</a:t>
                      </a:r>
                      <a:r>
                        <a:rPr lang="fr-FR" b="1" baseline="0" dirty="0" smtClean="0"/>
                        <a:t> Travailler en P5 et P6 selon une grille-horaire proche de celle du 1</a:t>
                      </a:r>
                      <a:r>
                        <a:rPr lang="fr-FR" b="1" baseline="30000" dirty="0" smtClean="0"/>
                        <a:t>er</a:t>
                      </a:r>
                      <a:r>
                        <a:rPr lang="fr-FR" b="1" baseline="0" dirty="0" smtClean="0"/>
                        <a:t> degré du secondaire </a:t>
                      </a:r>
                      <a:r>
                        <a:rPr lang="fr-FR" b="0" baseline="0" dirty="0" smtClean="0"/>
                        <a:t>(x 1)</a:t>
                      </a:r>
                      <a:endParaRPr lang="fr-FR" b="1" dirty="0"/>
                    </a:p>
                  </a:txBody>
                  <a:tcPr/>
                </a:tc>
                <a:tc>
                  <a:txBody>
                    <a:bodyPr/>
                    <a:lstStyle/>
                    <a:p>
                      <a:r>
                        <a:rPr lang="fr-FR" b="1" dirty="0" smtClean="0"/>
                        <a:t>3. Préparer les élèves de fin de primaire au système du secondaire </a:t>
                      </a:r>
                      <a:r>
                        <a:rPr lang="fr-FR" b="0" dirty="0" smtClean="0"/>
                        <a:t>(plusieurs</a:t>
                      </a:r>
                      <a:r>
                        <a:rPr lang="fr-FR" b="0" baseline="0" dirty="0" smtClean="0"/>
                        <a:t> instituteurs pour une même classe) (x 6) :</a:t>
                      </a:r>
                    </a:p>
                    <a:p>
                      <a:pPr marL="285750" indent="-285750">
                        <a:buFontTx/>
                        <a:buChar char="-"/>
                      </a:pPr>
                      <a:r>
                        <a:rPr lang="fr-FR" sz="1400" b="0" baseline="0" dirty="0" smtClean="0"/>
                        <a:t>Créer un cours de méthode en P5 et P6</a:t>
                      </a:r>
                    </a:p>
                    <a:p>
                      <a:pPr marL="285750" indent="-285750">
                        <a:buFontTx/>
                        <a:buChar char="-"/>
                      </a:pPr>
                      <a:r>
                        <a:rPr lang="fr-FR" sz="1400" b="0" baseline="0" dirty="0" smtClean="0"/>
                        <a:t>Apprentissage à l’autonomie</a:t>
                      </a:r>
                    </a:p>
                    <a:p>
                      <a:pPr marL="285750" indent="-285750">
                        <a:buFontTx/>
                        <a:buChar char="-"/>
                      </a:pPr>
                      <a:r>
                        <a:rPr lang="fr-FR" sz="1400" b="0" baseline="0" dirty="0" smtClean="0"/>
                        <a:t>Etre plus sévère sur les comportements en classe</a:t>
                      </a:r>
                      <a:endParaRPr lang="fr-FR" sz="1400" b="1" dirty="0"/>
                    </a:p>
                  </a:txBody>
                  <a:tcPr/>
                </a:tc>
              </a:tr>
              <a:tr h="500790">
                <a:tc>
                  <a:txBody>
                    <a:bodyPr/>
                    <a:lstStyle/>
                    <a:p>
                      <a:r>
                        <a:rPr lang="fr-FR" b="1" dirty="0" smtClean="0"/>
                        <a:t>3.Multiplier</a:t>
                      </a:r>
                      <a:r>
                        <a:rPr lang="fr-FR" b="1" baseline="0" dirty="0" smtClean="0"/>
                        <a:t> le nombre d’instituteurs pour une même classe et amener les élèves à changer régulièrement de local </a:t>
                      </a:r>
                      <a:r>
                        <a:rPr lang="fr-FR" b="0" baseline="0" dirty="0" smtClean="0"/>
                        <a:t>(x 1)</a:t>
                      </a:r>
                      <a:endParaRPr lang="fr-FR" b="1" dirty="0"/>
                    </a:p>
                  </a:txBody>
                  <a:tcPr/>
                </a:tc>
                <a:tc>
                  <a:txBody>
                    <a:bodyPr/>
                    <a:lstStyle/>
                    <a:p>
                      <a:r>
                        <a:rPr lang="fr-FR" b="1" dirty="0" smtClean="0"/>
                        <a:t>4.</a:t>
                      </a:r>
                      <a:r>
                        <a:rPr lang="fr-FR" b="1" baseline="0" dirty="0" smtClean="0"/>
                        <a:t> Collaborations, rencontres, échanges entre enseignants du primaire et du secondaire </a:t>
                      </a:r>
                      <a:r>
                        <a:rPr lang="fr-FR" sz="1800" b="0" baseline="0" dirty="0" smtClean="0"/>
                        <a:t>(x 8)</a:t>
                      </a:r>
                      <a:r>
                        <a:rPr lang="fr-FR" sz="1400" b="0" baseline="0" dirty="0" smtClean="0"/>
                        <a:t> : journée pédagogiques communes, même implantation</a:t>
                      </a:r>
                      <a:r>
                        <a:rPr lang="mr-IN" sz="1400" b="0" baseline="0" dirty="0" smtClean="0"/>
                        <a:t>…</a:t>
                      </a:r>
                      <a:endParaRPr lang="fr-FR" b="1" dirty="0"/>
                    </a:p>
                  </a:txBody>
                  <a:tcPr/>
                </a:tc>
              </a:tr>
            </a:tbl>
          </a:graphicData>
        </a:graphic>
      </p:graphicFrame>
      <p:cxnSp>
        <p:nvCxnSpPr>
          <p:cNvPr id="7" name="Connecteur droit 6"/>
          <p:cNvCxnSpPr/>
          <p:nvPr/>
        </p:nvCxnSpPr>
        <p:spPr>
          <a:xfrm>
            <a:off x="723546" y="2628746"/>
            <a:ext cx="2997549"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Connecteur droit 7"/>
          <p:cNvCxnSpPr/>
          <p:nvPr/>
        </p:nvCxnSpPr>
        <p:spPr>
          <a:xfrm>
            <a:off x="343688" y="2943597"/>
            <a:ext cx="3755919"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p:nvCxnSpPr>
        <p:spPr>
          <a:xfrm>
            <a:off x="4626574" y="4494261"/>
            <a:ext cx="2357862"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p:nvCxnSpPr>
        <p:spPr>
          <a:xfrm>
            <a:off x="4715022" y="4201422"/>
            <a:ext cx="3971778"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9" name="Connecteur droit 18"/>
          <p:cNvCxnSpPr/>
          <p:nvPr/>
        </p:nvCxnSpPr>
        <p:spPr>
          <a:xfrm flipV="1">
            <a:off x="723546" y="1521128"/>
            <a:ext cx="2790821" cy="14769"/>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flipV="1">
            <a:off x="481995" y="1835979"/>
            <a:ext cx="3755919" cy="1"/>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flipV="1">
            <a:off x="481995" y="2091757"/>
            <a:ext cx="3888815" cy="1"/>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24" name="Connecteur droit 23"/>
          <p:cNvCxnSpPr/>
          <p:nvPr/>
        </p:nvCxnSpPr>
        <p:spPr>
          <a:xfrm flipV="1">
            <a:off x="4818535" y="5678500"/>
            <a:ext cx="3509630" cy="1"/>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26" name="Connecteur droit 25"/>
          <p:cNvCxnSpPr/>
          <p:nvPr/>
        </p:nvCxnSpPr>
        <p:spPr>
          <a:xfrm flipV="1">
            <a:off x="4626574" y="5931754"/>
            <a:ext cx="3435798" cy="1"/>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28" name="Connecteur droit 27"/>
          <p:cNvCxnSpPr/>
          <p:nvPr/>
        </p:nvCxnSpPr>
        <p:spPr>
          <a:xfrm>
            <a:off x="4626574" y="6230601"/>
            <a:ext cx="1014133"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32" name="Connecteur droit 31"/>
          <p:cNvCxnSpPr/>
          <p:nvPr/>
        </p:nvCxnSpPr>
        <p:spPr>
          <a:xfrm>
            <a:off x="4370810" y="3272175"/>
            <a:ext cx="0" cy="308417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9251566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1961" y="177219"/>
            <a:ext cx="8756386" cy="6409415"/>
          </a:xfrm>
        </p:spPr>
        <p:txBody>
          <a:bodyPr>
            <a:normAutofit/>
          </a:bodyPr>
          <a:lstStyle/>
          <a:p>
            <a:pPr marL="0" indent="0">
              <a:buNone/>
            </a:pPr>
            <a:r>
              <a:rPr lang="fr-FR" sz="2000" dirty="0" smtClean="0"/>
              <a:t>P </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77</a:t>
            </a:fld>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2172837791"/>
              </p:ext>
            </p:extLst>
          </p:nvPr>
        </p:nvGraphicFramePr>
        <p:xfrm>
          <a:off x="191958" y="177222"/>
          <a:ext cx="8756388" cy="6488694"/>
        </p:xfrm>
        <a:graphic>
          <a:graphicData uri="http://schemas.openxmlformats.org/drawingml/2006/table">
            <a:tbl>
              <a:tblPr firstRow="1" bandRow="1">
                <a:tableStyleId>{5C22544A-7EE6-4342-B048-85BDC9FD1C3A}</a:tableStyleId>
              </a:tblPr>
              <a:tblGrid>
                <a:gridCol w="4378194"/>
                <a:gridCol w="4378194"/>
              </a:tblGrid>
              <a:tr h="545094">
                <a:tc>
                  <a:txBody>
                    <a:bodyPr/>
                    <a:lstStyle/>
                    <a:p>
                      <a:pPr algn="ctr"/>
                      <a:r>
                        <a:rPr lang="fr-FR" dirty="0" smtClean="0"/>
                        <a:t>MDP P6</a:t>
                      </a:r>
                      <a:endParaRPr lang="fr-FR" dirty="0"/>
                    </a:p>
                  </a:txBody>
                  <a:tcPr/>
                </a:tc>
                <a:tc>
                  <a:txBody>
                    <a:bodyPr/>
                    <a:lstStyle/>
                    <a:p>
                      <a:pPr algn="ctr"/>
                      <a:r>
                        <a:rPr lang="fr-FR" dirty="0" smtClean="0"/>
                        <a:t>MDP 1C/1D</a:t>
                      </a:r>
                      <a:endParaRPr lang="fr-FR" dirty="0"/>
                    </a:p>
                  </a:txBody>
                  <a:tcPr/>
                </a:tc>
              </a:tr>
              <a:tr h="545094">
                <a:tc>
                  <a:txBody>
                    <a:bodyPr/>
                    <a:lstStyle/>
                    <a:p>
                      <a:r>
                        <a:rPr lang="fr-FR" sz="1600" b="1" dirty="0" smtClean="0"/>
                        <a:t>4. Augmenter progressivement le </a:t>
                      </a:r>
                      <a:r>
                        <a:rPr lang="fr-FR" sz="1600" b="1" dirty="0" err="1" smtClean="0"/>
                        <a:t>nbre</a:t>
                      </a:r>
                      <a:r>
                        <a:rPr lang="fr-FR" sz="1600" b="1" dirty="0" smtClean="0"/>
                        <a:t> de travaux à domicile pour développer la compétence non cognitive de « gestion du stress » et la</a:t>
                      </a:r>
                      <a:r>
                        <a:rPr lang="fr-FR" sz="1600" b="1" baseline="0" dirty="0" smtClean="0"/>
                        <a:t> compétence cognitive d’« organisation et de planification du travail » </a:t>
                      </a:r>
                      <a:r>
                        <a:rPr lang="fr-FR" sz="1600" b="0" baseline="0" dirty="0" smtClean="0"/>
                        <a:t>(x 1)</a:t>
                      </a:r>
                      <a:endParaRPr lang="fr-FR"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5. Travailler sur le contenu des programmes (cohérence primaire </a:t>
                      </a:r>
                      <a:r>
                        <a:rPr lang="mr-IN" b="1" dirty="0" smtClean="0"/>
                        <a:t>–</a:t>
                      </a:r>
                      <a:r>
                        <a:rPr lang="fr-FR" b="1" dirty="0" smtClean="0"/>
                        <a:t> secondaire) </a:t>
                      </a:r>
                      <a:r>
                        <a:rPr lang="fr-FR" b="0" dirty="0" smtClean="0"/>
                        <a:t>(x</a:t>
                      </a:r>
                      <a:r>
                        <a:rPr lang="fr-FR" b="0" baseline="0" dirty="0" smtClean="0"/>
                        <a:t> 2)</a:t>
                      </a:r>
                      <a:endParaRPr lang="fr-FR" dirty="0"/>
                    </a:p>
                  </a:txBody>
                  <a:tcPr/>
                </a:tc>
              </a:tr>
              <a:tr h="545094">
                <a:tc>
                  <a:txBody>
                    <a:bodyPr/>
                    <a:lstStyle/>
                    <a:p>
                      <a:r>
                        <a:rPr lang="fr-FR" sz="1600" b="1" dirty="0" smtClean="0"/>
                        <a:t>5. Pour renforcer</a:t>
                      </a:r>
                      <a:r>
                        <a:rPr lang="fr-FR" sz="1600" b="1" baseline="0" dirty="0" smtClean="0"/>
                        <a:t> l’acquisition de cette dernière compétence, augmenter progressivement le </a:t>
                      </a:r>
                      <a:r>
                        <a:rPr lang="fr-FR" sz="1600" b="1" baseline="0" dirty="0" err="1" smtClean="0"/>
                        <a:t>nbre</a:t>
                      </a:r>
                      <a:r>
                        <a:rPr lang="fr-FR" sz="1600" b="1" baseline="0" dirty="0" smtClean="0"/>
                        <a:t> de travaux à moyennes et longues échéances      </a:t>
                      </a:r>
                      <a:r>
                        <a:rPr lang="fr-FR" sz="1600" b="0" baseline="0" dirty="0" smtClean="0"/>
                        <a:t>(x 2) (compléter le journal de classe pour 1 semaine)</a:t>
                      </a:r>
                      <a:endParaRPr lang="fr-FR" sz="1600" b="1" dirty="0"/>
                    </a:p>
                  </a:txBody>
                  <a:tcPr/>
                </a:tc>
                <a:tc>
                  <a:txBody>
                    <a:bodyPr/>
                    <a:lstStyle/>
                    <a:p>
                      <a:r>
                        <a:rPr lang="fr-FR" b="1" dirty="0" smtClean="0"/>
                        <a:t>B. RENTREE</a:t>
                      </a:r>
                      <a:endParaRPr lang="fr-FR" b="1" dirty="0"/>
                    </a:p>
                  </a:txBody>
                  <a:tcPr>
                    <a:solidFill>
                      <a:srgbClr val="6BDBFA"/>
                    </a:solidFill>
                  </a:tcPr>
                </a:tc>
              </a:tr>
              <a:tr h="545094">
                <a:tc>
                  <a:txBody>
                    <a:bodyPr/>
                    <a:lstStyle/>
                    <a:p>
                      <a:r>
                        <a:rPr lang="fr-FR" sz="1600" b="1" dirty="0" smtClean="0"/>
                        <a:t>6. Programmer 1 semaine de travail (en classe et à domicile) « sans aide » (des parents, des instituteurs, des élèves) pour développer la compétence non cognitive d’« autonomie »</a:t>
                      </a:r>
                      <a:r>
                        <a:rPr lang="fr-FR" sz="1600" b="1" baseline="0" dirty="0" smtClean="0"/>
                        <a:t> </a:t>
                      </a:r>
                      <a:r>
                        <a:rPr lang="fr-FR" sz="1600" b="0" baseline="0" dirty="0" smtClean="0"/>
                        <a:t>(x 1)</a:t>
                      </a:r>
                      <a:endParaRPr lang="fr-FR" sz="1600" b="1" dirty="0"/>
                    </a:p>
                  </a:txBody>
                  <a:tcPr/>
                </a:tc>
                <a:tc>
                  <a:txBody>
                    <a:bodyPr/>
                    <a:lstStyle/>
                    <a:p>
                      <a:r>
                        <a:rPr lang="fr-FR" b="1" dirty="0" smtClean="0"/>
                        <a:t>1. Journée de rencontre parents</a:t>
                      </a:r>
                      <a:r>
                        <a:rPr lang="fr-FR" b="1" baseline="0" dirty="0" smtClean="0"/>
                        <a:t> </a:t>
                      </a:r>
                      <a:r>
                        <a:rPr lang="mr-IN" b="1" baseline="0" dirty="0" smtClean="0"/>
                        <a:t>–</a:t>
                      </a:r>
                      <a:r>
                        <a:rPr lang="fr-FR" b="1" baseline="0" dirty="0" smtClean="0"/>
                        <a:t> enseignants </a:t>
                      </a:r>
                      <a:r>
                        <a:rPr lang="fr-FR" b="0" baseline="0" dirty="0" smtClean="0"/>
                        <a:t>(x1)</a:t>
                      </a:r>
                      <a:r>
                        <a:rPr lang="fr-FR" b="1" baseline="0" dirty="0" smtClean="0"/>
                        <a:t> : </a:t>
                      </a:r>
                      <a:r>
                        <a:rPr lang="fr-FR" sz="1400" b="0" baseline="0" dirty="0" smtClean="0"/>
                        <a:t>boîte à questions, Quiz, petit manuel d’explications concrètes</a:t>
                      </a:r>
                      <a:r>
                        <a:rPr lang="mr-IN" sz="1400" b="0" baseline="0" dirty="0" smtClean="0"/>
                        <a:t>…</a:t>
                      </a:r>
                      <a:r>
                        <a:rPr lang="fr-FR" sz="1400" b="0" baseline="0" dirty="0" smtClean="0"/>
                        <a:t> </a:t>
                      </a:r>
                      <a:endParaRPr lang="fr-FR" b="1" dirty="0"/>
                    </a:p>
                  </a:txBody>
                  <a:tcPr/>
                </a:tc>
              </a:tr>
              <a:tr h="545094">
                <a:tc>
                  <a:txBody>
                    <a:bodyPr/>
                    <a:lstStyle/>
                    <a:p>
                      <a:r>
                        <a:rPr lang="fr-FR" sz="1600" b="1" dirty="0" smtClean="0"/>
                        <a:t>C. Rencontres entre élèves de P6 et de 1C/1D</a:t>
                      </a:r>
                      <a:r>
                        <a:rPr lang="fr-FR" b="1" dirty="0" smtClean="0"/>
                        <a:t>     </a:t>
                      </a:r>
                      <a:r>
                        <a:rPr lang="fr-FR" b="0" dirty="0" smtClean="0"/>
                        <a:t>(x 2)</a:t>
                      </a:r>
                      <a:r>
                        <a:rPr lang="fr-FR" b="1" dirty="0" smtClean="0"/>
                        <a:t>: </a:t>
                      </a:r>
                      <a:r>
                        <a:rPr lang="fr-FR" sz="1400" b="0" dirty="0" smtClean="0"/>
                        <a:t>visite des écoles et classes du secondaire, passage</a:t>
                      </a:r>
                      <a:r>
                        <a:rPr lang="fr-FR" sz="1400" b="0" baseline="0" dirty="0" smtClean="0"/>
                        <a:t> d’élèves de 1C/1D pour expliquer leur expérience</a:t>
                      </a:r>
                      <a:r>
                        <a:rPr lang="mr-IN" sz="1400" b="0" baseline="0" dirty="0" smtClean="0"/>
                        <a:t>…</a:t>
                      </a:r>
                      <a:endParaRPr lang="fr-FR" b="1" dirty="0"/>
                    </a:p>
                  </a:txBody>
                  <a:tcPr>
                    <a:solidFill>
                      <a:srgbClr val="6BDBFA"/>
                    </a:solidFill>
                  </a:tcPr>
                </a:tc>
                <a:tc>
                  <a:txBody>
                    <a:bodyPr/>
                    <a:lstStyle/>
                    <a:p>
                      <a:r>
                        <a:rPr lang="fr-FR" b="1" dirty="0" smtClean="0"/>
                        <a:t>2. Plusieurs jours de cours de méthode en début de 1C </a:t>
                      </a:r>
                      <a:r>
                        <a:rPr lang="fr-FR" b="0" dirty="0" smtClean="0"/>
                        <a:t>(x 1)</a:t>
                      </a:r>
                      <a:endParaRPr lang="fr-FR" b="1" dirty="0"/>
                    </a:p>
                  </a:txBody>
                  <a:tcPr/>
                </a:tc>
              </a:tr>
              <a:tr h="545094">
                <a:tc>
                  <a:txBody>
                    <a:bodyPr/>
                    <a:lstStyle/>
                    <a:p>
                      <a:r>
                        <a:rPr lang="fr-FR" sz="1600" b="1" dirty="0" smtClean="0"/>
                        <a:t>D.</a:t>
                      </a:r>
                      <a:r>
                        <a:rPr lang="fr-FR" sz="1600" b="1" baseline="0" dirty="0" smtClean="0"/>
                        <a:t> Travailler sur l’acquisition et le développement de compétences cognitives </a:t>
                      </a:r>
                      <a:r>
                        <a:rPr lang="fr-FR" sz="1600" b="0" baseline="0" dirty="0" smtClean="0"/>
                        <a:t>(x 1) </a:t>
                      </a:r>
                      <a:r>
                        <a:rPr lang="fr-FR" b="1" baseline="0" dirty="0" smtClean="0"/>
                        <a:t>: </a:t>
                      </a:r>
                      <a:r>
                        <a:rPr lang="fr-FR" sz="1400" b="0" baseline="0" dirty="0" smtClean="0"/>
                        <a:t>méthode de travail, synthèse</a:t>
                      </a:r>
                      <a:endParaRPr lang="fr-FR" b="0" dirty="0"/>
                    </a:p>
                  </a:txBody>
                  <a:tcPr>
                    <a:solidFill>
                      <a:srgbClr val="6BDBFA"/>
                    </a:solidFill>
                  </a:tcPr>
                </a:tc>
                <a:tc>
                  <a:txBody>
                    <a:bodyPr/>
                    <a:lstStyle/>
                    <a:p>
                      <a:r>
                        <a:rPr lang="fr-FR" b="1" dirty="0" smtClean="0"/>
                        <a:t>C. DURANT L’ANNEE</a:t>
                      </a:r>
                      <a:endParaRPr lang="fr-FR" b="1" dirty="0"/>
                    </a:p>
                  </a:txBody>
                  <a:tcPr>
                    <a:solidFill>
                      <a:srgbClr val="6BDBFA"/>
                    </a:solidFill>
                  </a:tcPr>
                </a:tc>
              </a:tr>
              <a:tr h="545094">
                <a:tc>
                  <a:txBody>
                    <a:bodyPr/>
                    <a:lstStyle/>
                    <a:p>
                      <a:r>
                        <a:rPr lang="fr-FR" sz="1600" b="1" dirty="0" smtClean="0"/>
                        <a:t>E. Assurer une continuité plus nette entre les matières du primaires et celles</a:t>
                      </a:r>
                      <a:r>
                        <a:rPr lang="fr-FR" sz="1600" b="1" baseline="0" dirty="0" smtClean="0"/>
                        <a:t> du secondaire </a:t>
                      </a:r>
                      <a:r>
                        <a:rPr lang="fr-FR" sz="1600" b="0" baseline="0" dirty="0" smtClean="0"/>
                        <a:t>(x1)</a:t>
                      </a:r>
                      <a:endParaRPr lang="fr-FR" sz="1600" b="1" dirty="0"/>
                    </a:p>
                  </a:txBody>
                  <a:tcPr>
                    <a:solidFill>
                      <a:srgbClr val="6BDBFA"/>
                    </a:solidFill>
                  </a:tcPr>
                </a:tc>
                <a:tc>
                  <a:txBody>
                    <a:bodyPr/>
                    <a:lstStyle/>
                    <a:p>
                      <a:r>
                        <a:rPr lang="fr-FR" b="1" dirty="0" smtClean="0"/>
                        <a:t>1. Remédiations </a:t>
                      </a:r>
                      <a:r>
                        <a:rPr lang="fr-FR" b="0" dirty="0" smtClean="0"/>
                        <a:t>(x</a:t>
                      </a:r>
                      <a:r>
                        <a:rPr lang="fr-FR" b="0" baseline="0" dirty="0" smtClean="0"/>
                        <a:t> 2)</a:t>
                      </a:r>
                      <a:endParaRPr lang="fr-FR" b="1" dirty="0"/>
                    </a:p>
                  </a:txBody>
                  <a:tcPr/>
                </a:tc>
              </a:tr>
            </a:tbl>
          </a:graphicData>
        </a:graphic>
      </p:graphicFrame>
      <p:cxnSp>
        <p:nvCxnSpPr>
          <p:cNvPr id="6" name="Connecteur droit 5"/>
          <p:cNvCxnSpPr/>
          <p:nvPr/>
        </p:nvCxnSpPr>
        <p:spPr>
          <a:xfrm>
            <a:off x="4503706" y="871326"/>
            <a:ext cx="0" cy="326378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a:off x="4946694" y="1033777"/>
            <a:ext cx="4001652" cy="29536"/>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p:nvCxnSpPr>
        <p:spPr>
          <a:xfrm>
            <a:off x="502054" y="6338599"/>
            <a:ext cx="4001652"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a:off x="359128" y="6586634"/>
            <a:ext cx="4001652"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618668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2896" y="177219"/>
            <a:ext cx="8874516" cy="6544256"/>
          </a:xfrm>
        </p:spPr>
        <p:txBody>
          <a:bodyPr>
            <a:normAutofit/>
          </a:bodyPr>
          <a:lstStyle/>
          <a:p>
            <a:pPr marL="0" indent="0">
              <a:buNone/>
            </a:pPr>
            <a:r>
              <a:rPr lang="fr-FR" sz="2000" dirty="0" smtClean="0"/>
              <a:t>P</a:t>
            </a:r>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78</a:t>
            </a:fld>
            <a:endParaRPr lang="fr-FR"/>
          </a:p>
        </p:txBody>
      </p:sp>
      <p:graphicFrame>
        <p:nvGraphicFramePr>
          <p:cNvPr id="6" name="Tableau 5"/>
          <p:cNvGraphicFramePr>
            <a:graphicFrameLocks noGrp="1"/>
          </p:cNvGraphicFramePr>
          <p:nvPr>
            <p:extLst>
              <p:ext uri="{D42A27DB-BD31-4B8C-83A1-F6EECF244321}">
                <p14:modId xmlns:p14="http://schemas.microsoft.com/office/powerpoint/2010/main" val="1367620419"/>
              </p:ext>
            </p:extLst>
          </p:nvPr>
        </p:nvGraphicFramePr>
        <p:xfrm>
          <a:off x="251026" y="177216"/>
          <a:ext cx="8756386" cy="6555906"/>
        </p:xfrm>
        <a:graphic>
          <a:graphicData uri="http://schemas.openxmlformats.org/drawingml/2006/table">
            <a:tbl>
              <a:tblPr firstRow="1" bandRow="1">
                <a:tableStyleId>{5C22544A-7EE6-4342-B048-85BDC9FD1C3A}</a:tableStyleId>
              </a:tblPr>
              <a:tblGrid>
                <a:gridCol w="4378193"/>
                <a:gridCol w="4378193"/>
              </a:tblGrid>
              <a:tr h="383977">
                <a:tc>
                  <a:txBody>
                    <a:bodyPr/>
                    <a:lstStyle/>
                    <a:p>
                      <a:pPr algn="ctr"/>
                      <a:r>
                        <a:rPr lang="fr-FR" dirty="0" smtClean="0"/>
                        <a:t>MDP P6</a:t>
                      </a:r>
                      <a:endParaRPr lang="fr-FR" dirty="0"/>
                    </a:p>
                  </a:txBody>
                  <a:tcPr/>
                </a:tc>
                <a:tc>
                  <a:txBody>
                    <a:bodyPr/>
                    <a:lstStyle/>
                    <a:p>
                      <a:pPr algn="ctr"/>
                      <a:r>
                        <a:rPr lang="fr-FR" dirty="0" smtClean="0"/>
                        <a:t>MDP 1C/1D</a:t>
                      </a:r>
                      <a:endParaRPr lang="fr-FR" dirty="0"/>
                    </a:p>
                  </a:txBody>
                  <a:tcPr/>
                </a:tc>
              </a:tr>
              <a:tr h="398742">
                <a:tc>
                  <a:txBody>
                    <a:bodyPr/>
                    <a:lstStyle/>
                    <a:p>
                      <a:endParaRPr lang="fr-FR"/>
                    </a:p>
                  </a:txBody>
                  <a:tcPr/>
                </a:tc>
                <a:tc>
                  <a:txBody>
                    <a:bodyPr/>
                    <a:lstStyle/>
                    <a:p>
                      <a:r>
                        <a:rPr lang="fr-FR" sz="1400" b="1" dirty="0" smtClean="0"/>
                        <a:t>2. Créer une farde des travaux pour la semaine</a:t>
                      </a:r>
                      <a:r>
                        <a:rPr lang="fr-FR" sz="1400" b="0" dirty="0" smtClean="0"/>
                        <a:t> </a:t>
                      </a:r>
                      <a:r>
                        <a:rPr lang="fr-FR" sz="1600" b="0" dirty="0" smtClean="0"/>
                        <a:t>(x</a:t>
                      </a:r>
                      <a:r>
                        <a:rPr lang="fr-FR" sz="1400" b="0" dirty="0" smtClean="0"/>
                        <a:t>1)</a:t>
                      </a:r>
                      <a:endParaRPr lang="fr-FR" sz="1400" b="1" dirty="0"/>
                    </a:p>
                  </a:txBody>
                  <a:tcPr/>
                </a:tc>
              </a:tr>
              <a:tr h="407475">
                <a:tc>
                  <a:txBody>
                    <a:bodyPr/>
                    <a:lstStyle/>
                    <a:p>
                      <a:endParaRPr lang="fr-FR" dirty="0"/>
                    </a:p>
                  </a:txBody>
                  <a:tcPr/>
                </a:tc>
                <a:tc>
                  <a:txBody>
                    <a:bodyPr/>
                    <a:lstStyle/>
                    <a:p>
                      <a:r>
                        <a:rPr lang="fr-FR" sz="1400" b="1" dirty="0" smtClean="0"/>
                        <a:t>3. Contrat de travail pour responsabiliser l’élève </a:t>
                      </a:r>
                      <a:r>
                        <a:rPr lang="fr-FR" sz="1400" b="0" dirty="0" smtClean="0"/>
                        <a:t>(x 1)</a:t>
                      </a:r>
                      <a:endParaRPr lang="fr-FR" sz="1400" b="1" dirty="0"/>
                    </a:p>
                  </a:txBody>
                  <a:tcPr/>
                </a:tc>
              </a:tr>
              <a:tr h="1036628">
                <a:tc>
                  <a:txBody>
                    <a:bodyPr/>
                    <a:lstStyle/>
                    <a:p>
                      <a:endParaRPr lang="fr-FR" dirty="0"/>
                    </a:p>
                  </a:txBody>
                  <a:tcPr/>
                </a:tc>
                <a:tc>
                  <a:txBody>
                    <a:bodyPr/>
                    <a:lstStyle/>
                    <a:p>
                      <a:r>
                        <a:rPr lang="fr-FR" sz="1600" b="1" dirty="0" smtClean="0"/>
                        <a:t>4. Travailler sur les compétences cognitives </a:t>
                      </a:r>
                      <a:r>
                        <a:rPr lang="fr-FR" sz="1600" b="0" dirty="0" smtClean="0"/>
                        <a:t>(x 4)</a:t>
                      </a:r>
                      <a:r>
                        <a:rPr lang="fr-FR" sz="1600" b="1" dirty="0" smtClean="0"/>
                        <a:t>: </a:t>
                      </a:r>
                      <a:r>
                        <a:rPr lang="fr-FR" sz="1400" b="0" dirty="0" smtClean="0"/>
                        <a:t>mémorisation, organisation et gestion du travail, utilisation d’un planning, ateliers de méthodes</a:t>
                      </a:r>
                      <a:r>
                        <a:rPr lang="fr-FR" sz="1400" b="0" baseline="0" dirty="0" smtClean="0"/>
                        <a:t> de travail,</a:t>
                      </a:r>
                    </a:p>
                    <a:p>
                      <a:r>
                        <a:rPr lang="fr-FR" sz="1400" b="0" baseline="0" dirty="0" smtClean="0"/>
                        <a:t>formation des profs aux processus mentaux</a:t>
                      </a:r>
                      <a:r>
                        <a:rPr lang="mr-IN" sz="1400" b="0" baseline="0" dirty="0" smtClean="0"/>
                        <a:t>…</a:t>
                      </a:r>
                      <a:endParaRPr lang="fr-FR" sz="1600" b="0" dirty="0"/>
                    </a:p>
                  </a:txBody>
                  <a:tcPr/>
                </a:tc>
              </a:tr>
              <a:tr h="1036628">
                <a:tc>
                  <a:txBody>
                    <a:bodyPr/>
                    <a:lstStyle/>
                    <a:p>
                      <a:endParaRPr lang="fr-FR"/>
                    </a:p>
                  </a:txBody>
                  <a:tcPr/>
                </a:tc>
                <a:tc>
                  <a:txBody>
                    <a:bodyPr/>
                    <a:lstStyle/>
                    <a:p>
                      <a:r>
                        <a:rPr lang="fr-FR" sz="1600" b="1" dirty="0" smtClean="0"/>
                        <a:t>5. Travailler sur les compétences non cognitives </a:t>
                      </a:r>
                    </a:p>
                    <a:p>
                      <a:r>
                        <a:rPr lang="fr-FR" sz="1600" b="0" dirty="0" smtClean="0"/>
                        <a:t>(x 2) </a:t>
                      </a:r>
                      <a:r>
                        <a:rPr lang="fr-FR" sz="1600" b="1" dirty="0" smtClean="0"/>
                        <a:t>: </a:t>
                      </a:r>
                      <a:r>
                        <a:rPr lang="fr-FR" sz="1400" b="0" dirty="0" smtClean="0"/>
                        <a:t>gérer le stress,</a:t>
                      </a:r>
                      <a:r>
                        <a:rPr lang="fr-FR" sz="1400" b="0" baseline="0" dirty="0" smtClean="0"/>
                        <a:t> augmenter la concentration, renforcer la dynamique du groupe-classe, renforcer les contacts avec les </a:t>
                      </a:r>
                      <a:r>
                        <a:rPr lang="fr-FR" sz="1400" b="0" baseline="0" dirty="0" err="1" smtClean="0"/>
                        <a:t>éduc</a:t>
                      </a:r>
                      <a:r>
                        <a:rPr lang="fr-FR" sz="1400" b="0" baseline="0" dirty="0" smtClean="0"/>
                        <a:t>. </a:t>
                      </a:r>
                      <a:r>
                        <a:rPr lang="mr-IN" sz="1400" b="0" baseline="0" dirty="0" smtClean="0"/>
                        <a:t>–</a:t>
                      </a:r>
                      <a:r>
                        <a:rPr lang="fr-FR" sz="1400" b="0" baseline="0" dirty="0" smtClean="0"/>
                        <a:t> les </a:t>
                      </a:r>
                      <a:r>
                        <a:rPr lang="fr-FR" sz="1400" b="0" baseline="0" dirty="0" err="1" smtClean="0"/>
                        <a:t>titul</a:t>
                      </a:r>
                      <a:r>
                        <a:rPr lang="fr-FR" sz="1400" b="0" baseline="0" dirty="0" smtClean="0"/>
                        <a:t>. </a:t>
                      </a:r>
                      <a:r>
                        <a:rPr lang="mr-IN" sz="1400" b="0" baseline="0" dirty="0" smtClean="0"/>
                        <a:t>–</a:t>
                      </a:r>
                      <a:r>
                        <a:rPr lang="fr-FR" sz="1400" b="0" baseline="0" dirty="0" smtClean="0"/>
                        <a:t> les professeurs</a:t>
                      </a:r>
                      <a:endParaRPr lang="fr-FR" sz="1400" b="1" dirty="0"/>
                    </a:p>
                  </a:txBody>
                  <a:tcPr/>
                </a:tc>
              </a:tr>
              <a:tr h="1263390">
                <a:tc>
                  <a:txBody>
                    <a:bodyPr/>
                    <a:lstStyle/>
                    <a:p>
                      <a:endParaRPr lang="fr-FR"/>
                    </a:p>
                  </a:txBody>
                  <a:tcPr/>
                </a:tc>
                <a:tc>
                  <a:txBody>
                    <a:bodyPr/>
                    <a:lstStyle/>
                    <a:p>
                      <a:r>
                        <a:rPr lang="fr-FR" sz="1600" b="1" dirty="0" smtClean="0"/>
                        <a:t>6. Aide</a:t>
                      </a:r>
                      <a:r>
                        <a:rPr lang="fr-FR" sz="1600" b="1" baseline="0" dirty="0" smtClean="0"/>
                        <a:t> aux élèves en difficulté </a:t>
                      </a:r>
                      <a:r>
                        <a:rPr lang="fr-FR" sz="1600" b="0" baseline="0" dirty="0" smtClean="0"/>
                        <a:t>(x 3)</a:t>
                      </a:r>
                      <a:r>
                        <a:rPr lang="fr-FR" sz="1600" b="1" baseline="0" dirty="0" smtClean="0"/>
                        <a:t>: </a:t>
                      </a:r>
                      <a:r>
                        <a:rPr lang="fr-FR" sz="1400" b="0" baseline="0" dirty="0" smtClean="0"/>
                        <a:t>mise en place d’une étude dirigée (engager et rétribuer des personnes pour travailler la lecture, le calcul; donc donner des moyens aux écoles pour rétribuer ces gens), 1h/</a:t>
                      </a:r>
                      <a:r>
                        <a:rPr lang="fr-FR" sz="1400" b="0" baseline="0" dirty="0" err="1" smtClean="0"/>
                        <a:t>sem</a:t>
                      </a:r>
                      <a:r>
                        <a:rPr lang="fr-FR" sz="1400" b="0" baseline="0" dirty="0" smtClean="0"/>
                        <a:t> consacrée au suivi des élèves, remédiations à midi</a:t>
                      </a:r>
                      <a:endParaRPr lang="fr-FR" sz="1400" b="1" dirty="0"/>
                    </a:p>
                  </a:txBody>
                  <a:tcPr/>
                </a:tc>
              </a:tr>
              <a:tr h="809866">
                <a:tc>
                  <a:txBody>
                    <a:bodyPr/>
                    <a:lstStyle/>
                    <a:p>
                      <a:endParaRPr lang="fr-FR" dirty="0"/>
                    </a:p>
                  </a:txBody>
                  <a:tcPr/>
                </a:tc>
                <a:tc>
                  <a:txBody>
                    <a:bodyPr/>
                    <a:lstStyle/>
                    <a:p>
                      <a:r>
                        <a:rPr lang="fr-FR" sz="1600" b="1" dirty="0" smtClean="0"/>
                        <a:t>7. Travailler sur les contacts avec les parents </a:t>
                      </a:r>
                    </a:p>
                    <a:p>
                      <a:r>
                        <a:rPr lang="fr-FR" sz="1600" b="0" dirty="0" smtClean="0"/>
                        <a:t>(x 1)</a:t>
                      </a:r>
                      <a:r>
                        <a:rPr lang="fr-FR" sz="1600" b="1" dirty="0" smtClean="0"/>
                        <a:t>:</a:t>
                      </a:r>
                      <a:r>
                        <a:rPr lang="fr-FR" sz="1400" b="0" dirty="0" smtClean="0"/>
                        <a:t> présenter les outils pédagogiques, demander de la collaboration pour la méthode et</a:t>
                      </a:r>
                      <a:r>
                        <a:rPr lang="fr-FR" sz="1400" b="0" baseline="0" dirty="0" smtClean="0"/>
                        <a:t> le travail à domicile</a:t>
                      </a:r>
                      <a:endParaRPr lang="fr-FR" sz="1600" b="1" dirty="0"/>
                    </a:p>
                  </a:txBody>
                  <a:tcPr/>
                </a:tc>
              </a:tr>
              <a:tr h="508156">
                <a:tc>
                  <a:txBody>
                    <a:bodyPr/>
                    <a:lstStyle/>
                    <a:p>
                      <a:endParaRPr lang="fr-FR" dirty="0"/>
                    </a:p>
                  </a:txBody>
                  <a:tcPr/>
                </a:tc>
                <a:tc>
                  <a:txBody>
                    <a:bodyPr/>
                    <a:lstStyle/>
                    <a:p>
                      <a:r>
                        <a:rPr lang="fr-FR" sz="1600" b="1" dirty="0" smtClean="0"/>
                        <a:t>8. Travailler</a:t>
                      </a:r>
                      <a:r>
                        <a:rPr lang="fr-FR" sz="1600" b="1" baseline="0" dirty="0" smtClean="0"/>
                        <a:t> sur les stratégies d’enseignement </a:t>
                      </a:r>
                      <a:r>
                        <a:rPr lang="fr-FR" sz="1600" b="0" baseline="0" dirty="0" smtClean="0"/>
                        <a:t>(x1) </a:t>
                      </a:r>
                      <a:r>
                        <a:rPr lang="fr-FR" sz="1600" b="1" baseline="0" dirty="0" smtClean="0"/>
                        <a:t>:</a:t>
                      </a:r>
                      <a:r>
                        <a:rPr lang="fr-FR" sz="1600" b="0" i="1" baseline="0" dirty="0" smtClean="0"/>
                        <a:t> </a:t>
                      </a:r>
                      <a:r>
                        <a:rPr lang="fr-FR" sz="1400" b="0" i="0" baseline="0" dirty="0" smtClean="0"/>
                        <a:t>amener l’enseignant du secondaire à quitter la posture « l’élève n’a qu’à » et à se mettre à sa place, multiplier les façons d’aborder un même apprentissage, favoriser une approche plus ludique, plus concrète</a:t>
                      </a:r>
                      <a:r>
                        <a:rPr lang="mr-IN" sz="1400" b="0" i="0" baseline="0" dirty="0" smtClean="0"/>
                        <a:t>…</a:t>
                      </a:r>
                      <a:endParaRPr lang="fr-FR" sz="1400" b="1" dirty="0"/>
                    </a:p>
                  </a:txBody>
                  <a:tcPr/>
                </a:tc>
              </a:tr>
            </a:tbl>
          </a:graphicData>
        </a:graphic>
      </p:graphicFrame>
      <p:cxnSp>
        <p:nvCxnSpPr>
          <p:cNvPr id="8" name="Connecteur droit 7"/>
          <p:cNvCxnSpPr/>
          <p:nvPr/>
        </p:nvCxnSpPr>
        <p:spPr>
          <a:xfrm>
            <a:off x="4429875" y="4740604"/>
            <a:ext cx="0" cy="1980871"/>
          </a:xfrm>
          <a:prstGeom prst="line">
            <a:avLst/>
          </a:prstGeom>
          <a:ln w="57150" cmpd="sng">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a:off x="4257417" y="4740604"/>
            <a:ext cx="0" cy="1980871"/>
          </a:xfrm>
          <a:prstGeom prst="line">
            <a:avLst/>
          </a:prstGeom>
          <a:ln w="57150" cmpd="sng">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5" name="Connecteur droit 4"/>
          <p:cNvCxnSpPr/>
          <p:nvPr/>
        </p:nvCxnSpPr>
        <p:spPr>
          <a:xfrm>
            <a:off x="4928770" y="5042509"/>
            <a:ext cx="3533123"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4928770" y="5822148"/>
            <a:ext cx="3758030" cy="12575"/>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9032673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7662" y="191987"/>
            <a:ext cx="8874516" cy="6529488"/>
          </a:xfrm>
        </p:spPr>
        <p:txBody>
          <a:bodyPr>
            <a:normAutofit/>
          </a:bodyPr>
          <a:lstStyle/>
          <a:p>
            <a:pPr marL="0" indent="0">
              <a:buNone/>
            </a:pPr>
            <a:r>
              <a:rPr lang="fr-FR" sz="2000" b="1" dirty="0" smtClean="0"/>
              <a:t>OBSERVATIONS ET COMMENTAIRES</a:t>
            </a:r>
          </a:p>
          <a:p>
            <a:pPr marL="0" indent="0">
              <a:buNone/>
            </a:pPr>
            <a:r>
              <a:rPr lang="fr-FR" sz="2000" b="1" u="sng" dirty="0" smtClean="0"/>
              <a:t>1. Aide au choix</a:t>
            </a:r>
            <a:endParaRPr lang="fr-FR" sz="2000" u="sng" dirty="0" smtClean="0"/>
          </a:p>
          <a:p>
            <a:pPr marL="0" indent="0">
              <a:buNone/>
            </a:pPr>
            <a:r>
              <a:rPr lang="fr-FR" sz="2000" dirty="0" smtClean="0"/>
              <a:t>Les MDP du fondamental et du secondaire déclinent les démarches et dispositifs habituels.                                                                                                                                 On peut se poser des </a:t>
            </a:r>
            <a:r>
              <a:rPr lang="fr-FR" sz="2000" b="1" dirty="0" smtClean="0"/>
              <a:t>questions</a:t>
            </a:r>
            <a:r>
              <a:rPr lang="fr-FR" sz="2000" dirty="0" smtClean="0"/>
              <a:t> similaires à celles qui ont été évoquées sur  l’« aide au choix » telle qu’elle est ressentie et vécue par les parents (cf. dia 41) :</a:t>
            </a:r>
          </a:p>
          <a:p>
            <a:pPr marL="0" indent="0">
              <a:buNone/>
            </a:pPr>
            <a:r>
              <a:rPr lang="fr-FR" sz="2000" dirty="0"/>
              <a:t> </a:t>
            </a:r>
            <a:r>
              <a:rPr lang="fr-FR" sz="2000" dirty="0" smtClean="0"/>
              <a:t>    - Comment cette aide au choix est-elle perçue par les parents ?  </a:t>
            </a:r>
          </a:p>
          <a:p>
            <a:pPr marL="0" indent="0">
              <a:buNone/>
            </a:pPr>
            <a:r>
              <a:rPr lang="fr-FR" sz="2000" dirty="0" smtClean="0"/>
              <a:t>     - Qu’est-ce que la démarche d’information ?</a:t>
            </a:r>
          </a:p>
          <a:p>
            <a:pPr marL="0" indent="0">
              <a:buNone/>
            </a:pPr>
            <a:r>
              <a:rPr lang="fr-FR" sz="2000" dirty="0" smtClean="0"/>
              <a:t>     - Qu’est-ce que la démarche de persuasion ?</a:t>
            </a:r>
            <a:endParaRPr lang="fr-FR" sz="2000" dirty="0"/>
          </a:p>
          <a:p>
            <a:pPr marL="0" indent="0">
              <a:buNone/>
            </a:pPr>
            <a:r>
              <a:rPr lang="fr-FR" sz="2000" dirty="0" smtClean="0"/>
              <a:t>Même </a:t>
            </a:r>
            <a:r>
              <a:rPr lang="fr-FR" sz="2000" b="1" dirty="0" smtClean="0"/>
              <a:t>ce qui apparaît comme une idée intéressante </a:t>
            </a:r>
            <a:r>
              <a:rPr lang="fr-FR" sz="2000" dirty="0" smtClean="0"/>
              <a:t>(« la lettre des élèves de 1C aux P6 ») </a:t>
            </a:r>
            <a:r>
              <a:rPr lang="fr-FR" sz="2000" b="1" dirty="0" smtClean="0"/>
              <a:t>peut être interrogé</a:t>
            </a:r>
            <a:r>
              <a:rPr lang="fr-FR" sz="2000" dirty="0" smtClean="0"/>
              <a:t>.</a:t>
            </a:r>
          </a:p>
          <a:p>
            <a:pPr marL="0" indent="0">
              <a:buNone/>
            </a:pPr>
            <a:r>
              <a:rPr lang="fr-FR" sz="2000" dirty="0" smtClean="0"/>
              <a:t>A épingler, l’</a:t>
            </a:r>
            <a:r>
              <a:rPr lang="fr-FR" sz="2000" b="1" dirty="0" smtClean="0"/>
              <a:t>initiative</a:t>
            </a:r>
            <a:r>
              <a:rPr lang="fr-FR" sz="2000" dirty="0" smtClean="0"/>
              <a:t> de l’institutrice qui </a:t>
            </a:r>
            <a:r>
              <a:rPr lang="fr-FR" sz="2000" b="1" dirty="0" smtClean="0"/>
              <a:t>analyse les dépliants</a:t>
            </a:r>
            <a:r>
              <a:rPr lang="fr-FR" sz="2000" dirty="0" smtClean="0"/>
              <a:t> avec ses élèves et propose à ceux-ci un « </a:t>
            </a:r>
            <a:r>
              <a:rPr lang="fr-FR" sz="2000" b="1" dirty="0" err="1" smtClean="0"/>
              <a:t>debriefing</a:t>
            </a:r>
            <a:r>
              <a:rPr lang="fr-FR" sz="2000" b="1" dirty="0" smtClean="0"/>
              <a:t> </a:t>
            </a:r>
            <a:r>
              <a:rPr lang="fr-FR" sz="2000" dirty="0" smtClean="0"/>
              <a:t>» après participation de ces mêmes élèves à des journées « Portes Ouvertes » ou à des séances d’information.</a:t>
            </a:r>
            <a:endParaRPr lang="fr-FR" sz="2000" dirty="0"/>
          </a:p>
          <a:p>
            <a:pPr marL="0" indent="0">
              <a:buNone/>
            </a:pPr>
            <a:r>
              <a:rPr lang="fr-FR" sz="2000" b="1" u="sng" dirty="0" smtClean="0"/>
              <a:t>2. Aide pour préparer et faciliter le passage d’un niveau à l’autre</a:t>
            </a:r>
          </a:p>
          <a:p>
            <a:pPr marL="0" indent="0">
              <a:buNone/>
            </a:pPr>
            <a:r>
              <a:rPr lang="fr-FR" sz="2000" dirty="0" smtClean="0"/>
              <a:t>Il y a 2 phénomènes à pointer :</a:t>
            </a:r>
          </a:p>
          <a:p>
            <a:pPr marL="0" indent="0">
              <a:buNone/>
            </a:pPr>
            <a:r>
              <a:rPr lang="fr-FR" sz="2000" dirty="0" smtClean="0"/>
              <a:t>- D’une part, la convergence sur la </a:t>
            </a:r>
            <a:r>
              <a:rPr lang="fr-FR" sz="2000" b="1" dirty="0" smtClean="0"/>
              <a:t>nécessité d’une collaboration entre le fondamental et le secondaire </a:t>
            </a:r>
            <a:r>
              <a:rPr lang="fr-FR" sz="2000" dirty="0" smtClean="0"/>
              <a:t>(au niveau des MDP et des directions). Peut-être la demande est-elle plus intense de la part du fondamental ?</a:t>
            </a:r>
            <a:endParaRPr lang="fr-FR" sz="2000" dirty="0"/>
          </a:p>
          <a:p>
            <a:pPr marL="0" indent="0">
              <a:buNone/>
            </a:pPr>
            <a:endParaRPr lang="fr-FR" sz="2000" b="1" dirty="0" smtClean="0"/>
          </a:p>
          <a:p>
            <a:pPr marL="0" indent="0">
              <a:buNone/>
            </a:pPr>
            <a:endParaRPr lang="fr-FR" sz="2000" b="1" dirty="0"/>
          </a:p>
          <a:p>
            <a:pPr marL="0" indent="0">
              <a:buNone/>
            </a:pPr>
            <a:endParaRPr lang="fr-FR" sz="2000" b="1" dirty="0" smtClean="0"/>
          </a:p>
          <a:p>
            <a:pPr marL="0" indent="0">
              <a:buNone/>
            </a:pPr>
            <a:endParaRPr lang="fr-FR" sz="2000" b="1" dirty="0"/>
          </a:p>
          <a:p>
            <a:pPr marL="0" indent="0">
              <a:buNone/>
            </a:pPr>
            <a:endParaRPr lang="fr-FR" sz="2000" b="1" dirty="0" smtClean="0"/>
          </a:p>
          <a:p>
            <a:pPr marL="0" indent="0">
              <a:buNone/>
            </a:pPr>
            <a:endParaRPr lang="fr-FR" sz="2000" b="1" dirty="0"/>
          </a:p>
          <a:p>
            <a:pPr marL="0" indent="0">
              <a:buNone/>
            </a:pPr>
            <a:endParaRPr lang="fr-FR" sz="2000" b="1" dirty="0" smtClean="0"/>
          </a:p>
          <a:p>
            <a:pPr marL="0" indent="0">
              <a:buNone/>
            </a:pPr>
            <a:endParaRPr lang="fr-FR" sz="2000" b="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79</a:t>
            </a:fld>
            <a:endParaRPr lang="fr-FR"/>
          </a:p>
        </p:txBody>
      </p:sp>
    </p:spTree>
    <p:extLst>
      <p:ext uri="{BB962C8B-B14F-4D97-AF65-F5344CB8AC3E}">
        <p14:creationId xmlns:p14="http://schemas.microsoft.com/office/powerpoint/2010/main" val="4264544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4818"/>
            <a:ext cx="8229600" cy="614456"/>
          </a:xfrm>
        </p:spPr>
        <p:txBody>
          <a:bodyPr>
            <a:normAutofit/>
          </a:bodyPr>
          <a:lstStyle/>
          <a:p>
            <a:pPr algn="ctr"/>
            <a:r>
              <a:rPr lang="fr-FR" sz="3200" b="1" dirty="0" smtClean="0"/>
              <a:t>GROUPE DE PILOTAGE DE L’ACTION 6.2</a:t>
            </a:r>
            <a:endParaRPr lang="fr-FR" sz="3200" b="1" dirty="0"/>
          </a:p>
        </p:txBody>
      </p:sp>
      <p:sp>
        <p:nvSpPr>
          <p:cNvPr id="3" name="Espace réservé du contenu 2"/>
          <p:cNvSpPr>
            <a:spLocks noGrp="1"/>
          </p:cNvSpPr>
          <p:nvPr>
            <p:ph idx="1"/>
          </p:nvPr>
        </p:nvSpPr>
        <p:spPr>
          <a:xfrm>
            <a:off x="457200" y="1092363"/>
            <a:ext cx="8229600" cy="5629111"/>
          </a:xfrm>
        </p:spPr>
        <p:txBody>
          <a:bodyPr>
            <a:normAutofit/>
          </a:bodyPr>
          <a:lstStyle/>
          <a:p>
            <a:pPr marL="0" indent="0">
              <a:buNone/>
            </a:pPr>
            <a:r>
              <a:rPr lang="fr-FR" sz="2400" dirty="0" smtClean="0">
                <a:latin typeface="Calibri"/>
                <a:cs typeface="Calibri"/>
              </a:rPr>
              <a:t>Colette BOURDON </a:t>
            </a:r>
          </a:p>
          <a:p>
            <a:pPr marL="0" indent="0">
              <a:buNone/>
            </a:pPr>
            <a:r>
              <a:rPr lang="fr-FR" sz="2400" dirty="0" smtClean="0">
                <a:latin typeface="Calibri"/>
                <a:cs typeface="Calibri"/>
              </a:rPr>
              <a:t>Jean CALOMNE </a:t>
            </a:r>
          </a:p>
          <a:p>
            <a:pPr marL="0" indent="0">
              <a:buNone/>
            </a:pPr>
            <a:r>
              <a:rPr lang="fr-FR" sz="2400" dirty="0" smtClean="0">
                <a:latin typeface="Calibri"/>
                <a:cs typeface="Calibri"/>
              </a:rPr>
              <a:t>Jean-Pierre DALOZE (coordinateur)</a:t>
            </a:r>
          </a:p>
          <a:p>
            <a:pPr marL="0" indent="0">
              <a:buNone/>
            </a:pPr>
            <a:r>
              <a:rPr lang="fr-FR" sz="2400" dirty="0" smtClean="0">
                <a:latin typeface="Calibri"/>
                <a:cs typeface="Calibri"/>
              </a:rPr>
              <a:t>Cathy DELBART (secrétaire)</a:t>
            </a:r>
          </a:p>
          <a:p>
            <a:pPr marL="0" indent="0">
              <a:buNone/>
            </a:pPr>
            <a:r>
              <a:rPr lang="fr-FR" sz="2400" dirty="0" smtClean="0">
                <a:latin typeface="Calibri"/>
                <a:cs typeface="Calibri"/>
              </a:rPr>
              <a:t>Anne-Françoise DESIRANT</a:t>
            </a:r>
          </a:p>
          <a:p>
            <a:pPr marL="0" indent="0">
              <a:buNone/>
            </a:pPr>
            <a:r>
              <a:rPr lang="fr-FR" sz="2400" dirty="0" smtClean="0">
                <a:latin typeface="Calibri"/>
                <a:cs typeface="Calibri"/>
              </a:rPr>
              <a:t>Louis GEMENNE</a:t>
            </a:r>
          </a:p>
          <a:p>
            <a:pPr marL="0" indent="0">
              <a:buNone/>
            </a:pPr>
            <a:r>
              <a:rPr lang="fr-FR" sz="2400" dirty="0" smtClean="0">
                <a:latin typeface="Calibri"/>
                <a:cs typeface="Calibri"/>
              </a:rPr>
              <a:t>Vanessa GOUKENS</a:t>
            </a:r>
          </a:p>
          <a:p>
            <a:pPr marL="0" indent="0">
              <a:buNone/>
            </a:pPr>
            <a:r>
              <a:rPr lang="fr-FR" sz="2400" dirty="0" smtClean="0">
                <a:latin typeface="Calibri"/>
                <a:cs typeface="Calibri"/>
              </a:rPr>
              <a:t>Marc GUILMIN</a:t>
            </a:r>
          </a:p>
          <a:p>
            <a:pPr marL="0" indent="0">
              <a:buNone/>
            </a:pPr>
            <a:r>
              <a:rPr lang="fr-FR" sz="2400" dirty="0" smtClean="0">
                <a:latin typeface="Calibri"/>
                <a:cs typeface="Calibri"/>
              </a:rPr>
              <a:t>Thierry HULHOVEN</a:t>
            </a:r>
          </a:p>
          <a:p>
            <a:pPr marL="0" indent="0">
              <a:buNone/>
            </a:pPr>
            <a:r>
              <a:rPr lang="fr-FR" sz="2400" dirty="0" smtClean="0">
                <a:latin typeface="Calibri"/>
                <a:cs typeface="Calibri"/>
              </a:rPr>
              <a:t>Didier LORGE</a:t>
            </a:r>
          </a:p>
          <a:p>
            <a:pPr marL="0" indent="0">
              <a:buNone/>
            </a:pPr>
            <a:r>
              <a:rPr lang="fr-FR" sz="2400" dirty="0" smtClean="0">
                <a:latin typeface="Calibri"/>
                <a:cs typeface="Calibri"/>
              </a:rPr>
              <a:t>Pascal MOREAU</a:t>
            </a:r>
          </a:p>
          <a:p>
            <a:pPr marL="0" indent="0">
              <a:buNone/>
            </a:pPr>
            <a:endParaRPr lang="fr-FR" sz="2400" dirty="0">
              <a:latin typeface="Calibri"/>
              <a:cs typeface="Calibri"/>
            </a:endParaRPr>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8</a:t>
            </a:fld>
            <a:endParaRPr lang="fr-FR"/>
          </a:p>
        </p:txBody>
      </p:sp>
    </p:spTree>
    <p:extLst>
      <p:ext uri="{BB962C8B-B14F-4D97-AF65-F5344CB8AC3E}">
        <p14:creationId xmlns:p14="http://schemas.microsoft.com/office/powerpoint/2010/main" val="32912195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50" dur="5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56" dur="500"/>
                                        <p:tgtEl>
                                          <p:spTgt spid="3">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p:tgtEl>
                                          <p:spTgt spid="3">
                                            <p:txEl>
                                              <p:pRg st="9" end="9"/>
                                            </p:txEl>
                                          </p:spTgt>
                                        </p:tgtEl>
                                        <p:attrNameLst>
                                          <p:attrName>ppt_y</p:attrName>
                                        </p:attrNameLst>
                                      </p:cBhvr>
                                      <p:tavLst>
                                        <p:tav tm="0">
                                          <p:val>
                                            <p:strVal val="#ppt_y+#ppt_h*1.125000"/>
                                          </p:val>
                                        </p:tav>
                                        <p:tav tm="100000">
                                          <p:val>
                                            <p:strVal val="#ppt_y"/>
                                          </p:val>
                                        </p:tav>
                                      </p:tavLst>
                                    </p:anim>
                                    <p:animEffect transition="in" filter="wipe(up)">
                                      <p:cBhvr>
                                        <p:cTn id="62" dur="500"/>
                                        <p:tgtEl>
                                          <p:spTgt spid="3">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p:tgtEl>
                                          <p:spTgt spid="3">
                                            <p:txEl>
                                              <p:pRg st="10" end="10"/>
                                            </p:txEl>
                                          </p:spTgt>
                                        </p:tgtEl>
                                        <p:attrNameLst>
                                          <p:attrName>ppt_y</p:attrName>
                                        </p:attrNameLst>
                                      </p:cBhvr>
                                      <p:tavLst>
                                        <p:tav tm="0">
                                          <p:val>
                                            <p:strVal val="#ppt_y+#ppt_h*1.125000"/>
                                          </p:val>
                                        </p:tav>
                                        <p:tav tm="100000">
                                          <p:val>
                                            <p:strVal val="#ppt_y"/>
                                          </p:val>
                                        </p:tav>
                                      </p:tavLst>
                                    </p:anim>
                                    <p:animEffect transition="in" filter="wipe(up)">
                                      <p:cBhvr>
                                        <p:cTn id="6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0559" y="191986"/>
            <a:ext cx="8726853" cy="6529489"/>
          </a:xfrm>
        </p:spPr>
        <p:txBody>
          <a:bodyPr>
            <a:normAutofit lnSpcReduction="10000"/>
          </a:bodyPr>
          <a:lstStyle/>
          <a:p>
            <a:pPr marL="0" indent="0">
              <a:buNone/>
            </a:pPr>
            <a:r>
              <a:rPr lang="fr-FR" sz="1800" dirty="0" smtClean="0"/>
              <a:t>- D’autre part, l’</a:t>
            </a:r>
            <a:r>
              <a:rPr lang="fr-FR" sz="1800" b="1" dirty="0" smtClean="0"/>
              <a:t>énorme pression des enseignants du secondaire sur le fondamental</a:t>
            </a:r>
            <a:r>
              <a:rPr lang="fr-FR" sz="1800" dirty="0" smtClean="0"/>
              <a:t> qui semble se conformer, s’exécuter (si ce n’est une petite révolte de la part d’une direction du fondamental).                                                                                                                                   Cette </a:t>
            </a:r>
            <a:r>
              <a:rPr lang="fr-FR" sz="1800" b="1" dirty="0" smtClean="0"/>
              <a:t>pression</a:t>
            </a:r>
            <a:r>
              <a:rPr lang="fr-FR" sz="1800" dirty="0" smtClean="0"/>
              <a:t> trouve peut-être </a:t>
            </a:r>
            <a:r>
              <a:rPr lang="fr-FR" sz="1800" b="1" dirty="0" smtClean="0"/>
              <a:t>ses racines</a:t>
            </a:r>
            <a:r>
              <a:rPr lang="fr-FR" sz="1800" dirty="0" smtClean="0"/>
              <a:t> dans le </a:t>
            </a:r>
            <a:r>
              <a:rPr lang="fr-FR" sz="1800" b="1" dirty="0" smtClean="0"/>
              <a:t>fantasme de voir arriver dans le secondaire</a:t>
            </a:r>
            <a:r>
              <a:rPr lang="fr-FR" sz="1800" dirty="0" smtClean="0"/>
              <a:t> des cohortes complètes d’</a:t>
            </a:r>
            <a:r>
              <a:rPr lang="fr-FR" sz="1800" b="1" dirty="0" smtClean="0"/>
              <a:t>élèves maîtrisant toutes les compétences transversales cognitives et non cognitives</a:t>
            </a:r>
            <a:r>
              <a:rPr lang="fr-FR" sz="1800" dirty="0" smtClean="0"/>
              <a:t>. Beaucoup d’enseignants du début du secondaire semblent oublier que leur mission ne se limite pas à entraîner les élèves qu’ils accueillent. Ils doivent aussi et surtout enclencher et accompagner le développement de ces compétences chez leurs élèves.  </a:t>
            </a:r>
          </a:p>
          <a:p>
            <a:pPr marL="0" indent="0">
              <a:buNone/>
            </a:pPr>
            <a:r>
              <a:rPr lang="fr-FR" sz="1800" b="1" dirty="0" smtClean="0"/>
              <a:t>3.</a:t>
            </a:r>
            <a:r>
              <a:rPr lang="fr-FR" sz="1800" dirty="0" smtClean="0"/>
              <a:t> Dans le prolongement du point précédent, </a:t>
            </a:r>
            <a:r>
              <a:rPr lang="fr-FR" sz="1800" u="sng" dirty="0" smtClean="0"/>
              <a:t>il est à noter qu’il est intéressant de </a:t>
            </a:r>
            <a:r>
              <a:rPr lang="fr-FR" sz="1800" b="1" u="sng" dirty="0" smtClean="0"/>
              <a:t>confronter</a:t>
            </a:r>
            <a:r>
              <a:rPr lang="fr-FR" sz="1800" u="sng" dirty="0" smtClean="0"/>
              <a:t> (surtout chez les MDP du secondaire) la liste des </a:t>
            </a:r>
            <a:r>
              <a:rPr lang="fr-FR" sz="1800" b="1" u="sng" dirty="0" smtClean="0"/>
              <a:t>difficultés perçues</a:t>
            </a:r>
            <a:r>
              <a:rPr lang="fr-FR" sz="1800" u="sng" dirty="0" smtClean="0"/>
              <a:t> avec la liste des </a:t>
            </a:r>
            <a:r>
              <a:rPr lang="fr-FR" sz="1800" b="1" u="sng" dirty="0" smtClean="0"/>
              <a:t>suggestions</a:t>
            </a:r>
            <a:r>
              <a:rPr lang="fr-FR" sz="1800" dirty="0" smtClean="0"/>
              <a:t>. </a:t>
            </a:r>
          </a:p>
          <a:p>
            <a:pPr marL="0" indent="0">
              <a:buNone/>
            </a:pPr>
            <a:r>
              <a:rPr lang="fr-FR" sz="1800" dirty="0" smtClean="0"/>
              <a:t>Manifestement, les </a:t>
            </a:r>
            <a:r>
              <a:rPr lang="fr-FR" sz="1800" b="1" dirty="0" smtClean="0"/>
              <a:t>solutions</a:t>
            </a:r>
            <a:r>
              <a:rPr lang="fr-FR" sz="1800" dirty="0" smtClean="0"/>
              <a:t> proposées ont tendance à s’inscrire dans la logique du « </a:t>
            </a:r>
            <a:r>
              <a:rPr lang="fr-FR" sz="1800" b="1" dirty="0" smtClean="0"/>
              <a:t>toujours plus de la même chose</a:t>
            </a:r>
            <a:r>
              <a:rPr lang="fr-FR" sz="1800" dirty="0" smtClean="0"/>
              <a:t> » (le cerveau gauche).</a:t>
            </a:r>
            <a:endParaRPr lang="fr-FR" sz="1800" dirty="0"/>
          </a:p>
          <a:p>
            <a:pPr marL="0" indent="0">
              <a:buNone/>
            </a:pPr>
            <a:r>
              <a:rPr lang="fr-FR" sz="1800" dirty="0" smtClean="0"/>
              <a:t>On détecte cependant, chez un petit nombre d’enseignants du secondaire, </a:t>
            </a:r>
            <a:r>
              <a:rPr lang="fr-FR" sz="1800" b="1" dirty="0" smtClean="0"/>
              <a:t>2 ouvertures importantes</a:t>
            </a:r>
            <a:r>
              <a:rPr lang="fr-FR" sz="1800" dirty="0" smtClean="0"/>
              <a:t> qui pourraient permettre d’</a:t>
            </a:r>
            <a:r>
              <a:rPr lang="fr-FR" sz="1800" b="1" dirty="0" smtClean="0"/>
              <a:t>élargir</a:t>
            </a:r>
            <a:r>
              <a:rPr lang="fr-FR" sz="1800" dirty="0" smtClean="0"/>
              <a:t>, d’</a:t>
            </a:r>
            <a:r>
              <a:rPr lang="fr-FR" sz="1800" b="1" dirty="0" smtClean="0"/>
              <a:t>enrichir</a:t>
            </a:r>
            <a:r>
              <a:rPr lang="fr-FR" sz="1800" dirty="0" smtClean="0"/>
              <a:t>, de </a:t>
            </a:r>
            <a:r>
              <a:rPr lang="fr-FR" sz="1800" b="1" dirty="0" smtClean="0"/>
              <a:t>compléter</a:t>
            </a:r>
            <a:r>
              <a:rPr lang="fr-FR" sz="1800" dirty="0" smtClean="0"/>
              <a:t>, voire de </a:t>
            </a:r>
            <a:r>
              <a:rPr lang="fr-FR" sz="1800" b="1" dirty="0" smtClean="0"/>
              <a:t>décadenasser</a:t>
            </a:r>
            <a:r>
              <a:rPr lang="fr-FR" sz="1800" dirty="0" smtClean="0"/>
              <a:t> </a:t>
            </a:r>
            <a:r>
              <a:rPr lang="fr-FR" sz="1800" b="1" dirty="0" smtClean="0"/>
              <a:t>la logique du « toujours plus de la même chose »</a:t>
            </a:r>
            <a:r>
              <a:rPr lang="fr-FR" sz="1800" b="1" dirty="0"/>
              <a:t> </a:t>
            </a:r>
            <a:r>
              <a:rPr lang="fr-FR" sz="1800" dirty="0" smtClean="0"/>
              <a:t> :</a:t>
            </a:r>
          </a:p>
          <a:p>
            <a:pPr marL="0" indent="0">
              <a:buNone/>
            </a:pPr>
            <a:r>
              <a:rPr lang="fr-FR" sz="1800" dirty="0" smtClean="0"/>
              <a:t>- la demande de </a:t>
            </a:r>
            <a:r>
              <a:rPr lang="fr-FR" sz="1800" b="1" dirty="0" smtClean="0"/>
              <a:t>collaboration</a:t>
            </a:r>
            <a:r>
              <a:rPr lang="fr-FR" sz="1800" dirty="0" smtClean="0"/>
              <a:t> entre MDP du primaire et du secondaire (le défi </a:t>
            </a:r>
            <a:endParaRPr lang="fr-FR" sz="1800" dirty="0"/>
          </a:p>
          <a:p>
            <a:pPr marL="0" indent="0">
              <a:buNone/>
            </a:pPr>
            <a:r>
              <a:rPr lang="fr-FR" sz="1800" dirty="0" smtClean="0"/>
              <a:t>  des directions sera d’impulser et de gérer ces séances); </a:t>
            </a:r>
          </a:p>
          <a:p>
            <a:pPr marL="0" indent="0">
              <a:buNone/>
            </a:pPr>
            <a:r>
              <a:rPr lang="fr-FR" sz="1800" dirty="0" smtClean="0"/>
              <a:t>- la démarche d’une minorité (porteuse) d’enseignants pédagogues qui prônent </a:t>
            </a:r>
            <a:endParaRPr lang="fr-FR" sz="1800" dirty="0"/>
          </a:p>
          <a:p>
            <a:pPr marL="0" indent="0">
              <a:buNone/>
            </a:pPr>
            <a:r>
              <a:rPr lang="fr-FR" sz="1800" dirty="0" smtClean="0"/>
              <a:t> davantage de </a:t>
            </a:r>
            <a:r>
              <a:rPr lang="fr-FR" sz="1800" b="1" dirty="0" smtClean="0"/>
              <a:t>réflexivité</a:t>
            </a:r>
            <a:r>
              <a:rPr lang="fr-FR" sz="1800" dirty="0" smtClean="0"/>
              <a:t>, d’</a:t>
            </a:r>
            <a:r>
              <a:rPr lang="fr-FR" sz="1800" b="1" dirty="0" smtClean="0"/>
              <a:t>ouverture sur le point de vue de l’enfant</a:t>
            </a:r>
            <a:r>
              <a:rPr lang="fr-FR" sz="1800" dirty="0" smtClean="0"/>
              <a:t>, de </a:t>
            </a:r>
          </a:p>
          <a:p>
            <a:pPr marL="0" indent="0">
              <a:buNone/>
            </a:pPr>
            <a:r>
              <a:rPr lang="fr-FR" sz="1800" dirty="0" smtClean="0"/>
              <a:t>  </a:t>
            </a:r>
            <a:r>
              <a:rPr lang="fr-FR" sz="1800" b="1" dirty="0" smtClean="0"/>
              <a:t>diversification des approches</a:t>
            </a:r>
            <a:r>
              <a:rPr lang="fr-FR" sz="1800" dirty="0" smtClean="0"/>
              <a:t>, d’exploitation des </a:t>
            </a:r>
            <a:r>
              <a:rPr lang="fr-FR" sz="1800" b="1" dirty="0" smtClean="0"/>
              <a:t>leviers de la créativité, du   </a:t>
            </a:r>
            <a:endParaRPr lang="fr-FR" sz="1800" b="1" dirty="0"/>
          </a:p>
          <a:p>
            <a:pPr marL="0" indent="0">
              <a:buNone/>
            </a:pPr>
            <a:r>
              <a:rPr lang="fr-FR" sz="1800" b="1" dirty="0" smtClean="0"/>
              <a:t>  relationnel et du ludique</a:t>
            </a:r>
            <a:r>
              <a:rPr lang="fr-FR" sz="1800" dirty="0" smtClean="0"/>
              <a:t>.</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80</a:t>
            </a:fld>
            <a:endParaRPr lang="fr-FR" dirty="0"/>
          </a:p>
        </p:txBody>
      </p:sp>
    </p:spTree>
    <p:extLst>
      <p:ext uri="{BB962C8B-B14F-4D97-AF65-F5344CB8AC3E}">
        <p14:creationId xmlns:p14="http://schemas.microsoft.com/office/powerpoint/2010/main" val="250146590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3957" y="342454"/>
            <a:ext cx="8633820" cy="5982146"/>
          </a:xfrm>
        </p:spPr>
        <p:txBody>
          <a:bodyPr>
            <a:normAutofit/>
          </a:bodyPr>
          <a:lstStyle/>
          <a:p>
            <a:pPr marL="0" indent="0" algn="ctr">
              <a:buNone/>
            </a:pPr>
            <a:endParaRPr lang="fr-FR" sz="2400" b="1" dirty="0" smtClean="0"/>
          </a:p>
          <a:p>
            <a:pPr marL="0" indent="0" algn="ctr">
              <a:buNone/>
            </a:pPr>
            <a:endParaRPr lang="fr-FR" sz="2400" b="1" dirty="0"/>
          </a:p>
          <a:p>
            <a:pPr marL="0" indent="0" algn="ctr">
              <a:buNone/>
            </a:pPr>
            <a:endParaRPr lang="fr-FR" sz="2400" b="1" dirty="0" smtClean="0"/>
          </a:p>
          <a:p>
            <a:pPr marL="0" indent="0" algn="ctr">
              <a:buNone/>
            </a:pPr>
            <a:endParaRPr lang="fr-FR" sz="2400" b="1" dirty="0" smtClean="0"/>
          </a:p>
          <a:p>
            <a:pPr marL="0" indent="0" algn="ctr">
              <a:buNone/>
            </a:pPr>
            <a:endParaRPr lang="fr-FR" sz="2400" b="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81</a:t>
            </a:fld>
            <a:endParaRPr lang="fr-FR"/>
          </a:p>
        </p:txBody>
      </p:sp>
      <p:sp>
        <p:nvSpPr>
          <p:cNvPr id="5" name="Rectangle 4"/>
          <p:cNvSpPr/>
          <p:nvPr/>
        </p:nvSpPr>
        <p:spPr>
          <a:xfrm>
            <a:off x="1831015" y="1314373"/>
            <a:ext cx="5463512" cy="3824973"/>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a:endParaRPr lang="fr-FR" dirty="0" smtClean="0"/>
          </a:p>
          <a:p>
            <a:pPr algn="ctr"/>
            <a:endParaRPr lang="fr-FR" dirty="0"/>
          </a:p>
          <a:p>
            <a:pPr algn="ctr"/>
            <a:endParaRPr lang="fr-FR" dirty="0" smtClean="0"/>
          </a:p>
          <a:p>
            <a:pPr algn="ctr"/>
            <a:endParaRPr lang="fr-FR" sz="2400" b="1" dirty="0" smtClean="0"/>
          </a:p>
          <a:p>
            <a:pPr algn="ctr"/>
            <a:r>
              <a:rPr lang="fr-FR" sz="2400" b="1" dirty="0" smtClean="0">
                <a:solidFill>
                  <a:srgbClr val="000000"/>
                </a:solidFill>
              </a:rPr>
              <a:t>DIRECTIONS</a:t>
            </a:r>
          </a:p>
          <a:p>
            <a:pPr algn="ctr"/>
            <a:endParaRPr lang="fr-FR" sz="2400" b="1" dirty="0">
              <a:solidFill>
                <a:srgbClr val="000000"/>
              </a:solidFill>
            </a:endParaRPr>
          </a:p>
          <a:p>
            <a:pPr algn="ctr"/>
            <a:r>
              <a:rPr lang="fr-FR" sz="2400" b="1" dirty="0" smtClean="0">
                <a:solidFill>
                  <a:srgbClr val="000000"/>
                </a:solidFill>
              </a:rPr>
              <a:t>DU FONDAMENTAL  (10 personnes)</a:t>
            </a:r>
          </a:p>
          <a:p>
            <a:pPr algn="ctr"/>
            <a:endParaRPr lang="fr-FR" sz="2400" b="1" dirty="0">
              <a:solidFill>
                <a:srgbClr val="000000"/>
              </a:solidFill>
            </a:endParaRPr>
          </a:p>
          <a:p>
            <a:pPr algn="ctr"/>
            <a:r>
              <a:rPr lang="fr-FR" sz="2400" b="1" dirty="0" smtClean="0">
                <a:solidFill>
                  <a:srgbClr val="000000"/>
                </a:solidFill>
              </a:rPr>
              <a:t>ET DU SECONDAIRE  (16 personnes)</a:t>
            </a:r>
            <a:endParaRPr lang="fr-FR" sz="2400" b="1" dirty="0">
              <a:solidFill>
                <a:srgbClr val="000000"/>
              </a:solidFill>
            </a:endParaRPr>
          </a:p>
        </p:txBody>
      </p:sp>
    </p:spTree>
    <p:extLst>
      <p:ext uri="{BB962C8B-B14F-4D97-AF65-F5344CB8AC3E}">
        <p14:creationId xmlns:p14="http://schemas.microsoft.com/office/powerpoint/2010/main" val="1268243388"/>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6321" y="251497"/>
            <a:ext cx="8738508" cy="6362866"/>
          </a:xfrm>
        </p:spPr>
        <p:txBody>
          <a:bodyPr>
            <a:normAutofit fontScale="85000" lnSpcReduction="20000"/>
          </a:bodyPr>
          <a:lstStyle/>
          <a:p>
            <a:pPr marL="0" indent="0">
              <a:buNone/>
            </a:pPr>
            <a:endParaRPr lang="fr-FR" sz="1900" b="1" i="1" dirty="0" smtClean="0"/>
          </a:p>
          <a:p>
            <a:pPr marL="0" indent="0">
              <a:buNone/>
            </a:pPr>
            <a:r>
              <a:rPr lang="fr-FR" sz="1900" b="1" i="1" dirty="0" smtClean="0"/>
              <a:t>Les membres des équipes de direction se sont exprimés en partie sur des thèmes semblables à ceux qui étaient visés par les questionnaires remis aux élèves, aux parents et aux membres du personnel :</a:t>
            </a:r>
          </a:p>
          <a:p>
            <a:pPr>
              <a:buFont typeface="Wingdings" charset="2"/>
              <a:buChar char="§"/>
            </a:pPr>
            <a:r>
              <a:rPr lang="fr-FR" sz="1900" b="1" i="1" dirty="0" smtClean="0"/>
              <a:t>Aide au choix de la future école secondaire.</a:t>
            </a:r>
          </a:p>
          <a:p>
            <a:pPr>
              <a:buFont typeface="Wingdings" charset="2"/>
              <a:buChar char="§"/>
            </a:pPr>
            <a:r>
              <a:rPr lang="fr-FR" sz="1900" b="1" i="1" dirty="0" smtClean="0"/>
              <a:t>Aides existantes pour préparer et faciliter le passage d’un niveau à l ’autre.</a:t>
            </a:r>
          </a:p>
          <a:p>
            <a:pPr>
              <a:buFont typeface="Wingdings" charset="2"/>
              <a:buChar char="§"/>
            </a:pPr>
            <a:r>
              <a:rPr lang="fr-FR" sz="1900" b="1" i="1" dirty="0" smtClean="0"/>
              <a:t>Echos qu’ils ont des difficultés rencontrées par les élèves dans cette transition.</a:t>
            </a:r>
          </a:p>
          <a:p>
            <a:pPr>
              <a:buFont typeface="Wingdings" charset="2"/>
              <a:buChar char="§"/>
            </a:pPr>
            <a:r>
              <a:rPr lang="fr-FR" sz="1900" b="1" i="1" dirty="0" smtClean="0"/>
              <a:t>Propositions nouvelles pour préparer et faciliter ce passage d’un niveau à l’autre.</a:t>
            </a:r>
          </a:p>
          <a:p>
            <a:pPr marL="0" indent="0">
              <a:lnSpc>
                <a:spcPct val="50000"/>
              </a:lnSpc>
              <a:buNone/>
            </a:pPr>
            <a:endParaRPr lang="fr-FR" sz="1900" b="1" i="1" dirty="0" smtClean="0"/>
          </a:p>
          <a:p>
            <a:pPr marL="0" indent="0">
              <a:buNone/>
            </a:pPr>
            <a:r>
              <a:rPr lang="fr-FR" sz="1900" b="1" i="1" dirty="0" smtClean="0"/>
              <a:t>En outre, ces directions ont été invitées à fournir un certain nombre d’informations objectives ainsi que des perceptions plus personnelles sur le mode de fonctionnement de leur Pouvoir Organisateur et aussi sur leur participation aux réunions de leur Conseil d’Administration.</a:t>
            </a:r>
          </a:p>
          <a:p>
            <a:pPr marL="0" indent="0">
              <a:lnSpc>
                <a:spcPct val="50000"/>
              </a:lnSpc>
              <a:buNone/>
            </a:pPr>
            <a:endParaRPr lang="fr-FR" sz="1900" b="1" i="1" dirty="0" smtClean="0"/>
          </a:p>
          <a:p>
            <a:pPr marL="0" indent="0">
              <a:buNone/>
            </a:pPr>
            <a:r>
              <a:rPr lang="fr-FR" sz="1900" b="1" i="1" dirty="0" smtClean="0"/>
              <a:t>Concernant les deux derniers points (mode de fonctionnement du PO et participation aux réunions du CA), nous n’avons pas procédé à un listage systématique ni à une quantification des infos apportées par les directions. Ces sujets ne constituent pas des objets centraux de l’enquête. Nous n’avons repris dans un tableau (</a:t>
            </a:r>
            <a:r>
              <a:rPr lang="fr-FR" sz="1900" b="1" i="1" dirty="0" err="1" smtClean="0"/>
              <a:t>dias</a:t>
            </a:r>
            <a:r>
              <a:rPr lang="mr-IN" sz="1900" b="1" i="1" dirty="0" smtClean="0"/>
              <a:t>…</a:t>
            </a:r>
            <a:r>
              <a:rPr lang="fr-FR" sz="1900" b="1" i="1" dirty="0" smtClean="0"/>
              <a:t>) que les allusions à « la coopération entre PO et directions »  ou « au management des directions par les PO ». </a:t>
            </a:r>
          </a:p>
          <a:p>
            <a:pPr marL="0" indent="0">
              <a:buNone/>
            </a:pPr>
            <a:endParaRPr lang="fr-FR" sz="1900" b="1" i="1" dirty="0"/>
          </a:p>
          <a:p>
            <a:pPr marL="0" indent="0">
              <a:buNone/>
            </a:pPr>
            <a:r>
              <a:rPr lang="fr-FR" sz="1900" b="1" i="1" dirty="0" smtClean="0"/>
              <a:t>Par ailleurs, en ce qui concerne les thématiques communes avec les questionnaires des autres acteurs (aide au choix, aide au passage, difficultés détectées chez les élèves et propositions nouvelles pour faciliter le passage), nous n’avons pas repris la panoplie des actions habituelles. Une telle démarche se serait révélée redondante par rapport aux tableaux réalisés à partir des réponses des membres du personnel. En fait, nous avons avant tout épinglé tout ce qui semblait relever de la catégorie des actions pédagogiques innovantes, créatives</a:t>
            </a:r>
            <a:r>
              <a:rPr lang="mr-IN" sz="1900" b="1" i="1" dirty="0" smtClean="0"/>
              <a:t>…</a:t>
            </a:r>
            <a:r>
              <a:rPr lang="fr-FR" sz="1900" b="1" i="1" dirty="0" smtClean="0"/>
              <a:t>ainsi que de la catégorie des gestes, des démarches relevant d’un pilotage, d’un management pédagogique effectif ou potentiel de la part des membres des équipes de direction.</a:t>
            </a:r>
          </a:p>
          <a:p>
            <a:pPr marL="0" indent="0">
              <a:buNone/>
            </a:pPr>
            <a:endParaRPr lang="fr-FR" sz="1600" b="1" i="1" dirty="0"/>
          </a:p>
          <a:p>
            <a:pPr marL="0" indent="0">
              <a:buNone/>
            </a:pPr>
            <a:endParaRPr lang="fr-FR" sz="1800" b="1" i="1" dirty="0"/>
          </a:p>
          <a:p>
            <a:pPr marL="0" indent="0">
              <a:buNone/>
            </a:pPr>
            <a:r>
              <a:rPr lang="fr-FR" sz="2000" b="1" i="1" dirty="0" smtClean="0"/>
              <a:t> </a:t>
            </a:r>
            <a:endParaRPr lang="fr-FR" sz="2000" b="1" i="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82</a:t>
            </a:fld>
            <a:endParaRPr lang="fr-FR"/>
          </a:p>
        </p:txBody>
      </p:sp>
    </p:spTree>
    <p:extLst>
      <p:ext uri="{BB962C8B-B14F-4D97-AF65-F5344CB8AC3E}">
        <p14:creationId xmlns:p14="http://schemas.microsoft.com/office/powerpoint/2010/main" val="222441169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3765" y="298824"/>
            <a:ext cx="8591176" cy="6305176"/>
          </a:xfrm>
        </p:spPr>
        <p:txBody>
          <a:bodyPr>
            <a:normAutofit/>
          </a:bodyPr>
          <a:lstStyle/>
          <a:p>
            <a:pPr marL="0" indent="0">
              <a:buNone/>
            </a:pPr>
            <a:endParaRPr lang="fr-FR" sz="2000" dirty="0" smtClean="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r>
              <a:rPr lang="fr-FR" sz="2000" dirty="0" smtClean="0"/>
              <a:t>              </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83</a:t>
            </a:fld>
            <a:endParaRPr lang="fr-FR"/>
          </a:p>
        </p:txBody>
      </p:sp>
      <p:sp>
        <p:nvSpPr>
          <p:cNvPr id="5" name="Rectangle 4"/>
          <p:cNvSpPr/>
          <p:nvPr/>
        </p:nvSpPr>
        <p:spPr>
          <a:xfrm>
            <a:off x="1594756" y="1829185"/>
            <a:ext cx="6330044" cy="317517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b="1" dirty="0" smtClean="0">
                <a:solidFill>
                  <a:schemeClr val="tx1"/>
                </a:solidFill>
              </a:rPr>
              <a:t>MODES </a:t>
            </a:r>
          </a:p>
          <a:p>
            <a:pPr algn="ctr"/>
            <a:endParaRPr lang="fr-FR" sz="2800" b="1" dirty="0">
              <a:solidFill>
                <a:schemeClr val="tx1"/>
              </a:solidFill>
            </a:endParaRPr>
          </a:p>
          <a:p>
            <a:pPr algn="ctr"/>
            <a:r>
              <a:rPr lang="fr-FR" sz="2800" b="1" dirty="0" smtClean="0">
                <a:solidFill>
                  <a:schemeClr val="tx1"/>
                </a:solidFill>
              </a:rPr>
              <a:t>DE FONCTIONNEMENT DES PO</a:t>
            </a:r>
          </a:p>
          <a:p>
            <a:pPr algn="ctr"/>
            <a:endParaRPr lang="fr-FR" sz="2800" b="1" dirty="0">
              <a:solidFill>
                <a:schemeClr val="tx1"/>
              </a:solidFill>
            </a:endParaRPr>
          </a:p>
          <a:p>
            <a:pPr algn="ctr"/>
            <a:r>
              <a:rPr lang="fr-FR" sz="2800" b="1" dirty="0" smtClean="0">
                <a:solidFill>
                  <a:schemeClr val="tx1"/>
                </a:solidFill>
              </a:rPr>
              <a:t>VUS DU POINT DE VUE DES DIRECTIONS</a:t>
            </a:r>
            <a:endParaRPr lang="fr-FR" sz="2800" b="1" dirty="0">
              <a:solidFill>
                <a:schemeClr val="tx1"/>
              </a:solidFill>
            </a:endParaRPr>
          </a:p>
        </p:txBody>
      </p:sp>
    </p:spTree>
    <p:extLst>
      <p:ext uri="{BB962C8B-B14F-4D97-AF65-F5344CB8AC3E}">
        <p14:creationId xmlns:p14="http://schemas.microsoft.com/office/powerpoint/2010/main" val="450534585"/>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7195" y="265827"/>
            <a:ext cx="8800685" cy="6455647"/>
          </a:xfrm>
        </p:spPr>
        <p:txBody>
          <a:bodyPr>
            <a:normAutofit/>
          </a:bodyPr>
          <a:lstStyle/>
          <a:p>
            <a:pPr marL="0" indent="0" algn="ctr">
              <a:buNone/>
            </a:pPr>
            <a:r>
              <a:rPr lang="fr-FR" sz="2000" b="1" dirty="0" smtClean="0"/>
              <a:t>TRACES DE PILOTAGE, DE MANAGEMENT STRATEGIQUE DE LA PART DES « CA »  </a:t>
            </a:r>
          </a:p>
          <a:p>
            <a:pPr marL="0" indent="0">
              <a:buNone/>
            </a:pPr>
            <a:r>
              <a:rPr lang="fr-FR" sz="2000" dirty="0" smtClean="0"/>
              <a:t>                                </a:t>
            </a:r>
            <a:r>
              <a:rPr lang="fr-FR" sz="2000" b="1" dirty="0" smtClean="0"/>
              <a:t>TRACES DE PREOCCUPATIONS A CE SUJET</a:t>
            </a: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84</a:t>
            </a:fld>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921919751"/>
              </p:ext>
            </p:extLst>
          </p:nvPr>
        </p:nvGraphicFramePr>
        <p:xfrm>
          <a:off x="502052" y="1169459"/>
          <a:ext cx="8184748" cy="5558746"/>
        </p:xfrm>
        <a:graphic>
          <a:graphicData uri="http://schemas.openxmlformats.org/drawingml/2006/table">
            <a:tbl>
              <a:tblPr firstRow="1" bandRow="1">
                <a:tableStyleId>{5C22544A-7EE6-4342-B048-85BDC9FD1C3A}</a:tableStyleId>
              </a:tblPr>
              <a:tblGrid>
                <a:gridCol w="4092374"/>
                <a:gridCol w="4092374"/>
              </a:tblGrid>
              <a:tr h="468586">
                <a:tc>
                  <a:txBody>
                    <a:bodyPr/>
                    <a:lstStyle/>
                    <a:p>
                      <a:pPr algn="ctr"/>
                      <a:r>
                        <a:rPr lang="fr-FR" dirty="0" smtClean="0"/>
                        <a:t>DIRECTIONS</a:t>
                      </a:r>
                      <a:r>
                        <a:rPr lang="fr-FR" baseline="0" dirty="0" smtClean="0"/>
                        <a:t> DU FONDAMENTAL</a:t>
                      </a:r>
                      <a:endParaRPr lang="fr-FR" dirty="0"/>
                    </a:p>
                  </a:txBody>
                  <a:tcPr/>
                </a:tc>
                <a:tc>
                  <a:txBody>
                    <a:bodyPr/>
                    <a:lstStyle/>
                    <a:p>
                      <a:pPr algn="ctr"/>
                      <a:r>
                        <a:rPr lang="fr-FR" dirty="0" smtClean="0"/>
                        <a:t>DIRECTIONS DU SECONDAIRE</a:t>
                      </a:r>
                      <a:endParaRPr lang="fr-FR" dirty="0"/>
                    </a:p>
                  </a:txBody>
                  <a:tcPr/>
                </a:tc>
              </a:tr>
              <a:tr h="3489155">
                <a:tc>
                  <a:txBody>
                    <a:bodyPr/>
                    <a:lstStyle/>
                    <a:p>
                      <a:pPr marL="342900" indent="-342900">
                        <a:buAutoNum type="alphaUcPeriod"/>
                      </a:pPr>
                      <a:r>
                        <a:rPr lang="fr-FR" sz="1600" b="1" dirty="0" smtClean="0"/>
                        <a:t>Fonctionnement et bénéfices</a:t>
                      </a:r>
                    </a:p>
                    <a:p>
                      <a:pPr marL="285750" indent="-285750">
                        <a:buFont typeface="Wingdings" charset="2"/>
                        <a:buChar char="§"/>
                      </a:pPr>
                      <a:r>
                        <a:rPr lang="fr-FR" sz="1600" b="0" dirty="0" smtClean="0"/>
                        <a:t>Confiance des administrateurs</a:t>
                      </a:r>
                    </a:p>
                    <a:p>
                      <a:pPr marL="285750" indent="-285750">
                        <a:buFont typeface="Wingdings" charset="2"/>
                        <a:buChar char="§"/>
                      </a:pPr>
                      <a:r>
                        <a:rPr lang="fr-FR" sz="1600" b="0" dirty="0" smtClean="0"/>
                        <a:t>Un PO qui soutient et est à l’écoute.</a:t>
                      </a:r>
                      <a:r>
                        <a:rPr lang="fr-FR" sz="1600" b="0" baseline="0" dirty="0" smtClean="0"/>
                        <a:t> Un exemple : dans une ASBL, chaque direction bénéficie de l’accompagnement, du soutien d’une personne-relais du CA, personne qui a connaissance du terrain et/ou du métier.</a:t>
                      </a:r>
                    </a:p>
                    <a:p>
                      <a:pPr marL="285750" indent="-285750">
                        <a:buFont typeface="Wingdings" charset="2"/>
                        <a:buChar char="§"/>
                      </a:pPr>
                      <a:r>
                        <a:rPr lang="fr-FR" sz="1600" b="0" baseline="0" dirty="0" smtClean="0"/>
                        <a:t>Souci explicite des administrateurs de se tenir constamment au courant de la vie des écoles.</a:t>
                      </a:r>
                    </a:p>
                    <a:p>
                      <a:pPr marL="285750" indent="-285750">
                        <a:buFont typeface="Wingdings" charset="2"/>
                        <a:buChar char="§"/>
                      </a:pPr>
                      <a:r>
                        <a:rPr lang="fr-FR" sz="1600" b="0" baseline="0" dirty="0" smtClean="0"/>
                        <a:t>Communication la plus transparente possible.</a:t>
                      </a:r>
                    </a:p>
                    <a:p>
                      <a:pPr marL="285750" indent="-285750">
                        <a:buFont typeface="Wingdings" charset="2"/>
                        <a:buChar char="§"/>
                      </a:pPr>
                      <a:r>
                        <a:rPr lang="fr-FR" sz="1600" b="0" baseline="0" dirty="0" smtClean="0"/>
                        <a:t>Continuum qui prend du sens.</a:t>
                      </a:r>
                    </a:p>
                    <a:p>
                      <a:pPr marL="285750" indent="-285750">
                        <a:buFont typeface="Wingdings" charset="2"/>
                        <a:buChar char="§"/>
                      </a:pPr>
                      <a:r>
                        <a:rPr lang="fr-FR" sz="1600" b="0" baseline="0" dirty="0" smtClean="0"/>
                        <a:t>Partage avec les écoles du secondaire. </a:t>
                      </a:r>
                      <a:endParaRPr lang="fr-FR" sz="1600" b="0" dirty="0"/>
                    </a:p>
                  </a:txBody>
                  <a:tcPr/>
                </a:tc>
                <a:tc>
                  <a:txBody>
                    <a:bodyPr/>
                    <a:lstStyle/>
                    <a:p>
                      <a:pPr marL="342900" indent="-342900">
                        <a:buAutoNum type="alphaUcPeriod"/>
                      </a:pPr>
                      <a:r>
                        <a:rPr lang="fr-FR" sz="1600" b="1" dirty="0" smtClean="0"/>
                        <a:t>Fonctionnement et bénéfices</a:t>
                      </a:r>
                    </a:p>
                    <a:p>
                      <a:pPr marL="285750" indent="-285750">
                        <a:buFont typeface="Wingdings" charset="2"/>
                        <a:buChar char="§"/>
                      </a:pPr>
                      <a:r>
                        <a:rPr lang="fr-FR" sz="1600" b="0" dirty="0" smtClean="0"/>
                        <a:t>Dynamique globale participative et espace large d’autonomie pour</a:t>
                      </a:r>
                      <a:r>
                        <a:rPr lang="fr-FR" sz="1600" b="0" baseline="0" dirty="0" smtClean="0"/>
                        <a:t> la direction</a:t>
                      </a:r>
                    </a:p>
                    <a:p>
                      <a:pPr marL="285750" indent="-285750">
                        <a:buFont typeface="Wingdings" charset="2"/>
                        <a:buChar char="§"/>
                      </a:pPr>
                      <a:r>
                        <a:rPr lang="fr-FR" sz="1600" b="0" baseline="0" dirty="0" smtClean="0"/>
                        <a:t>Confiance</a:t>
                      </a:r>
                    </a:p>
                    <a:p>
                      <a:pPr marL="285750" indent="-285750">
                        <a:buFont typeface="Wingdings" charset="2"/>
                        <a:buChar char="§"/>
                      </a:pPr>
                      <a:r>
                        <a:rPr lang="fr-FR" sz="1600" b="0" baseline="0" dirty="0" smtClean="0"/>
                        <a:t>Soutien</a:t>
                      </a:r>
                    </a:p>
                    <a:p>
                      <a:pPr marL="285750" indent="-285750">
                        <a:buFont typeface="Wingdings" charset="2"/>
                        <a:buChar char="§"/>
                      </a:pPr>
                      <a:r>
                        <a:rPr lang="fr-FR" sz="1600" b="0" baseline="0" dirty="0" smtClean="0"/>
                        <a:t>Souci réel de dialogue, de partage, </a:t>
                      </a:r>
                      <a:r>
                        <a:rPr lang="fr-FR" sz="1600" b="0" baseline="0" dirty="0" err="1" smtClean="0"/>
                        <a:t>d’intervision</a:t>
                      </a:r>
                      <a:endParaRPr lang="fr-FR" sz="1600" b="0" baseline="0" dirty="0" smtClean="0"/>
                    </a:p>
                    <a:p>
                      <a:pPr marL="285750" indent="-285750">
                        <a:buFont typeface="Wingdings" charset="2"/>
                        <a:buChar char="§"/>
                      </a:pPr>
                      <a:r>
                        <a:rPr lang="fr-FR" sz="1600" b="0" baseline="0" dirty="0" smtClean="0"/>
                        <a:t>Effets : reconnaissance par le personnel du pouvoir de décision de la direction, fonctionnement dynamisant</a:t>
                      </a:r>
                    </a:p>
                    <a:p>
                      <a:pPr marL="285750" indent="-285750">
                        <a:buFont typeface="Wingdings" charset="2"/>
                        <a:buChar char="§"/>
                      </a:pPr>
                      <a:r>
                        <a:rPr lang="fr-FR" sz="1600" b="0" baseline="0" dirty="0" smtClean="0"/>
                        <a:t>Les directions éclairent le CA</a:t>
                      </a:r>
                    </a:p>
                    <a:p>
                      <a:pPr marL="285750" indent="-285750">
                        <a:buFont typeface="Wingdings" charset="2"/>
                        <a:buChar char="§"/>
                      </a:pPr>
                      <a:r>
                        <a:rPr lang="fr-FR" sz="1600" b="0" baseline="0" dirty="0" smtClean="0"/>
                        <a:t>Bonne communication entre CA et direction</a:t>
                      </a:r>
                      <a:r>
                        <a:rPr lang="fr-FR" b="0" baseline="0" dirty="0" smtClean="0"/>
                        <a:t> : </a:t>
                      </a:r>
                      <a:r>
                        <a:rPr lang="fr-FR" sz="1600" b="0" baseline="0" dirty="0" smtClean="0"/>
                        <a:t>écoute de la part du CA</a:t>
                      </a:r>
                    </a:p>
                    <a:p>
                      <a:pPr marL="285750" indent="-285750">
                        <a:buFont typeface="Wingdings" charset="2"/>
                        <a:buChar char="§"/>
                      </a:pPr>
                      <a:r>
                        <a:rPr lang="fr-FR" sz="1600" b="0" baseline="0" dirty="0" err="1" smtClean="0"/>
                        <a:t>Proactivité</a:t>
                      </a:r>
                      <a:r>
                        <a:rPr lang="fr-FR" sz="1600" b="0" baseline="0" dirty="0" smtClean="0"/>
                        <a:t> intéressante</a:t>
                      </a:r>
                      <a:endParaRPr lang="fr-FR" sz="1600" b="0" dirty="0"/>
                    </a:p>
                  </a:txBody>
                  <a:tcPr/>
                </a:tc>
              </a:tr>
              <a:tr h="1520914">
                <a:tc>
                  <a:txBody>
                    <a:bodyPr/>
                    <a:lstStyle/>
                    <a:p>
                      <a:r>
                        <a:rPr lang="fr-FR" sz="1600" b="1" dirty="0" smtClean="0"/>
                        <a:t>B. Difficulté</a:t>
                      </a:r>
                      <a:endParaRPr lang="fr-FR" sz="1600" b="0" dirty="0" smtClean="0"/>
                    </a:p>
                    <a:p>
                      <a:pPr marL="285750" indent="-285750">
                        <a:buFont typeface="Wingdings" charset="2"/>
                        <a:buChar char="§"/>
                      </a:pPr>
                      <a:r>
                        <a:rPr lang="fr-FR" sz="1600" b="0" dirty="0" smtClean="0"/>
                        <a:t>Les travaux passent parfois avant le pédagogique.</a:t>
                      </a:r>
                      <a:endParaRPr lang="fr-FR" sz="1600" b="1" dirty="0"/>
                    </a:p>
                  </a:txBody>
                  <a:tcPr/>
                </a:tc>
                <a:tc>
                  <a:txBody>
                    <a:bodyPr/>
                    <a:lstStyle/>
                    <a:p>
                      <a:r>
                        <a:rPr lang="fr-FR" sz="1600" b="1" dirty="0" smtClean="0"/>
                        <a:t>B.</a:t>
                      </a:r>
                      <a:r>
                        <a:rPr lang="fr-FR" sz="1600" b="1" baseline="0" dirty="0" smtClean="0"/>
                        <a:t> Difficultés</a:t>
                      </a:r>
                    </a:p>
                    <a:p>
                      <a:pPr marL="285750" indent="-285750">
                        <a:buFont typeface="Wingdings" charset="2"/>
                        <a:buChar char="§"/>
                      </a:pPr>
                      <a:r>
                        <a:rPr lang="fr-FR" sz="1600" b="0" baseline="0" dirty="0" smtClean="0"/>
                        <a:t>Sentiment d’avoir parfois trop de responsabilités, de devoir prendre des décisions qui sont du ressort du PO.</a:t>
                      </a:r>
                    </a:p>
                    <a:p>
                      <a:pPr marL="285750" indent="-285750">
                        <a:buFont typeface="Wingdings" charset="2"/>
                        <a:buChar char="§"/>
                      </a:pPr>
                      <a:r>
                        <a:rPr lang="fr-FR" sz="1600" b="0" baseline="0" dirty="0" smtClean="0"/>
                        <a:t>Sentiment de manque d’intérêt de la part des administrateurs </a:t>
                      </a:r>
                      <a:endParaRPr lang="fr-FR" sz="1600" b="0" dirty="0"/>
                    </a:p>
                  </a:txBody>
                  <a:tcPr/>
                </a:tc>
              </a:tr>
            </a:tbl>
          </a:graphicData>
        </a:graphic>
      </p:graphicFrame>
      <p:cxnSp>
        <p:nvCxnSpPr>
          <p:cNvPr id="8" name="Connecteur droit 7"/>
          <p:cNvCxnSpPr/>
          <p:nvPr/>
        </p:nvCxnSpPr>
        <p:spPr>
          <a:xfrm>
            <a:off x="772513" y="2294486"/>
            <a:ext cx="0" cy="1137154"/>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a:off x="4813797" y="3293317"/>
            <a:ext cx="14767" cy="75318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a:off x="4841519" y="2053807"/>
            <a:ext cx="0" cy="1078082"/>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76950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7195" y="265827"/>
            <a:ext cx="8800685" cy="6455647"/>
          </a:xfrm>
        </p:spPr>
        <p:txBody>
          <a:bodyPr>
            <a:normAutofit/>
          </a:bodyPr>
          <a:lstStyle/>
          <a:p>
            <a:pPr marL="0" indent="0" algn="ctr">
              <a:buNone/>
            </a:pPr>
            <a:r>
              <a:rPr lang="fr-FR" sz="2000" b="1" dirty="0" smtClean="0"/>
              <a:t>TRACES DE PILOTAGE, DE MANAGEMENT STRATEGIQUE DE LA PART DES « CA »  </a:t>
            </a:r>
          </a:p>
          <a:p>
            <a:pPr marL="0" indent="0">
              <a:buNone/>
            </a:pPr>
            <a:r>
              <a:rPr lang="fr-FR" sz="2000" dirty="0" smtClean="0"/>
              <a:t>                                    </a:t>
            </a:r>
            <a:r>
              <a:rPr lang="fr-FR" sz="2000" b="1" dirty="0"/>
              <a:t>TRACES DE PREOCCUPATIONS A CE SUJET</a:t>
            </a:r>
            <a:endParaRPr lang="fr-FR" sz="2000" dirty="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85</a:t>
            </a:fld>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358998896"/>
              </p:ext>
            </p:extLst>
          </p:nvPr>
        </p:nvGraphicFramePr>
        <p:xfrm>
          <a:off x="502052" y="1287469"/>
          <a:ext cx="8184748" cy="3731535"/>
        </p:xfrm>
        <a:graphic>
          <a:graphicData uri="http://schemas.openxmlformats.org/drawingml/2006/table">
            <a:tbl>
              <a:tblPr firstRow="1" bandRow="1">
                <a:tableStyleId>{5C22544A-7EE6-4342-B048-85BDC9FD1C3A}</a:tableStyleId>
              </a:tblPr>
              <a:tblGrid>
                <a:gridCol w="4092374"/>
                <a:gridCol w="4092374"/>
              </a:tblGrid>
              <a:tr h="478928">
                <a:tc>
                  <a:txBody>
                    <a:bodyPr/>
                    <a:lstStyle/>
                    <a:p>
                      <a:pPr algn="ctr"/>
                      <a:r>
                        <a:rPr lang="fr-FR" dirty="0" smtClean="0"/>
                        <a:t>DIRECTIONS</a:t>
                      </a:r>
                      <a:r>
                        <a:rPr lang="fr-FR" baseline="0" dirty="0" smtClean="0"/>
                        <a:t> DU FONDAMENTAL</a:t>
                      </a:r>
                      <a:endParaRPr lang="fr-FR" dirty="0"/>
                    </a:p>
                  </a:txBody>
                  <a:tcPr/>
                </a:tc>
                <a:tc>
                  <a:txBody>
                    <a:bodyPr/>
                    <a:lstStyle/>
                    <a:p>
                      <a:pPr algn="ctr"/>
                      <a:r>
                        <a:rPr lang="fr-FR" dirty="0" smtClean="0"/>
                        <a:t>DIRECTIONS DU SECONDAIRE</a:t>
                      </a:r>
                      <a:endParaRPr lang="fr-FR" dirty="0"/>
                    </a:p>
                  </a:txBody>
                  <a:tcPr/>
                </a:tc>
              </a:tr>
              <a:tr h="478928">
                <a:tc>
                  <a:txBody>
                    <a:bodyPr/>
                    <a:lstStyle/>
                    <a:p>
                      <a:pPr marL="0" indent="0">
                        <a:buFont typeface="Wingdings" charset="2"/>
                        <a:buNone/>
                      </a:pPr>
                      <a:r>
                        <a:rPr lang="fr-FR" sz="1600" b="0" baseline="0" dirty="0" smtClean="0"/>
                        <a:t> </a:t>
                      </a:r>
                      <a:r>
                        <a:rPr lang="fr-FR" sz="1600" b="1" baseline="0" dirty="0" smtClean="0"/>
                        <a:t>C. Aspirations</a:t>
                      </a:r>
                    </a:p>
                    <a:p>
                      <a:pPr marL="285750" indent="-285750">
                        <a:buFont typeface="Wingdings" charset="2"/>
                        <a:buChar char="§"/>
                      </a:pPr>
                      <a:r>
                        <a:rPr lang="fr-FR" sz="1600" b="0" baseline="0" dirty="0" smtClean="0"/>
                        <a:t>Eclairer les membres du CA sur les difficultés du terrain</a:t>
                      </a:r>
                    </a:p>
                    <a:p>
                      <a:pPr marL="285750" indent="-285750">
                        <a:buFont typeface="Wingdings" charset="2"/>
                        <a:buChar char="§"/>
                      </a:pPr>
                      <a:r>
                        <a:rPr lang="fr-FR" sz="1600" b="0" baseline="0" dirty="0" smtClean="0"/>
                        <a:t>Soutien exemplaire du PO pour les directions.</a:t>
                      </a:r>
                    </a:p>
                    <a:p>
                      <a:pPr marL="285750" indent="-285750">
                        <a:buFont typeface="Wingdings" charset="2"/>
                        <a:buChar char="§"/>
                      </a:pPr>
                      <a:r>
                        <a:rPr lang="fr-FR" sz="1600" b="0" baseline="0" dirty="0" smtClean="0"/>
                        <a:t>Une communication la plus transparente possible entre PO et direction</a:t>
                      </a:r>
                      <a:endParaRPr lang="fr-FR" sz="1600" b="0" dirty="0"/>
                    </a:p>
                  </a:txBody>
                  <a:tcPr/>
                </a:tc>
                <a:tc>
                  <a:txBody>
                    <a:bodyPr/>
                    <a:lstStyle/>
                    <a:p>
                      <a:pPr marL="0" indent="0">
                        <a:buFont typeface="Wingdings" charset="2"/>
                        <a:buNone/>
                      </a:pPr>
                      <a:r>
                        <a:rPr lang="fr-FR" sz="1600" b="1" dirty="0" smtClean="0"/>
                        <a:t>C. Aspirations</a:t>
                      </a:r>
                    </a:p>
                    <a:p>
                      <a:pPr marL="285750" indent="-285750">
                        <a:buFont typeface="Wingdings" charset="2"/>
                        <a:buChar char="§"/>
                      </a:pPr>
                      <a:r>
                        <a:rPr lang="fr-FR" sz="1600" b="0" dirty="0" smtClean="0"/>
                        <a:t>Un PO de proximité, définissant la stratégie de chaque établissement avec son directeur (en fonction de l’évolution de la réalité).</a:t>
                      </a:r>
                    </a:p>
                    <a:p>
                      <a:pPr marL="285750" indent="-285750">
                        <a:buFont typeface="Wingdings" charset="2"/>
                        <a:buChar char="§"/>
                      </a:pPr>
                      <a:r>
                        <a:rPr lang="fr-FR" sz="1600" b="0" dirty="0" smtClean="0"/>
                        <a:t>Que l’esprit</a:t>
                      </a:r>
                      <a:r>
                        <a:rPr lang="fr-FR" sz="1600" b="0" baseline="0" dirty="0" smtClean="0"/>
                        <a:t> perdure malgré les changements de personnes au sein du PO.</a:t>
                      </a:r>
                    </a:p>
                    <a:p>
                      <a:pPr marL="285750" indent="-285750">
                        <a:buFont typeface="Wingdings" charset="2"/>
                        <a:buChar char="§"/>
                      </a:pPr>
                      <a:r>
                        <a:rPr lang="fr-FR" sz="1600" b="0" baseline="0" dirty="0" smtClean="0"/>
                        <a:t>Affiner le continuum avec au moins  une réunion d’évaluation par an.</a:t>
                      </a:r>
                    </a:p>
                    <a:p>
                      <a:pPr marL="285750" indent="-285750">
                        <a:buFont typeface="Wingdings" charset="2"/>
                        <a:buChar char="§"/>
                      </a:pPr>
                      <a:r>
                        <a:rPr lang="fr-FR" sz="1600" b="0" baseline="0" dirty="0" smtClean="0"/>
                        <a:t>Que les prises de position du PO soient plus claires.</a:t>
                      </a:r>
                      <a:endParaRPr lang="fr-FR" sz="1600" b="0" dirty="0"/>
                    </a:p>
                  </a:txBody>
                  <a:tcPr/>
                </a:tc>
              </a:tr>
              <a:tr h="478928">
                <a:tc>
                  <a:txBody>
                    <a:bodyPr/>
                    <a:lstStyle/>
                    <a:p>
                      <a:endParaRPr lang="fr-FR" sz="1600" b="1" dirty="0"/>
                    </a:p>
                  </a:txBody>
                  <a:tcPr/>
                </a:tc>
                <a:tc>
                  <a:txBody>
                    <a:bodyPr/>
                    <a:lstStyle/>
                    <a:p>
                      <a:endParaRPr lang="fr-FR" sz="1600" b="0" dirty="0"/>
                    </a:p>
                  </a:txBody>
                  <a:tcPr/>
                </a:tc>
              </a:tr>
            </a:tbl>
          </a:graphicData>
        </a:graphic>
      </p:graphicFrame>
      <p:cxnSp>
        <p:nvCxnSpPr>
          <p:cNvPr id="6" name="Connecteur droit 5"/>
          <p:cNvCxnSpPr/>
          <p:nvPr/>
        </p:nvCxnSpPr>
        <p:spPr>
          <a:xfrm>
            <a:off x="4887629" y="1919871"/>
            <a:ext cx="0" cy="1432519"/>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9650053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3765" y="298824"/>
            <a:ext cx="8591176" cy="6305176"/>
          </a:xfrm>
        </p:spPr>
        <p:txBody>
          <a:bodyPr>
            <a:normAutofit/>
          </a:bodyPr>
          <a:lstStyle/>
          <a:p>
            <a:pPr marL="0" indent="0">
              <a:buNone/>
            </a:pPr>
            <a:endParaRPr lang="fr-FR" sz="2000" dirty="0" smtClean="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r>
              <a:rPr lang="fr-FR" sz="2000" dirty="0" smtClean="0"/>
              <a:t>              </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86</a:t>
            </a:fld>
            <a:endParaRPr lang="fr-FR"/>
          </a:p>
        </p:txBody>
      </p:sp>
      <p:sp>
        <p:nvSpPr>
          <p:cNvPr id="5" name="Rectangle 4"/>
          <p:cNvSpPr/>
          <p:nvPr/>
        </p:nvSpPr>
        <p:spPr>
          <a:xfrm>
            <a:off x="1594756" y="1829185"/>
            <a:ext cx="6330044" cy="317517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b="1" dirty="0" smtClean="0">
                <a:solidFill>
                  <a:schemeClr val="tx1"/>
                </a:solidFill>
              </a:rPr>
              <a:t>AIDE </a:t>
            </a:r>
          </a:p>
          <a:p>
            <a:pPr algn="ctr"/>
            <a:r>
              <a:rPr lang="fr-FR" sz="2800" b="1" dirty="0" smtClean="0">
                <a:solidFill>
                  <a:schemeClr val="tx1"/>
                </a:solidFill>
              </a:rPr>
              <a:t>AU CHOIX DE L’ECOLE SECONDAIRE,</a:t>
            </a:r>
            <a:endParaRPr lang="fr-FR" sz="2800" b="1" dirty="0">
              <a:solidFill>
                <a:schemeClr val="tx1"/>
              </a:solidFill>
            </a:endParaRPr>
          </a:p>
          <a:p>
            <a:pPr algn="ctr"/>
            <a:r>
              <a:rPr lang="fr-FR" sz="2800" b="1" dirty="0" smtClean="0">
                <a:solidFill>
                  <a:schemeClr val="tx1"/>
                </a:solidFill>
              </a:rPr>
              <a:t>AIDE VUE DU POINT DE VUE DES DIRECTIONS</a:t>
            </a:r>
            <a:endParaRPr lang="fr-FR" sz="2800" b="1" dirty="0">
              <a:solidFill>
                <a:schemeClr val="tx1"/>
              </a:solidFill>
            </a:endParaRPr>
          </a:p>
        </p:txBody>
      </p:sp>
    </p:spTree>
    <p:extLst>
      <p:ext uri="{BB962C8B-B14F-4D97-AF65-F5344CB8AC3E}">
        <p14:creationId xmlns:p14="http://schemas.microsoft.com/office/powerpoint/2010/main" val="3381654500"/>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5791" y="147682"/>
            <a:ext cx="8667789" cy="6468488"/>
          </a:xfrm>
        </p:spPr>
        <p:txBody>
          <a:bodyPr>
            <a:normAutofit/>
          </a:bodyPr>
          <a:lstStyle/>
          <a:p>
            <a:pPr marL="0" indent="0" algn="ctr">
              <a:buNone/>
            </a:pPr>
            <a:r>
              <a:rPr lang="fr-FR" sz="2000" b="1" dirty="0" smtClean="0"/>
              <a:t>ACTIONS INNOVANTES </a:t>
            </a:r>
          </a:p>
          <a:p>
            <a:pPr marL="0" indent="0" algn="ctr">
              <a:buNone/>
            </a:pPr>
            <a:r>
              <a:rPr lang="fr-FR" sz="2000" b="1" dirty="0" smtClean="0"/>
              <a:t>ET TRACES DE PILOTAGE DE LA GESTION DE LA PHASE DE CHOIX</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87</a:t>
            </a:fld>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3056545909"/>
              </p:ext>
            </p:extLst>
          </p:nvPr>
        </p:nvGraphicFramePr>
        <p:xfrm>
          <a:off x="383920" y="1757421"/>
          <a:ext cx="8077140" cy="3959606"/>
        </p:xfrm>
        <a:graphic>
          <a:graphicData uri="http://schemas.openxmlformats.org/drawingml/2006/table">
            <a:tbl>
              <a:tblPr firstRow="1" bandRow="1">
                <a:tableStyleId>{5C22544A-7EE6-4342-B048-85BDC9FD1C3A}</a:tableStyleId>
              </a:tblPr>
              <a:tblGrid>
                <a:gridCol w="4038570"/>
                <a:gridCol w="4038570"/>
              </a:tblGrid>
              <a:tr h="759207">
                <a:tc>
                  <a:txBody>
                    <a:bodyPr/>
                    <a:lstStyle/>
                    <a:p>
                      <a:pPr algn="ctr"/>
                      <a:r>
                        <a:rPr lang="fr-FR" dirty="0" smtClean="0"/>
                        <a:t>DIRECTIONS DU FONDAMENTAL</a:t>
                      </a:r>
                      <a:endParaRPr lang="fr-FR" dirty="0"/>
                    </a:p>
                  </a:txBody>
                  <a:tcPr/>
                </a:tc>
                <a:tc>
                  <a:txBody>
                    <a:bodyPr/>
                    <a:lstStyle/>
                    <a:p>
                      <a:pPr algn="ctr"/>
                      <a:r>
                        <a:rPr lang="fr-FR" dirty="0" smtClean="0"/>
                        <a:t>DIRECTIONS DU SECONDAIRE</a:t>
                      </a:r>
                      <a:endParaRPr lang="fr-FR" dirty="0"/>
                    </a:p>
                  </a:txBody>
                  <a:tcPr/>
                </a:tc>
              </a:tr>
              <a:tr h="729671">
                <a:tc>
                  <a:txBody>
                    <a:bodyPr/>
                    <a:lstStyle/>
                    <a:p>
                      <a:pPr marL="342900" indent="-342900">
                        <a:buAutoNum type="arabicPeriod"/>
                      </a:pPr>
                      <a:r>
                        <a:rPr lang="fr-FR" b="1" dirty="0" smtClean="0"/>
                        <a:t>Réunions</a:t>
                      </a:r>
                      <a:r>
                        <a:rPr lang="fr-FR" b="1" baseline="0" dirty="0" smtClean="0"/>
                        <a:t> PMS </a:t>
                      </a:r>
                      <a:r>
                        <a:rPr lang="mr-IN" b="1" baseline="0" dirty="0" smtClean="0"/>
                        <a:t>–</a:t>
                      </a:r>
                      <a:r>
                        <a:rPr lang="fr-FR" b="1" baseline="0" dirty="0" smtClean="0"/>
                        <a:t> parents </a:t>
                      </a:r>
                      <a:r>
                        <a:rPr lang="mr-IN" b="1" baseline="0" dirty="0" smtClean="0"/>
                        <a:t>–</a:t>
                      </a:r>
                      <a:r>
                        <a:rPr lang="fr-FR" b="1" baseline="0" dirty="0" smtClean="0"/>
                        <a:t> enseignants et traducteurs pour expliquer les modalités du passage d’un niveau à l’autre</a:t>
                      </a:r>
                    </a:p>
                    <a:p>
                      <a:pPr marL="342900" indent="-342900">
                        <a:buAutoNum type="arabicPeriod"/>
                      </a:pPr>
                      <a:r>
                        <a:rPr lang="fr-FR" b="1" baseline="0" dirty="0" smtClean="0"/>
                        <a:t>Rencontre entre directions du primaire et directions du secondaire</a:t>
                      </a:r>
                    </a:p>
                    <a:p>
                      <a:pPr marL="342900" indent="-342900">
                        <a:buAutoNum type="arabicPeriod"/>
                      </a:pPr>
                      <a:endParaRPr lang="fr-FR" b="1" dirty="0"/>
                    </a:p>
                  </a:txBody>
                  <a:tcPr/>
                </a:tc>
                <a:tc>
                  <a:txBody>
                    <a:bodyPr/>
                    <a:lstStyle/>
                    <a:p>
                      <a:pPr marL="342900" indent="-342900">
                        <a:buAutoNum type="arabicPeriod"/>
                      </a:pPr>
                      <a:r>
                        <a:rPr lang="fr-FR" b="1" baseline="0" dirty="0" smtClean="0"/>
                        <a:t>Concertations entre directions du fondamental et du secondaire pour former les classes du secondaire</a:t>
                      </a:r>
                    </a:p>
                    <a:p>
                      <a:pPr marL="342900" indent="-342900">
                        <a:buAutoNum type="arabicPeriod"/>
                      </a:pPr>
                      <a:r>
                        <a:rPr lang="fr-FR" b="1" baseline="0" dirty="0" smtClean="0"/>
                        <a:t>Contenu des Journées Portes Ouvertes dans l’ASBL :</a:t>
                      </a:r>
                    </a:p>
                    <a:p>
                      <a:pPr marL="285750" indent="-285750">
                        <a:buFont typeface="Wingdings" charset="2"/>
                        <a:buChar char="§"/>
                      </a:pPr>
                      <a:r>
                        <a:rPr lang="fr-FR" sz="1600" b="0" baseline="0" dirty="0" smtClean="0"/>
                        <a:t>Présentation des cours par les enseignants et les élèves.</a:t>
                      </a:r>
                    </a:p>
                    <a:p>
                      <a:pPr marL="285750" indent="-285750">
                        <a:buFont typeface="Wingdings" charset="2"/>
                        <a:buChar char="§"/>
                      </a:pPr>
                      <a:r>
                        <a:rPr lang="fr-FR" sz="1600" b="0" baseline="0" dirty="0" smtClean="0"/>
                        <a:t>Ateliers dans certains cours (pour les visiteurs).</a:t>
                      </a:r>
                    </a:p>
                    <a:p>
                      <a:pPr marL="285750" indent="-285750">
                        <a:buFont typeface="Wingdings" charset="2"/>
                        <a:buChar char="§"/>
                      </a:pPr>
                      <a:r>
                        <a:rPr lang="fr-FR" sz="1600" b="0" baseline="0" dirty="0" smtClean="0"/>
                        <a:t>Les élèves du Conseil des élèves occupent un stand et présentent les réalisations de l’année.</a:t>
                      </a:r>
                      <a:r>
                        <a:rPr lang="fr-FR" b="0" baseline="0" dirty="0" smtClean="0"/>
                        <a:t> </a:t>
                      </a:r>
                      <a:r>
                        <a:rPr lang="fr-FR" b="1" baseline="0" dirty="0" smtClean="0"/>
                        <a:t> </a:t>
                      </a:r>
                      <a:endParaRPr lang="fr-FR" b="1" dirty="0"/>
                    </a:p>
                  </a:txBody>
                  <a:tcPr/>
                </a:tc>
              </a:tr>
            </a:tbl>
          </a:graphicData>
        </a:graphic>
      </p:graphicFrame>
      <p:cxnSp>
        <p:nvCxnSpPr>
          <p:cNvPr id="7" name="Connecteur droit 6"/>
          <p:cNvCxnSpPr/>
          <p:nvPr/>
        </p:nvCxnSpPr>
        <p:spPr>
          <a:xfrm>
            <a:off x="4695667" y="3869278"/>
            <a:ext cx="14767" cy="1624506"/>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7085830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3765" y="298824"/>
            <a:ext cx="8591176" cy="6305176"/>
          </a:xfrm>
        </p:spPr>
        <p:txBody>
          <a:bodyPr>
            <a:normAutofit/>
          </a:bodyPr>
          <a:lstStyle/>
          <a:p>
            <a:pPr marL="0" indent="0">
              <a:buNone/>
            </a:pPr>
            <a:endParaRPr lang="fr-FR" sz="2000" dirty="0" smtClean="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r>
              <a:rPr lang="fr-FR" sz="2000" dirty="0" smtClean="0"/>
              <a:t>              </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88</a:t>
            </a:fld>
            <a:endParaRPr lang="fr-FR"/>
          </a:p>
        </p:txBody>
      </p:sp>
      <p:sp>
        <p:nvSpPr>
          <p:cNvPr id="5" name="Rectangle 4"/>
          <p:cNvSpPr/>
          <p:nvPr/>
        </p:nvSpPr>
        <p:spPr>
          <a:xfrm>
            <a:off x="1594756" y="1829185"/>
            <a:ext cx="6330044" cy="317517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b="1" dirty="0" smtClean="0">
                <a:solidFill>
                  <a:schemeClr val="tx1"/>
                </a:solidFill>
              </a:rPr>
              <a:t>AIDE EXISTANTE AU PASSAGE</a:t>
            </a:r>
          </a:p>
          <a:p>
            <a:pPr algn="ctr"/>
            <a:r>
              <a:rPr lang="fr-FR" sz="2800" b="1" dirty="0" smtClean="0">
                <a:solidFill>
                  <a:schemeClr val="tx1"/>
                </a:solidFill>
              </a:rPr>
              <a:t>DU FONDAMENTAL AU SECONDAIRE,</a:t>
            </a:r>
            <a:endParaRPr lang="fr-FR" sz="2800" b="1" dirty="0">
              <a:solidFill>
                <a:schemeClr val="tx1"/>
              </a:solidFill>
            </a:endParaRPr>
          </a:p>
          <a:p>
            <a:pPr algn="ctr"/>
            <a:r>
              <a:rPr lang="fr-FR" sz="2800" b="1" dirty="0" smtClean="0">
                <a:solidFill>
                  <a:schemeClr val="tx1"/>
                </a:solidFill>
              </a:rPr>
              <a:t>AIDE VUE DU POINT DE VUE DES DIRECTIONS</a:t>
            </a:r>
            <a:endParaRPr lang="fr-FR" sz="2800" b="1" dirty="0">
              <a:solidFill>
                <a:schemeClr val="tx1"/>
              </a:solidFill>
            </a:endParaRPr>
          </a:p>
        </p:txBody>
      </p:sp>
    </p:spTree>
    <p:extLst>
      <p:ext uri="{BB962C8B-B14F-4D97-AF65-F5344CB8AC3E}">
        <p14:creationId xmlns:p14="http://schemas.microsoft.com/office/powerpoint/2010/main" val="800825866"/>
      </p:ext>
    </p:extLst>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1961" y="280597"/>
            <a:ext cx="8756386" cy="6440878"/>
          </a:xfrm>
        </p:spPr>
        <p:txBody>
          <a:bodyPr>
            <a:normAutofit/>
          </a:bodyPr>
          <a:lstStyle/>
          <a:p>
            <a:pPr marL="0" indent="0">
              <a:buNone/>
            </a:pPr>
            <a:r>
              <a:rPr lang="fr-FR" sz="2000" dirty="0" smtClean="0"/>
              <a:t>P </a:t>
            </a:r>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89</a:t>
            </a:fld>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998930221"/>
              </p:ext>
            </p:extLst>
          </p:nvPr>
        </p:nvGraphicFramePr>
        <p:xfrm>
          <a:off x="324856" y="147683"/>
          <a:ext cx="8361944" cy="6382486"/>
        </p:xfrm>
        <a:graphic>
          <a:graphicData uri="http://schemas.openxmlformats.org/drawingml/2006/table">
            <a:tbl>
              <a:tblPr firstRow="1" bandRow="1">
                <a:tableStyleId>{5C22544A-7EE6-4342-B048-85BDC9FD1C3A}</a:tableStyleId>
              </a:tblPr>
              <a:tblGrid>
                <a:gridCol w="4180972"/>
                <a:gridCol w="4180972"/>
              </a:tblGrid>
              <a:tr h="530326">
                <a:tc>
                  <a:txBody>
                    <a:bodyPr/>
                    <a:lstStyle/>
                    <a:p>
                      <a:pPr algn="ctr"/>
                      <a:r>
                        <a:rPr lang="fr-FR" dirty="0" smtClean="0"/>
                        <a:t>DIRECTIONS</a:t>
                      </a:r>
                      <a:r>
                        <a:rPr lang="fr-FR" baseline="0" dirty="0" smtClean="0"/>
                        <a:t> DU FONDAMENTAL</a:t>
                      </a:r>
                      <a:endParaRPr lang="fr-FR" dirty="0"/>
                    </a:p>
                  </a:txBody>
                  <a:tcPr/>
                </a:tc>
                <a:tc>
                  <a:txBody>
                    <a:bodyPr/>
                    <a:lstStyle/>
                    <a:p>
                      <a:pPr algn="ctr"/>
                      <a:r>
                        <a:rPr lang="fr-FR" dirty="0" smtClean="0"/>
                        <a:t>DIRECTIONS DU SECONDAIRE</a:t>
                      </a:r>
                      <a:endParaRPr lang="fr-FR" dirty="0"/>
                    </a:p>
                  </a:txBody>
                  <a:tcPr/>
                </a:tc>
              </a:tr>
              <a:tr h="530326">
                <a:tc>
                  <a:txBody>
                    <a:bodyPr/>
                    <a:lstStyle/>
                    <a:p>
                      <a:r>
                        <a:rPr lang="fr-FR" b="1" dirty="0" smtClean="0"/>
                        <a:t>1. Continuum</a:t>
                      </a:r>
                      <a:r>
                        <a:rPr lang="fr-FR" b="1" baseline="0" dirty="0" smtClean="0"/>
                        <a:t> pédagogique dans les CES et les entités du fondamental</a:t>
                      </a:r>
                      <a:endParaRPr lang="fr-FR" b="1" dirty="0"/>
                    </a:p>
                  </a:txBody>
                  <a:tcPr/>
                </a:tc>
                <a:tc>
                  <a:txBody>
                    <a:bodyPr/>
                    <a:lstStyle/>
                    <a:p>
                      <a:r>
                        <a:rPr lang="fr-FR" b="1" dirty="0" smtClean="0"/>
                        <a:t>1. Continuum pédagogique en CES pour instituteurs et profs</a:t>
                      </a:r>
                      <a:r>
                        <a:rPr lang="fr-FR" b="1" baseline="0" dirty="0" smtClean="0"/>
                        <a:t> du 1</a:t>
                      </a:r>
                      <a:r>
                        <a:rPr lang="fr-FR" b="1" baseline="30000" dirty="0" smtClean="0"/>
                        <a:t>er</a:t>
                      </a:r>
                      <a:r>
                        <a:rPr lang="fr-FR" b="1" baseline="0" dirty="0" smtClean="0"/>
                        <a:t> degré</a:t>
                      </a:r>
                      <a:endParaRPr lang="fr-FR" b="1" dirty="0"/>
                    </a:p>
                  </a:txBody>
                  <a:tcPr/>
                </a:tc>
              </a:tr>
              <a:tr h="530326">
                <a:tc>
                  <a:txBody>
                    <a:bodyPr/>
                    <a:lstStyle/>
                    <a:p>
                      <a:r>
                        <a:rPr lang="fr-FR" b="1" dirty="0" smtClean="0"/>
                        <a:t>2.</a:t>
                      </a:r>
                      <a:r>
                        <a:rPr lang="fr-FR" b="1" baseline="0" dirty="0" smtClean="0"/>
                        <a:t> Journée complète de concertation entre enseignants du primaire et du secondaire : </a:t>
                      </a:r>
                      <a:r>
                        <a:rPr lang="fr-FR" sz="1400" b="0" baseline="0" dirty="0" smtClean="0"/>
                        <a:t>évoquer la continuité, les méthodes de travail, les soucis concernant le passage, s’interroger sur ce qui pose problème pour essayer d’y remédier en donnant des pistes, des éléments qui se pratiquent déjà dans le fondamental et dans le secondaire </a:t>
                      </a:r>
                      <a:endParaRPr lang="fr-FR" b="1" dirty="0"/>
                    </a:p>
                  </a:txBody>
                  <a:tcPr/>
                </a:tc>
                <a:tc>
                  <a:txBody>
                    <a:bodyPr/>
                    <a:lstStyle/>
                    <a:p>
                      <a:r>
                        <a:rPr lang="fr-FR" b="1" dirty="0" smtClean="0"/>
                        <a:t>2. Collaboration entre directeurs</a:t>
                      </a:r>
                      <a:r>
                        <a:rPr lang="fr-FR" b="1" baseline="0" dirty="0" smtClean="0"/>
                        <a:t> du fondamental et du secondaire du même PO</a:t>
                      </a:r>
                      <a:endParaRPr lang="fr-FR" b="1" dirty="0"/>
                    </a:p>
                  </a:txBody>
                  <a:tcPr/>
                </a:tc>
              </a:tr>
              <a:tr h="530326">
                <a:tc>
                  <a:txBody>
                    <a:bodyPr/>
                    <a:lstStyle/>
                    <a:p>
                      <a:r>
                        <a:rPr lang="fr-FR" b="1" dirty="0" smtClean="0"/>
                        <a:t>3. Suivi des dossiers d’élèves</a:t>
                      </a:r>
                      <a:endParaRPr lang="fr-FR" b="1" dirty="0"/>
                    </a:p>
                  </a:txBody>
                  <a:tcPr/>
                </a:tc>
                <a:tc>
                  <a:txBody>
                    <a:bodyPr/>
                    <a:lstStyle/>
                    <a:p>
                      <a:r>
                        <a:rPr lang="fr-FR" sz="1600" b="1" dirty="0" smtClean="0"/>
                        <a:t>3. Journée pédagogique commune entre enseignants du fondamental et du secondaire</a:t>
                      </a:r>
                      <a:endParaRPr lang="fr-FR" sz="1600" b="1" dirty="0"/>
                    </a:p>
                  </a:txBody>
                  <a:tcPr/>
                </a:tc>
              </a:tr>
              <a:tr h="530326">
                <a:tc>
                  <a:txBody>
                    <a:bodyPr/>
                    <a:lstStyle/>
                    <a:p>
                      <a:r>
                        <a:rPr lang="fr-FR" sz="1600" b="1" dirty="0" smtClean="0"/>
                        <a:t>4.</a:t>
                      </a:r>
                      <a:r>
                        <a:rPr lang="fr-FR" sz="1600" b="1" baseline="0" dirty="0" smtClean="0"/>
                        <a:t> Réunions des directions (fond et second) chaque semaine</a:t>
                      </a:r>
                      <a:endParaRPr lang="fr-FR" sz="1600" b="1" dirty="0"/>
                    </a:p>
                  </a:txBody>
                  <a:tcPr/>
                </a:tc>
                <a:tc>
                  <a:txBody>
                    <a:bodyPr/>
                    <a:lstStyle/>
                    <a:p>
                      <a:r>
                        <a:rPr lang="fr-FR" sz="1600" b="1" dirty="0" smtClean="0"/>
                        <a:t>4.</a:t>
                      </a:r>
                      <a:r>
                        <a:rPr lang="fr-FR" sz="1600" b="1" baseline="0" dirty="0" smtClean="0"/>
                        <a:t> Infos aux élèves de P6 sur ce qui change et sur ce qui ne change pas.</a:t>
                      </a:r>
                      <a:endParaRPr lang="fr-FR" sz="1600" b="1" dirty="0"/>
                    </a:p>
                  </a:txBody>
                  <a:tcPr/>
                </a:tc>
              </a:tr>
              <a:tr h="530326">
                <a:tc>
                  <a:txBody>
                    <a:bodyPr/>
                    <a:lstStyle/>
                    <a:p>
                      <a:r>
                        <a:rPr lang="fr-FR" b="1" dirty="0" smtClean="0"/>
                        <a:t>5. Un an sur deux , journée commune de formation</a:t>
                      </a:r>
                      <a:endParaRPr lang="fr-FR" b="1" dirty="0"/>
                    </a:p>
                  </a:txBody>
                  <a:tcPr/>
                </a:tc>
                <a:tc>
                  <a:txBody>
                    <a:bodyPr/>
                    <a:lstStyle/>
                    <a:p>
                      <a:r>
                        <a:rPr lang="fr-FR" sz="1600" b="1" dirty="0" smtClean="0"/>
                        <a:t>5. AG de rentrée entre directeur et ensemble des élèves de 1</a:t>
                      </a:r>
                      <a:r>
                        <a:rPr lang="fr-FR" sz="1600" b="1" baseline="30000" dirty="0" smtClean="0"/>
                        <a:t>re</a:t>
                      </a:r>
                      <a:r>
                        <a:rPr lang="fr-FR" sz="1600" b="1" baseline="0" dirty="0" smtClean="0"/>
                        <a:t>  après une après-midi d’accueil le 1</a:t>
                      </a:r>
                      <a:r>
                        <a:rPr lang="fr-FR" sz="1600" b="1" baseline="30000" dirty="0" smtClean="0"/>
                        <a:t>er</a:t>
                      </a:r>
                      <a:r>
                        <a:rPr lang="fr-FR" sz="1600" b="1" baseline="0" dirty="0" smtClean="0"/>
                        <a:t> septembre</a:t>
                      </a:r>
                      <a:endParaRPr lang="fr-FR" sz="1600" b="1" dirty="0"/>
                    </a:p>
                  </a:txBody>
                  <a:tcPr/>
                </a:tc>
              </a:tr>
              <a:tr h="530326">
                <a:tc>
                  <a:txBody>
                    <a:bodyPr/>
                    <a:lstStyle/>
                    <a:p>
                      <a:r>
                        <a:rPr lang="fr-FR" sz="1600" b="1" dirty="0" smtClean="0"/>
                        <a:t>6.</a:t>
                      </a:r>
                      <a:r>
                        <a:rPr lang="fr-FR" sz="1600" b="1" baseline="0" dirty="0" smtClean="0"/>
                        <a:t> Dans la présentation de l’école secondaire, faire le bilan</a:t>
                      </a:r>
                      <a:r>
                        <a:rPr lang="fr-FR" b="1" baseline="0" dirty="0" smtClean="0"/>
                        <a:t> </a:t>
                      </a:r>
                    </a:p>
                    <a:p>
                      <a:pPr marL="285750" indent="-285750">
                        <a:buFont typeface="Wingdings" charset="2"/>
                        <a:buChar char="§"/>
                      </a:pPr>
                      <a:r>
                        <a:rPr lang="fr-FR" sz="1400" b="0" baseline="0" dirty="0" smtClean="0"/>
                        <a:t>de ce qui change</a:t>
                      </a:r>
                    </a:p>
                    <a:p>
                      <a:pPr marL="285750" indent="-285750">
                        <a:buFont typeface="Wingdings" charset="2"/>
                        <a:buChar char="§"/>
                      </a:pPr>
                      <a:r>
                        <a:rPr lang="fr-FR" sz="1400" b="0" baseline="0" dirty="0" smtClean="0"/>
                        <a:t>de ce qui ne change pas (en insistant sur ce point)</a:t>
                      </a:r>
                    </a:p>
                    <a:p>
                      <a:pPr marL="285750" indent="-285750">
                        <a:buFont typeface="Wingdings" charset="2"/>
                        <a:buChar char="§"/>
                      </a:pPr>
                      <a:endParaRPr lang="fr-FR" sz="1400" b="0" dirty="0"/>
                    </a:p>
                  </a:txBody>
                  <a:tcPr/>
                </a:tc>
                <a:tc>
                  <a:txBody>
                    <a:bodyPr/>
                    <a:lstStyle/>
                    <a:p>
                      <a:r>
                        <a:rPr lang="fr-FR" b="1" dirty="0" smtClean="0"/>
                        <a:t>6. Intégration des élèves en difficulté dans 4h de projet / semaine</a:t>
                      </a:r>
                      <a:r>
                        <a:rPr lang="fr-FR" b="1" baseline="0" dirty="0" smtClean="0"/>
                        <a:t> à l’initiative du conseil de classe</a:t>
                      </a:r>
                      <a:endParaRPr lang="fr-FR" b="1" dirty="0"/>
                    </a:p>
                  </a:txBody>
                  <a:tcPr/>
                </a:tc>
              </a:tr>
            </a:tbl>
          </a:graphicData>
        </a:graphic>
      </p:graphicFrame>
      <p:cxnSp>
        <p:nvCxnSpPr>
          <p:cNvPr id="7" name="Connecteur droit 6"/>
          <p:cNvCxnSpPr/>
          <p:nvPr/>
        </p:nvCxnSpPr>
        <p:spPr>
          <a:xfrm>
            <a:off x="634949" y="955687"/>
            <a:ext cx="3640005"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p:nvCxnSpPr>
        <p:spPr>
          <a:xfrm>
            <a:off x="4570915" y="856558"/>
            <a:ext cx="0" cy="2983184"/>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8" name="Connecteur droit 7"/>
          <p:cNvCxnSpPr/>
          <p:nvPr/>
        </p:nvCxnSpPr>
        <p:spPr>
          <a:xfrm>
            <a:off x="460441" y="1945053"/>
            <a:ext cx="3396237"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a:off x="634949" y="1682484"/>
            <a:ext cx="3396237"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a:off x="4823409" y="1059267"/>
            <a:ext cx="3396237"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a:off x="4642607" y="1249392"/>
            <a:ext cx="3396237"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a:off x="4570915" y="1945053"/>
            <a:ext cx="3396237"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p:nvCxnSpPr>
        <p:spPr>
          <a:xfrm>
            <a:off x="4795007" y="1682484"/>
            <a:ext cx="3396237"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p:nvCxnSpPr>
        <p:spPr>
          <a:xfrm>
            <a:off x="202482" y="656862"/>
            <a:ext cx="0" cy="2562295"/>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a:off x="4570915" y="3933379"/>
            <a:ext cx="3903552"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a:off x="4795007" y="3633084"/>
            <a:ext cx="3396237"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p:nvCxnSpPr>
        <p:spPr>
          <a:xfrm>
            <a:off x="460441" y="1341461"/>
            <a:ext cx="2682907"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30656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42454"/>
            <a:ext cx="8229600" cy="5982146"/>
          </a:xfrm>
        </p:spPr>
        <p:txBody>
          <a:bodyPr>
            <a:normAutofit/>
          </a:bodyPr>
          <a:lstStyle/>
          <a:p>
            <a:pPr marL="0" indent="0" algn="ctr">
              <a:buNone/>
            </a:pPr>
            <a:endParaRPr lang="fr-FR" sz="2400" b="1" dirty="0"/>
          </a:p>
          <a:p>
            <a:pPr marL="0" indent="0" algn="ctr">
              <a:buNone/>
            </a:pPr>
            <a:endParaRPr lang="fr-FR" sz="2400" b="1" dirty="0" smtClean="0"/>
          </a:p>
          <a:p>
            <a:pPr marL="0" indent="0" algn="ctr">
              <a:buNone/>
            </a:pPr>
            <a:endParaRPr lang="fr-FR" sz="2400" b="1" dirty="0"/>
          </a:p>
          <a:p>
            <a:pPr marL="0" indent="0" algn="ctr">
              <a:buNone/>
            </a:pPr>
            <a:endParaRPr lang="fr-FR" sz="2400" b="1" dirty="0" smtClean="0"/>
          </a:p>
          <a:p>
            <a:pPr marL="0" indent="0" algn="ctr">
              <a:buNone/>
            </a:pPr>
            <a:r>
              <a:rPr lang="fr-FR" sz="2400" b="1" dirty="0" smtClean="0"/>
              <a:t>II.</a:t>
            </a:r>
          </a:p>
          <a:p>
            <a:pPr marL="0" indent="0" algn="ctr">
              <a:buNone/>
            </a:pPr>
            <a:endParaRPr lang="fr-FR" sz="2400" b="1" dirty="0" smtClean="0"/>
          </a:p>
          <a:p>
            <a:pPr marL="0" indent="0" algn="ctr">
              <a:buNone/>
            </a:pPr>
            <a:endParaRPr lang="fr-FR" sz="2400" b="1" dirty="0"/>
          </a:p>
          <a:p>
            <a:pPr marL="0" indent="0" algn="ctr">
              <a:buNone/>
            </a:pPr>
            <a:r>
              <a:rPr lang="fr-FR" sz="2400" b="1" dirty="0" smtClean="0"/>
              <a:t>INTERPRETATION DE L’INTITULE DE L’ACTION 6.2</a:t>
            </a:r>
          </a:p>
          <a:p>
            <a:pPr marL="0" indent="0" algn="ctr">
              <a:buNone/>
            </a:pPr>
            <a:endParaRPr lang="fr-FR" sz="2400" b="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9</a:t>
            </a:fld>
            <a:endParaRPr lang="fr-FR"/>
          </a:p>
        </p:txBody>
      </p:sp>
    </p:spTree>
    <p:extLst>
      <p:ext uri="{BB962C8B-B14F-4D97-AF65-F5344CB8AC3E}">
        <p14:creationId xmlns:p14="http://schemas.microsoft.com/office/powerpoint/2010/main" val="684467731"/>
      </p:ext>
    </p:extLst>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3765" y="298824"/>
            <a:ext cx="8591176" cy="6305176"/>
          </a:xfrm>
        </p:spPr>
        <p:txBody>
          <a:bodyPr>
            <a:normAutofit/>
          </a:bodyPr>
          <a:lstStyle/>
          <a:p>
            <a:pPr marL="0" indent="0">
              <a:buNone/>
            </a:pPr>
            <a:endParaRPr lang="fr-FR" sz="2000" dirty="0" smtClean="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r>
              <a:rPr lang="fr-FR" sz="2000" dirty="0" smtClean="0"/>
              <a:t>              </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90</a:t>
            </a:fld>
            <a:endParaRPr lang="fr-FR"/>
          </a:p>
        </p:txBody>
      </p:sp>
      <p:sp>
        <p:nvSpPr>
          <p:cNvPr id="5" name="Rectangle 4"/>
          <p:cNvSpPr/>
          <p:nvPr/>
        </p:nvSpPr>
        <p:spPr>
          <a:xfrm>
            <a:off x="1594756" y="1829185"/>
            <a:ext cx="6330044" cy="317517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b="1" dirty="0" smtClean="0">
                <a:solidFill>
                  <a:schemeClr val="tx1"/>
                </a:solidFill>
              </a:rPr>
              <a:t>DIFFICULTES DES ELEVES</a:t>
            </a:r>
          </a:p>
          <a:p>
            <a:pPr algn="ctr"/>
            <a:r>
              <a:rPr lang="fr-FR" sz="2800" b="1" dirty="0" smtClean="0">
                <a:solidFill>
                  <a:schemeClr val="tx1"/>
                </a:solidFill>
              </a:rPr>
              <a:t>DANS LE PASSAGE,</a:t>
            </a:r>
          </a:p>
          <a:p>
            <a:pPr algn="ctr"/>
            <a:r>
              <a:rPr lang="fr-FR" sz="2800" b="1" dirty="0" smtClean="0">
                <a:solidFill>
                  <a:schemeClr val="tx1"/>
                </a:solidFill>
              </a:rPr>
              <a:t>DIFFICULTES VUES DU POINT DE VUE DES DIRECTIONS</a:t>
            </a:r>
            <a:endParaRPr lang="fr-FR" sz="2800" b="1" dirty="0">
              <a:solidFill>
                <a:schemeClr val="tx1"/>
              </a:solidFill>
            </a:endParaRPr>
          </a:p>
        </p:txBody>
      </p:sp>
    </p:spTree>
    <p:extLst>
      <p:ext uri="{BB962C8B-B14F-4D97-AF65-F5344CB8AC3E}">
        <p14:creationId xmlns:p14="http://schemas.microsoft.com/office/powerpoint/2010/main" val="4237724142"/>
      </p:ext>
    </p:extLst>
  </p:cSld>
  <p:clrMapOvr>
    <a:masterClrMapping/>
  </p:clrMapOvr>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1961" y="221523"/>
            <a:ext cx="8756386" cy="6499951"/>
          </a:xfrm>
        </p:spPr>
        <p:txBody>
          <a:bodyPr/>
          <a:lstStyle/>
          <a:p>
            <a:pPr marL="0" indent="0" algn="ctr">
              <a:buNone/>
            </a:pPr>
            <a:r>
              <a:rPr lang="fr-FR" sz="2000" b="1" dirty="0" smtClean="0"/>
              <a:t>EN DEHORS DES DIFFICULTES HABITUELLEMENT EVOQUEES, </a:t>
            </a:r>
            <a:endParaRPr lang="fr-FR" sz="2000" b="1" dirty="0"/>
          </a:p>
          <a:p>
            <a:pPr marL="0" indent="0" algn="ctr">
              <a:buNone/>
            </a:pPr>
            <a:r>
              <a:rPr lang="fr-FR" sz="2000" b="1" dirty="0" smtClean="0"/>
              <a:t>TRACES D’UN AUTRE REGARD, D’UNE AUTRE LECTURE </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91</a:t>
            </a:fld>
            <a:endParaRPr lang="fr-FR"/>
          </a:p>
        </p:txBody>
      </p:sp>
      <p:graphicFrame>
        <p:nvGraphicFramePr>
          <p:cNvPr id="6" name="Tableau 5"/>
          <p:cNvGraphicFramePr>
            <a:graphicFrameLocks noGrp="1"/>
          </p:cNvGraphicFramePr>
          <p:nvPr>
            <p:extLst>
              <p:ext uri="{D42A27DB-BD31-4B8C-83A1-F6EECF244321}">
                <p14:modId xmlns:p14="http://schemas.microsoft.com/office/powerpoint/2010/main" val="1278878490"/>
              </p:ext>
            </p:extLst>
          </p:nvPr>
        </p:nvGraphicFramePr>
        <p:xfrm>
          <a:off x="1524000" y="1070055"/>
          <a:ext cx="6096000" cy="2926079"/>
        </p:xfrm>
        <a:graphic>
          <a:graphicData uri="http://schemas.openxmlformats.org/drawingml/2006/table">
            <a:tbl>
              <a:tblPr firstRow="1" bandRow="1">
                <a:tableStyleId>{5C22544A-7EE6-4342-B048-85BDC9FD1C3A}</a:tableStyleId>
              </a:tblPr>
              <a:tblGrid>
                <a:gridCol w="6096000"/>
              </a:tblGrid>
              <a:tr h="370840">
                <a:tc>
                  <a:txBody>
                    <a:bodyPr/>
                    <a:lstStyle/>
                    <a:p>
                      <a:pPr algn="ctr"/>
                      <a:r>
                        <a:rPr lang="fr-FR" dirty="0" smtClean="0"/>
                        <a:t>REGARD CRITIQUE D’UNE DIRECTION DU FONDAMENTAL</a:t>
                      </a:r>
                    </a:p>
                    <a:p>
                      <a:pPr algn="ctr"/>
                      <a:r>
                        <a:rPr lang="fr-FR" dirty="0" smtClean="0"/>
                        <a:t>SUR LE FONCTIONNEMENT DES ENSEIGNANTS DU SECONDAIRE</a:t>
                      </a:r>
                      <a:endParaRPr lang="fr-FR" dirty="0"/>
                    </a:p>
                  </a:txBody>
                  <a:tcPr/>
                </a:tc>
              </a:tr>
              <a:tr h="370840">
                <a:tc>
                  <a:txBody>
                    <a:bodyPr/>
                    <a:lstStyle/>
                    <a:p>
                      <a:pPr marL="285750" indent="-285750">
                        <a:buFont typeface="Wingdings" charset="2"/>
                        <a:buChar char="§"/>
                      </a:pPr>
                      <a:r>
                        <a:rPr lang="fr-FR" dirty="0" smtClean="0"/>
                        <a:t>Secondaire</a:t>
                      </a:r>
                      <a:r>
                        <a:rPr lang="fr-FR" baseline="0" dirty="0" smtClean="0"/>
                        <a:t> pas assez au courant des pratiques du fondamental.</a:t>
                      </a:r>
                    </a:p>
                    <a:p>
                      <a:pPr marL="285750" indent="-285750">
                        <a:buFont typeface="Wingdings" charset="2"/>
                        <a:buChar char="§"/>
                      </a:pPr>
                      <a:r>
                        <a:rPr lang="fr-FR" baseline="0" dirty="0" smtClean="0"/>
                        <a:t>Manque de coordination entre profs du secondaire (tout arrive en même temps)</a:t>
                      </a:r>
                    </a:p>
                    <a:p>
                      <a:pPr marL="285750" indent="-285750">
                        <a:buFont typeface="Wingdings" charset="2"/>
                        <a:buChar char="§"/>
                      </a:pPr>
                      <a:r>
                        <a:rPr lang="fr-FR" baseline="0" dirty="0" smtClean="0"/>
                        <a:t>Pas d’explicitation du sens des apprentissages.</a:t>
                      </a:r>
                    </a:p>
                    <a:p>
                      <a:pPr marL="285750" indent="-285750">
                        <a:buFont typeface="Wingdings" charset="2"/>
                        <a:buChar char="§"/>
                      </a:pPr>
                      <a:r>
                        <a:rPr lang="fr-FR" baseline="0" dirty="0" smtClean="0"/>
                        <a:t>Manque d’écoute.</a:t>
                      </a:r>
                    </a:p>
                    <a:p>
                      <a:pPr marL="285750" indent="-285750">
                        <a:buFont typeface="Wingdings" charset="2"/>
                        <a:buChar char="§"/>
                      </a:pPr>
                      <a:r>
                        <a:rPr lang="fr-FR" baseline="0" dirty="0" smtClean="0"/>
                        <a:t>Manque d’accompagnement.</a:t>
                      </a:r>
                      <a:endParaRPr lang="fr-FR" dirty="0"/>
                    </a:p>
                  </a:txBody>
                  <a:tcPr/>
                </a:tc>
              </a:tr>
            </a:tbl>
          </a:graphicData>
        </a:graphic>
      </p:graphicFrame>
      <p:graphicFrame>
        <p:nvGraphicFramePr>
          <p:cNvPr id="2" name="Tableau 1"/>
          <p:cNvGraphicFramePr>
            <a:graphicFrameLocks noGrp="1"/>
          </p:cNvGraphicFramePr>
          <p:nvPr>
            <p:extLst>
              <p:ext uri="{D42A27DB-BD31-4B8C-83A1-F6EECF244321}">
                <p14:modId xmlns:p14="http://schemas.microsoft.com/office/powerpoint/2010/main" val="215556635"/>
              </p:ext>
            </p:extLst>
          </p:nvPr>
        </p:nvGraphicFramePr>
        <p:xfrm>
          <a:off x="1524000" y="4301073"/>
          <a:ext cx="6096000" cy="2108199"/>
        </p:xfrm>
        <a:graphic>
          <a:graphicData uri="http://schemas.openxmlformats.org/drawingml/2006/table">
            <a:tbl>
              <a:tblPr firstRow="1" bandRow="1">
                <a:tableStyleId>{5C22544A-7EE6-4342-B048-85BDC9FD1C3A}</a:tableStyleId>
              </a:tblPr>
              <a:tblGrid>
                <a:gridCol w="6096000"/>
              </a:tblGrid>
              <a:tr h="370840">
                <a:tc>
                  <a:txBody>
                    <a:bodyPr/>
                    <a:lstStyle/>
                    <a:p>
                      <a:pPr algn="ctr"/>
                      <a:r>
                        <a:rPr lang="fr-FR" dirty="0" smtClean="0"/>
                        <a:t>DIRECTIONS DU SECONDAIRE</a:t>
                      </a:r>
                      <a:endParaRPr lang="fr-FR" dirty="0"/>
                    </a:p>
                  </a:txBody>
                  <a:tcPr/>
                </a:tc>
              </a:tr>
              <a:tr h="370840">
                <a:tc>
                  <a:txBody>
                    <a:bodyPr/>
                    <a:lstStyle/>
                    <a:p>
                      <a:r>
                        <a:rPr lang="fr-FR" dirty="0" smtClean="0"/>
                        <a:t>Sur ce sujet précis des difficultés rencontrées par les élèves durant la transition entre les 2 niveaux, les directions du secondaire</a:t>
                      </a:r>
                      <a:r>
                        <a:rPr lang="fr-FR" baseline="0" dirty="0" smtClean="0"/>
                        <a:t> (qui ont répondu à cette question) ne s’écartent guère des remarques formulées par les membres de leurs équipes pédagogiques respectives. Voir les tableaux du chapitre consacré aux réponses des membres du personnel. </a:t>
                      </a:r>
                      <a:endParaRPr lang="fr-FR" dirty="0"/>
                    </a:p>
                  </a:txBody>
                  <a:tcPr/>
                </a:tc>
              </a:tr>
            </a:tbl>
          </a:graphicData>
        </a:graphic>
      </p:graphicFrame>
    </p:spTree>
    <p:extLst>
      <p:ext uri="{BB962C8B-B14F-4D97-AF65-F5344CB8AC3E}">
        <p14:creationId xmlns:p14="http://schemas.microsoft.com/office/powerpoint/2010/main" val="362061605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3765" y="298824"/>
            <a:ext cx="8591176" cy="6305176"/>
          </a:xfrm>
        </p:spPr>
        <p:txBody>
          <a:bodyPr>
            <a:normAutofit/>
          </a:bodyPr>
          <a:lstStyle/>
          <a:p>
            <a:pPr marL="0" indent="0">
              <a:buNone/>
            </a:pPr>
            <a:endParaRPr lang="fr-FR" sz="2000" dirty="0" smtClean="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r>
              <a:rPr lang="fr-FR" sz="2000" dirty="0" smtClean="0"/>
              <a:t>              </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92</a:t>
            </a:fld>
            <a:endParaRPr lang="fr-FR"/>
          </a:p>
        </p:txBody>
      </p:sp>
      <p:sp>
        <p:nvSpPr>
          <p:cNvPr id="5" name="Rectangle 4"/>
          <p:cNvSpPr/>
          <p:nvPr/>
        </p:nvSpPr>
        <p:spPr>
          <a:xfrm>
            <a:off x="1337652" y="1829185"/>
            <a:ext cx="6850400" cy="317517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b="1" dirty="0" smtClean="0">
                <a:solidFill>
                  <a:schemeClr val="tx1"/>
                </a:solidFill>
              </a:rPr>
              <a:t>PROPOSITIONS NOUVELLES DES DIRECTIONS</a:t>
            </a:r>
          </a:p>
          <a:p>
            <a:pPr algn="ctr"/>
            <a:endParaRPr lang="fr-FR" sz="2800" b="1" dirty="0">
              <a:solidFill>
                <a:schemeClr val="tx1"/>
              </a:solidFill>
            </a:endParaRPr>
          </a:p>
          <a:p>
            <a:pPr algn="ctr"/>
            <a:r>
              <a:rPr lang="fr-FR" sz="2800" b="1" dirty="0" smtClean="0">
                <a:solidFill>
                  <a:schemeClr val="tx1"/>
                </a:solidFill>
              </a:rPr>
              <a:t>POUR FACILITER CE PASSAGE</a:t>
            </a:r>
            <a:endParaRPr lang="fr-FR" sz="2800" b="1" dirty="0">
              <a:solidFill>
                <a:schemeClr val="tx1"/>
              </a:solidFill>
            </a:endParaRPr>
          </a:p>
        </p:txBody>
      </p:sp>
    </p:spTree>
    <p:extLst>
      <p:ext uri="{BB962C8B-B14F-4D97-AF65-F5344CB8AC3E}">
        <p14:creationId xmlns:p14="http://schemas.microsoft.com/office/powerpoint/2010/main" val="1033527343"/>
      </p:ext>
    </p:extLst>
  </p:cSld>
  <p:clrMapOvr>
    <a:masterClrMapping/>
  </p:clrMapOvr>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6259" y="0"/>
            <a:ext cx="8682555" cy="6721475"/>
          </a:xfrm>
        </p:spPr>
        <p:txBody>
          <a:bodyPr>
            <a:normAutofit/>
          </a:bodyPr>
          <a:lstStyle/>
          <a:p>
            <a:pPr marL="0" indent="0" algn="ctr">
              <a:buNone/>
            </a:pPr>
            <a:r>
              <a:rPr lang="fr-FR" sz="2000" b="1" dirty="0" smtClean="0"/>
              <a:t>ACTIONS INHABITUELLES </a:t>
            </a:r>
          </a:p>
          <a:p>
            <a:pPr marL="0" indent="0" algn="ctr">
              <a:buNone/>
            </a:pPr>
            <a:r>
              <a:rPr lang="fr-FR" sz="2000" b="1" dirty="0" smtClean="0"/>
              <a:t>ET/OU TRACES DU PILOTAGE DE LA GESTION DE CE PASSAGE</a:t>
            </a:r>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93</a:t>
            </a:fld>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4039941585"/>
              </p:ext>
            </p:extLst>
          </p:nvPr>
        </p:nvGraphicFramePr>
        <p:xfrm>
          <a:off x="383922" y="841789"/>
          <a:ext cx="8534892" cy="6065461"/>
        </p:xfrm>
        <a:graphic>
          <a:graphicData uri="http://schemas.openxmlformats.org/drawingml/2006/table">
            <a:tbl>
              <a:tblPr firstRow="1" bandRow="1">
                <a:tableStyleId>{5C22544A-7EE6-4342-B048-85BDC9FD1C3A}</a:tableStyleId>
              </a:tblPr>
              <a:tblGrid>
                <a:gridCol w="4267446"/>
                <a:gridCol w="4267446"/>
              </a:tblGrid>
              <a:tr h="440752">
                <a:tc>
                  <a:txBody>
                    <a:bodyPr/>
                    <a:lstStyle/>
                    <a:p>
                      <a:pPr algn="ctr"/>
                      <a:r>
                        <a:rPr lang="fr-FR" sz="1600" dirty="0" smtClean="0"/>
                        <a:t>DIRECTIONS DU FONDAMENTAL</a:t>
                      </a:r>
                      <a:endParaRPr lang="fr-FR" sz="1600" dirty="0"/>
                    </a:p>
                  </a:txBody>
                  <a:tcPr/>
                </a:tc>
                <a:tc>
                  <a:txBody>
                    <a:bodyPr/>
                    <a:lstStyle/>
                    <a:p>
                      <a:pPr algn="ctr"/>
                      <a:r>
                        <a:rPr lang="fr-FR" dirty="0" smtClean="0"/>
                        <a:t>DIRECTIONS DU SECONDAIRE</a:t>
                      </a:r>
                      <a:endParaRPr lang="fr-FR" dirty="0"/>
                    </a:p>
                  </a:txBody>
                  <a:tcPr/>
                </a:tc>
              </a:tr>
              <a:tr h="853786">
                <a:tc>
                  <a:txBody>
                    <a:bodyPr/>
                    <a:lstStyle/>
                    <a:p>
                      <a:r>
                        <a:rPr lang="fr-FR" sz="1600" b="1" dirty="0" smtClean="0"/>
                        <a:t>1. Interroger des élèves de 1C sur ce qui a facilité le passage du primaire</a:t>
                      </a:r>
                      <a:r>
                        <a:rPr lang="fr-FR" sz="1600" b="1" baseline="0" dirty="0" smtClean="0"/>
                        <a:t> au secondaire</a:t>
                      </a:r>
                      <a:endParaRPr lang="fr-FR" sz="1600" b="1" dirty="0"/>
                    </a:p>
                  </a:txBody>
                  <a:tcPr/>
                </a:tc>
                <a:tc>
                  <a:txBody>
                    <a:bodyPr/>
                    <a:lstStyle/>
                    <a:p>
                      <a:r>
                        <a:rPr lang="fr-FR" sz="1600" b="1" dirty="0" smtClean="0"/>
                        <a:t>1. Retrouver du temps « reconnu » pour la coordination des branches et les conseils de classe</a:t>
                      </a:r>
                      <a:endParaRPr lang="fr-FR" sz="1600" b="1" dirty="0"/>
                    </a:p>
                  </a:txBody>
                  <a:tcPr/>
                </a:tc>
              </a:tr>
              <a:tr h="1497800">
                <a:tc>
                  <a:txBody>
                    <a:bodyPr/>
                    <a:lstStyle/>
                    <a:p>
                      <a:r>
                        <a:rPr lang="fr-FR" sz="1600" b="1" dirty="0" smtClean="0"/>
                        <a:t>2. Organiser des séances de travail entre enseignants du fondamental et du secondaire sur des sujets précis : </a:t>
                      </a:r>
                      <a:r>
                        <a:rPr lang="fr-FR" sz="1400" b="0" dirty="0" smtClean="0"/>
                        <a:t>méthodologie, utilisation</a:t>
                      </a:r>
                      <a:r>
                        <a:rPr lang="fr-FR" sz="1400" b="0" baseline="0" dirty="0" smtClean="0"/>
                        <a:t> des mêmes termes en grammaire, partager et construire des outils qui pourraient être mis en place en primaire et exploités au secondaire</a:t>
                      </a:r>
                      <a:endParaRPr lang="fr-FR" sz="1400" b="1" dirty="0"/>
                    </a:p>
                  </a:txBody>
                  <a:tcPr/>
                </a:tc>
                <a:tc>
                  <a:txBody>
                    <a:bodyPr/>
                    <a:lstStyle/>
                    <a:p>
                      <a:r>
                        <a:rPr lang="fr-FR" sz="1600" b="1" dirty="0" smtClean="0"/>
                        <a:t>2. Offre polytechnique</a:t>
                      </a:r>
                      <a:r>
                        <a:rPr lang="fr-FR" b="1" dirty="0" smtClean="0"/>
                        <a:t> :</a:t>
                      </a:r>
                      <a:r>
                        <a:rPr lang="fr-FR" sz="1400" b="1" dirty="0" smtClean="0"/>
                        <a:t> </a:t>
                      </a:r>
                      <a:r>
                        <a:rPr lang="fr-FR" sz="1400" b="0" dirty="0" smtClean="0"/>
                        <a:t>permettre à chacun de trouver un domaine d’excellence (diminuer le décrochage)</a:t>
                      </a:r>
                      <a:endParaRPr lang="fr-FR" b="0" dirty="0"/>
                    </a:p>
                  </a:txBody>
                  <a:tcPr/>
                </a:tc>
              </a:tr>
              <a:tr h="790481">
                <a:tc>
                  <a:txBody>
                    <a:bodyPr/>
                    <a:lstStyle/>
                    <a:p>
                      <a:r>
                        <a:rPr lang="fr-FR" sz="1600" b="1" dirty="0" smtClean="0"/>
                        <a:t>3. Que le </a:t>
                      </a:r>
                      <a:r>
                        <a:rPr lang="fr-FR" sz="1600" b="1" dirty="0" err="1" smtClean="0"/>
                        <a:t>SeGEC</a:t>
                      </a:r>
                      <a:r>
                        <a:rPr lang="fr-FR" sz="1600" b="1" dirty="0" smtClean="0"/>
                        <a:t> soutienne davantage les initiatives des CES et des entités du fondamental qui mettent un continuum pédagogique</a:t>
                      </a:r>
                      <a:r>
                        <a:rPr lang="fr-FR" sz="1600" b="1" baseline="0" dirty="0" smtClean="0"/>
                        <a:t> en place</a:t>
                      </a:r>
                      <a:endParaRPr lang="fr-FR" sz="1600" b="1" dirty="0"/>
                    </a:p>
                  </a:txBody>
                  <a:tcPr/>
                </a:tc>
                <a:tc>
                  <a:txBody>
                    <a:bodyPr/>
                    <a:lstStyle/>
                    <a:p>
                      <a:r>
                        <a:rPr lang="fr-FR" sz="1600" b="1" dirty="0" smtClean="0"/>
                        <a:t>3. Davantage de cohérence dans le continuum</a:t>
                      </a:r>
                      <a:endParaRPr lang="fr-FR" sz="1600" b="1" dirty="0"/>
                    </a:p>
                  </a:txBody>
                  <a:tcPr/>
                </a:tc>
              </a:tr>
              <a:tr h="600812">
                <a:tc>
                  <a:txBody>
                    <a:bodyPr/>
                    <a:lstStyle/>
                    <a:p>
                      <a:endParaRPr lang="fr-FR" dirty="0"/>
                    </a:p>
                  </a:txBody>
                  <a:tcPr/>
                </a:tc>
                <a:tc>
                  <a:txBody>
                    <a:bodyPr/>
                    <a:lstStyle/>
                    <a:p>
                      <a:r>
                        <a:rPr lang="fr-FR" sz="1600" b="1" dirty="0" smtClean="0"/>
                        <a:t>4.</a:t>
                      </a:r>
                      <a:r>
                        <a:rPr lang="fr-FR" sz="1600" b="1" baseline="0" dirty="0" smtClean="0"/>
                        <a:t> Intensifier la collaboration entre enseignants du fondamental et du secondaire : </a:t>
                      </a:r>
                      <a:r>
                        <a:rPr lang="fr-FR" sz="1400" b="0" baseline="0" dirty="0" smtClean="0"/>
                        <a:t>écoute active</a:t>
                      </a:r>
                      <a:endParaRPr lang="fr-FR" sz="1600" b="1" dirty="0"/>
                    </a:p>
                  </a:txBody>
                  <a:tcPr/>
                </a:tc>
              </a:tr>
              <a:tr h="569191">
                <a:tc>
                  <a:txBody>
                    <a:bodyPr/>
                    <a:lstStyle/>
                    <a:p>
                      <a:endParaRPr lang="fr-FR" dirty="0"/>
                    </a:p>
                  </a:txBody>
                  <a:tcPr/>
                </a:tc>
                <a:tc>
                  <a:txBody>
                    <a:bodyPr/>
                    <a:lstStyle/>
                    <a:p>
                      <a:r>
                        <a:rPr lang="fr-FR" sz="1600" b="1" dirty="0" smtClean="0"/>
                        <a:t>5. « Cours de méthode » : </a:t>
                      </a:r>
                      <a:r>
                        <a:rPr lang="fr-FR" sz="1400" b="0" dirty="0" smtClean="0"/>
                        <a:t>compagnonnage durant midi entre élèves de la même classe</a:t>
                      </a:r>
                      <a:endParaRPr lang="fr-FR" sz="1600" b="1" dirty="0"/>
                    </a:p>
                  </a:txBody>
                  <a:tcPr/>
                </a:tc>
              </a:tr>
              <a:tr h="853786">
                <a:tc>
                  <a:txBody>
                    <a:bodyPr/>
                    <a:lstStyle/>
                    <a:p>
                      <a:endParaRPr lang="fr-FR"/>
                    </a:p>
                  </a:txBody>
                  <a:tcPr/>
                </a:tc>
                <a:tc>
                  <a:txBody>
                    <a:bodyPr/>
                    <a:lstStyle/>
                    <a:p>
                      <a:r>
                        <a:rPr lang="fr-FR" sz="1600" b="1" dirty="0" smtClean="0"/>
                        <a:t>6. L’ensemble des écoles fondamentales et secondaires</a:t>
                      </a:r>
                      <a:r>
                        <a:rPr lang="fr-FR" sz="1600" b="1" baseline="0" dirty="0" smtClean="0"/>
                        <a:t> d’une même ASBL ont fixé un objectif global commun : </a:t>
                      </a:r>
                      <a:r>
                        <a:rPr lang="fr-FR" sz="1400" b="0" baseline="0" dirty="0" smtClean="0"/>
                        <a:t>apprentissage  de l’autonomie</a:t>
                      </a:r>
                      <a:endParaRPr lang="fr-FR" sz="1600" b="1" dirty="0"/>
                    </a:p>
                  </a:txBody>
                  <a:tcPr/>
                </a:tc>
              </a:tr>
            </a:tbl>
          </a:graphicData>
        </a:graphic>
      </p:graphicFrame>
      <p:cxnSp>
        <p:nvCxnSpPr>
          <p:cNvPr id="7" name="Connecteur droit 6"/>
          <p:cNvCxnSpPr/>
          <p:nvPr/>
        </p:nvCxnSpPr>
        <p:spPr>
          <a:xfrm>
            <a:off x="383922" y="2318613"/>
            <a:ext cx="0" cy="1270069"/>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a:off x="4548005" y="4489216"/>
            <a:ext cx="0" cy="2232259"/>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4943921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026" y="324901"/>
            <a:ext cx="8653022" cy="6396574"/>
          </a:xfrm>
        </p:spPr>
        <p:txBody>
          <a:bodyPr>
            <a:normAutofit fontScale="92500" lnSpcReduction="10000"/>
          </a:bodyPr>
          <a:lstStyle/>
          <a:p>
            <a:pPr marL="0" indent="0">
              <a:buNone/>
            </a:pPr>
            <a:r>
              <a:rPr lang="fr-FR" sz="2000" b="1" dirty="0" smtClean="0"/>
              <a:t>OBSERVATIONS ET COMMENTAIRES</a:t>
            </a:r>
          </a:p>
          <a:p>
            <a:pPr>
              <a:buFont typeface="Wingdings" charset="2"/>
              <a:buChar char="q"/>
            </a:pPr>
            <a:r>
              <a:rPr lang="fr-FR" sz="1800" dirty="0" smtClean="0"/>
              <a:t>Les directions du secondaires insistent beaucoup sur le </a:t>
            </a:r>
            <a:r>
              <a:rPr lang="fr-FR" sz="1800" b="1" dirty="0" smtClean="0"/>
              <a:t>besoin d’autonomie, d’espace de décision</a:t>
            </a:r>
            <a:r>
              <a:rPr lang="fr-FR" sz="1800" dirty="0" smtClean="0"/>
              <a:t>. Elles prônent une</a:t>
            </a:r>
            <a:r>
              <a:rPr lang="fr-FR" sz="1800" b="1" dirty="0" smtClean="0"/>
              <a:t> dynamique participative et collaborative </a:t>
            </a:r>
            <a:r>
              <a:rPr lang="fr-FR" sz="1800" dirty="0" smtClean="0"/>
              <a:t>ente le CA et les directions. Mais cela suppose chez les administrateurs la capacité de trouver le « juste équilibre » entre exercice du pouvoir et délégation des missions.</a:t>
            </a:r>
          </a:p>
          <a:p>
            <a:pPr>
              <a:buFont typeface="Wingdings" charset="2"/>
              <a:buChar char="q"/>
            </a:pPr>
            <a:r>
              <a:rPr lang="fr-FR" sz="1800" b="1" dirty="0" smtClean="0"/>
              <a:t>Les directions du fondamental semblent assumer la pression du secondaire</a:t>
            </a:r>
            <a:r>
              <a:rPr lang="fr-FR" sz="1800" dirty="0" smtClean="0"/>
              <a:t> </a:t>
            </a:r>
            <a:r>
              <a:rPr lang="fr-FR" sz="1800" b="1" dirty="0" smtClean="0"/>
              <a:t>et s’y conformer</a:t>
            </a:r>
            <a:r>
              <a:rPr lang="fr-FR" sz="1800" dirty="0" smtClean="0"/>
              <a:t>. Néanmoins, les directions du secondaire semblent exercer moins de pression que leurs enseignants. Pas d’allusions explicites de leur part à l’idée que la fin du primaire doive se calquer sur le secondaire. On peut cependant relever le fait que, dans certaines ASBL, pour des raisons de recrutement, il y a quelques incursions de directions du secondaire dans le champ du fondamental.</a:t>
            </a:r>
          </a:p>
          <a:p>
            <a:pPr>
              <a:buFont typeface="Wingdings" charset="2"/>
              <a:buChar char="q"/>
            </a:pPr>
            <a:r>
              <a:rPr lang="fr-FR" sz="1800" dirty="0" smtClean="0"/>
              <a:t>Les directions du fondamental </a:t>
            </a:r>
            <a:r>
              <a:rPr lang="fr-FR" sz="1800" dirty="0"/>
              <a:t>et </a:t>
            </a:r>
            <a:r>
              <a:rPr lang="fr-FR" sz="1800" dirty="0" smtClean="0"/>
              <a:t>du </a:t>
            </a:r>
            <a:r>
              <a:rPr lang="fr-FR" sz="1800" dirty="0"/>
              <a:t>secondaire signalent l’existence ou le </a:t>
            </a:r>
            <a:r>
              <a:rPr lang="fr-FR" sz="1800" b="1" dirty="0"/>
              <a:t>besoin de </a:t>
            </a:r>
            <a:r>
              <a:rPr lang="fr-FR" sz="1800" b="1" dirty="0" smtClean="0"/>
              <a:t>soutien</a:t>
            </a:r>
            <a:r>
              <a:rPr lang="fr-FR" sz="1800" dirty="0" smtClean="0"/>
              <a:t>. Elles se rejoignent sur l’importance qu’elles accordent à ce soutien (dans une ASBL, chaque direction est accompagnée, coachée par un membre du CA).</a:t>
            </a:r>
          </a:p>
          <a:p>
            <a:pPr>
              <a:buFont typeface="Wingdings" charset="2"/>
              <a:buChar char="q"/>
            </a:pPr>
            <a:r>
              <a:rPr lang="fr-FR" sz="1800" dirty="0" smtClean="0"/>
              <a:t> Entre le fondamental et le secondaire, </a:t>
            </a:r>
            <a:r>
              <a:rPr lang="fr-FR" sz="1800" b="1" dirty="0" smtClean="0"/>
              <a:t>il semble y avoir un croisement bizarre entre les directions d’un niveau et les enseignants de l’autre niveau</a:t>
            </a:r>
            <a:r>
              <a:rPr lang="fr-FR" sz="1800" dirty="0" smtClean="0"/>
              <a:t>.                                                     Certaines directions du fondamental ont un regard critique sur certains enseignants du secondaire (voir plus haut). Et dans le même temps, des enseignants du secondaire semblent reprocher un manque d’exigence dans le fondamental. Ils semblent souhaiter que les élèves arrivent formatés et dotés de la maîtrise de toutes les compétences transversales nécessaires.</a:t>
            </a:r>
          </a:p>
          <a:p>
            <a:pPr>
              <a:buFont typeface="Wingdings" charset="2"/>
              <a:buChar char="q"/>
            </a:pPr>
            <a:r>
              <a:rPr lang="fr-FR" sz="1800" dirty="0" smtClean="0"/>
              <a:t>Dénonciation de cette dérive par une petite minorité de « pédagogues » du secondaire.</a:t>
            </a:r>
          </a:p>
          <a:p>
            <a:pPr>
              <a:buFont typeface="Wingdings" charset="2"/>
              <a:buChar char="q"/>
            </a:pPr>
            <a:r>
              <a:rPr lang="fr-FR" sz="1800" dirty="0" smtClean="0"/>
              <a:t>Certaines </a:t>
            </a:r>
            <a:r>
              <a:rPr lang="fr-FR" sz="1800" b="1" dirty="0" smtClean="0"/>
              <a:t>directions</a:t>
            </a:r>
            <a:r>
              <a:rPr lang="fr-FR" sz="1800" dirty="0" smtClean="0"/>
              <a:t> du fondamental et du secondaire se révèlent assez </a:t>
            </a:r>
            <a:r>
              <a:rPr lang="fr-FR" sz="1800" b="1" dirty="0" smtClean="0"/>
              <a:t>créatives</a:t>
            </a:r>
            <a:r>
              <a:rPr lang="fr-FR" sz="1800" dirty="0" smtClean="0"/>
              <a:t> dans la </a:t>
            </a:r>
            <a:r>
              <a:rPr lang="fr-FR" sz="1800" b="1" dirty="0" smtClean="0"/>
              <a:t>recherche d’actions collectives et innovantes</a:t>
            </a:r>
            <a:r>
              <a:rPr lang="fr-FR" sz="1800" dirty="0" smtClean="0"/>
              <a:t> qui visent à faciliter le passage d’un niveau à l’autre (voir dia précédente).</a:t>
            </a:r>
            <a:endParaRPr lang="fr-FR" sz="18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smtClean="0"/>
          </a:p>
          <a:p>
            <a:pPr marL="0" indent="0">
              <a:buNone/>
            </a:pPr>
            <a:endParaRPr lang="fr-FR" sz="2000" dirty="0"/>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94</a:t>
            </a:fld>
            <a:endParaRPr lang="fr-FR"/>
          </a:p>
        </p:txBody>
      </p:sp>
    </p:spTree>
    <p:extLst>
      <p:ext uri="{BB962C8B-B14F-4D97-AF65-F5344CB8AC3E}">
        <p14:creationId xmlns:p14="http://schemas.microsoft.com/office/powerpoint/2010/main" val="254273338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3957" y="342454"/>
            <a:ext cx="8633820" cy="5982146"/>
          </a:xfrm>
        </p:spPr>
        <p:txBody>
          <a:bodyPr>
            <a:normAutofit/>
          </a:bodyPr>
          <a:lstStyle/>
          <a:p>
            <a:pPr marL="0" indent="0" algn="ctr">
              <a:buNone/>
            </a:pPr>
            <a:endParaRPr lang="fr-FR" sz="2400" b="1" dirty="0" smtClean="0"/>
          </a:p>
          <a:p>
            <a:pPr marL="0" indent="0" algn="ctr">
              <a:buNone/>
            </a:pPr>
            <a:endParaRPr lang="fr-FR" sz="2400" b="1" dirty="0"/>
          </a:p>
          <a:p>
            <a:pPr marL="0" indent="0" algn="ctr">
              <a:buNone/>
            </a:pPr>
            <a:endParaRPr lang="fr-FR" sz="2400" b="1" dirty="0" smtClean="0"/>
          </a:p>
          <a:p>
            <a:pPr marL="0" indent="0" algn="ctr">
              <a:buNone/>
            </a:pPr>
            <a:endParaRPr lang="fr-FR" sz="2400" b="1" dirty="0" smtClean="0"/>
          </a:p>
          <a:p>
            <a:pPr marL="0" indent="0" algn="ctr">
              <a:buNone/>
            </a:pPr>
            <a:endParaRPr lang="fr-FR" sz="2400" b="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95</a:t>
            </a:fld>
            <a:endParaRPr lang="fr-FR"/>
          </a:p>
        </p:txBody>
      </p:sp>
      <p:sp>
        <p:nvSpPr>
          <p:cNvPr id="5" name="Rectangle 4"/>
          <p:cNvSpPr/>
          <p:nvPr/>
        </p:nvSpPr>
        <p:spPr>
          <a:xfrm>
            <a:off x="1831015" y="1314373"/>
            <a:ext cx="5463512" cy="3824973"/>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a:endParaRPr lang="fr-FR" dirty="0" smtClean="0"/>
          </a:p>
          <a:p>
            <a:pPr algn="ctr"/>
            <a:endParaRPr lang="fr-FR" dirty="0"/>
          </a:p>
          <a:p>
            <a:pPr algn="ctr"/>
            <a:endParaRPr lang="fr-FR" dirty="0" smtClean="0"/>
          </a:p>
          <a:p>
            <a:pPr algn="ctr"/>
            <a:endParaRPr lang="fr-FR" sz="2400" b="1" dirty="0" smtClean="0"/>
          </a:p>
          <a:p>
            <a:pPr algn="ctr"/>
            <a:endParaRPr lang="fr-FR" sz="2400" b="1" dirty="0" smtClean="0"/>
          </a:p>
          <a:p>
            <a:pPr algn="ctr"/>
            <a:r>
              <a:rPr lang="fr-FR" sz="2400" b="1" dirty="0" smtClean="0">
                <a:solidFill>
                  <a:srgbClr val="000000"/>
                </a:solidFill>
              </a:rPr>
              <a:t>POUVOIRS ORGANISATEURS</a:t>
            </a:r>
          </a:p>
          <a:p>
            <a:pPr algn="ctr"/>
            <a:endParaRPr lang="fr-FR" sz="2400" b="1" dirty="0">
              <a:solidFill>
                <a:srgbClr val="000000"/>
              </a:solidFill>
            </a:endParaRPr>
          </a:p>
        </p:txBody>
      </p:sp>
    </p:spTree>
    <p:extLst>
      <p:ext uri="{BB962C8B-B14F-4D97-AF65-F5344CB8AC3E}">
        <p14:creationId xmlns:p14="http://schemas.microsoft.com/office/powerpoint/2010/main" val="2868582197"/>
      </p:ext>
    </p:extLst>
  </p:cSld>
  <p:clrMapOvr>
    <a:masterClrMapping/>
  </p:clrMapOvr>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6321" y="201197"/>
            <a:ext cx="8725935" cy="6425740"/>
          </a:xfrm>
        </p:spPr>
        <p:txBody>
          <a:bodyPr>
            <a:normAutofit/>
          </a:bodyPr>
          <a:lstStyle/>
          <a:p>
            <a:pPr marL="0" indent="0">
              <a:buNone/>
            </a:pPr>
            <a:r>
              <a:rPr lang="fr-FR" sz="1800" b="1" i="1" dirty="0" smtClean="0"/>
              <a:t>Sur 14 ASBL, 8 PO ont renvoyé un formulaire de réponse. Les représentants du CA, qui avaient été contactés par les directions respectives, étaient invités à répondre à des questions relatives à 2 points :</a:t>
            </a:r>
          </a:p>
          <a:p>
            <a:pPr>
              <a:buFont typeface="Wingdings" charset="2"/>
              <a:buChar char="§"/>
            </a:pPr>
            <a:r>
              <a:rPr lang="fr-FR" sz="1800" b="1" i="1" dirty="0" smtClean="0"/>
              <a:t>Mode de fonctionnement du Pouvoir Organisateur (informations et perceptions personnelles).</a:t>
            </a:r>
          </a:p>
          <a:p>
            <a:pPr>
              <a:buFont typeface="Wingdings" charset="2"/>
              <a:buChar char="§"/>
            </a:pPr>
            <a:r>
              <a:rPr lang="fr-FR" sz="1800" b="1" i="1" dirty="0" smtClean="0"/>
              <a:t>Management global et surtout pilotage, gestion de la transition fondamental </a:t>
            </a:r>
            <a:r>
              <a:rPr lang="mr-IN" sz="1800" b="1" i="1" dirty="0" smtClean="0"/>
              <a:t>–</a:t>
            </a:r>
            <a:r>
              <a:rPr lang="fr-FR" sz="1800" b="1" i="1" dirty="0" smtClean="0"/>
              <a:t> secondaire.</a:t>
            </a:r>
            <a:endParaRPr lang="fr-FR" sz="1800" b="1" i="1" dirty="0"/>
          </a:p>
          <a:p>
            <a:pPr marL="0" indent="0">
              <a:buNone/>
            </a:pPr>
            <a:endParaRPr lang="fr-FR" sz="1800" b="1" i="1" dirty="0" smtClean="0"/>
          </a:p>
          <a:p>
            <a:pPr marL="0" indent="0">
              <a:buNone/>
            </a:pPr>
            <a:r>
              <a:rPr lang="fr-FR" sz="1800" b="1" i="1" dirty="0" smtClean="0"/>
              <a:t>Sur l’ensemble des formulaires reçus, l’apport global est moins nourri que dans les réponses des autres catégories d’acteurs. C’est la raison pour laquelle nous ne publions pas de relevés quantitatifs de noyaux thématiques. Notre intention n’était d’ailleurs pas de procéder à une enquête détaillée sur le fonctionnement des PO.</a:t>
            </a:r>
          </a:p>
          <a:p>
            <a:pPr marL="0" indent="0">
              <a:buNone/>
            </a:pPr>
            <a:endParaRPr lang="fr-FR" sz="1800" b="1" i="1" dirty="0"/>
          </a:p>
          <a:p>
            <a:pPr marL="0" indent="0">
              <a:buNone/>
            </a:pPr>
            <a:r>
              <a:rPr lang="fr-FR" sz="1800" b="1" i="1" dirty="0" smtClean="0"/>
              <a:t>Il n’empêche ! En croisant les réponses des PO avec celles des directions, nous nous sommes rendus compte de l’intérêt de repérer, dans les quelques témoignages reçus, les mécanismes et les dispositifs qui semblent favorables à une dynamisation pédagogique des établissements scolaires, notamment et plus particulièrement en ce qui concerne la transition fondamental- secondaire. </a:t>
            </a:r>
            <a:endParaRPr lang="fr-FR" sz="1800" b="1" i="1"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96</a:t>
            </a:fld>
            <a:endParaRPr lang="fr-FR"/>
          </a:p>
        </p:txBody>
      </p:sp>
    </p:spTree>
    <p:extLst>
      <p:ext uri="{BB962C8B-B14F-4D97-AF65-F5344CB8AC3E}">
        <p14:creationId xmlns:p14="http://schemas.microsoft.com/office/powerpoint/2010/main" val="234446495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733" y="150795"/>
            <a:ext cx="8876815" cy="918066"/>
          </a:xfrm>
        </p:spPr>
        <p:txBody>
          <a:bodyPr>
            <a:normAutofit/>
          </a:bodyPr>
          <a:lstStyle/>
          <a:p>
            <a:pPr algn="ctr"/>
            <a:r>
              <a:rPr lang="fr-FR" sz="2800" b="1" dirty="0" smtClean="0"/>
              <a:t>MISE EN EVIDENCE DE 3 TYPES </a:t>
            </a:r>
            <a:br>
              <a:rPr lang="fr-FR" sz="2800" b="1" dirty="0" smtClean="0"/>
            </a:br>
            <a:r>
              <a:rPr lang="fr-FR" sz="2800" b="1" dirty="0" smtClean="0"/>
              <a:t>DE FONCTIONNEMENT PO-DIRECTIONS</a:t>
            </a:r>
            <a:endParaRPr lang="fr-FR" sz="2800" b="1" dirty="0"/>
          </a:p>
        </p:txBody>
      </p:sp>
      <p:sp>
        <p:nvSpPr>
          <p:cNvPr id="3" name="Espace réservé du contenu 2"/>
          <p:cNvSpPr>
            <a:spLocks noGrp="1"/>
          </p:cNvSpPr>
          <p:nvPr>
            <p:ph idx="1"/>
          </p:nvPr>
        </p:nvSpPr>
        <p:spPr>
          <a:xfrm>
            <a:off x="251467" y="1194609"/>
            <a:ext cx="8637921" cy="5407179"/>
          </a:xfrm>
        </p:spPr>
        <p:txBody>
          <a:bodyPr>
            <a:normAutofit/>
          </a:bodyPr>
          <a:lstStyle/>
          <a:p>
            <a:pPr marL="0" indent="0">
              <a:buNone/>
            </a:pPr>
            <a:r>
              <a:rPr lang="fr-FR" sz="2000" b="1" dirty="0" smtClean="0"/>
              <a:t>1</a:t>
            </a:r>
            <a:r>
              <a:rPr lang="fr-FR" sz="2000" b="1" baseline="30000" dirty="0" smtClean="0"/>
              <a:t>er</a:t>
            </a:r>
            <a:r>
              <a:rPr lang="fr-FR" sz="2000" b="1" dirty="0" smtClean="0"/>
              <a:t> Type</a:t>
            </a:r>
            <a:r>
              <a:rPr lang="fr-FR" sz="2000" dirty="0" smtClean="0"/>
              <a:t> : </a:t>
            </a:r>
            <a:r>
              <a:rPr lang="fr-FR" sz="2000" b="1" dirty="0"/>
              <a:t>1</a:t>
            </a:r>
            <a:r>
              <a:rPr lang="fr-FR" sz="2000" b="1" dirty="0" smtClean="0"/>
              <a:t> ASBL où la structure hiérarchique est pyramidale</a:t>
            </a:r>
            <a:r>
              <a:rPr lang="fr-FR" sz="2000" dirty="0" smtClean="0"/>
              <a:t> et s’articule sur de </a:t>
            </a:r>
            <a:r>
              <a:rPr lang="fr-FR" sz="2000" b="1" dirty="0" smtClean="0"/>
              <a:t>multiples échelons intermédiaires</a:t>
            </a:r>
            <a:r>
              <a:rPr lang="fr-FR" sz="2000" dirty="0" smtClean="0"/>
              <a:t> : </a:t>
            </a:r>
            <a:endParaRPr lang="fr-FR" sz="2000" dirty="0"/>
          </a:p>
          <a:p>
            <a:pPr marL="0" indent="0">
              <a:buNone/>
            </a:pPr>
            <a:r>
              <a:rPr lang="fr-FR" sz="2000" dirty="0"/>
              <a:t>   </a:t>
            </a:r>
            <a:r>
              <a:rPr lang="fr-FR" sz="2000" dirty="0" smtClean="0"/>
              <a:t> - Président du CA</a:t>
            </a:r>
          </a:p>
          <a:p>
            <a:pPr marL="0" indent="0">
              <a:buNone/>
            </a:pPr>
            <a:r>
              <a:rPr lang="fr-FR" sz="2000" dirty="0"/>
              <a:t> </a:t>
            </a:r>
            <a:r>
              <a:rPr lang="fr-FR" sz="2000" dirty="0" smtClean="0"/>
              <a:t>   </a:t>
            </a:r>
            <a:r>
              <a:rPr lang="fr-FR" sz="2000" dirty="0"/>
              <a:t>- CA</a:t>
            </a:r>
          </a:p>
          <a:p>
            <a:pPr marL="0" indent="0">
              <a:buNone/>
            </a:pPr>
            <a:r>
              <a:rPr lang="fr-FR" sz="2000" dirty="0"/>
              <a:t>    - Le directeur des 2</a:t>
            </a:r>
            <a:r>
              <a:rPr lang="fr-FR" sz="2000" baseline="30000" dirty="0"/>
              <a:t>e</a:t>
            </a:r>
            <a:r>
              <a:rPr lang="fr-FR" sz="2000" dirty="0"/>
              <a:t> et 3</a:t>
            </a:r>
            <a:r>
              <a:rPr lang="fr-FR" sz="2000" baseline="30000" dirty="0"/>
              <a:t>e</a:t>
            </a:r>
            <a:r>
              <a:rPr lang="fr-FR" sz="2000" dirty="0"/>
              <a:t> degrés est administrateur délégué et participe à </a:t>
            </a:r>
          </a:p>
          <a:p>
            <a:pPr marL="0" indent="0">
              <a:buNone/>
            </a:pPr>
            <a:r>
              <a:rPr lang="fr-FR" sz="2000" dirty="0"/>
              <a:t>       toutes les réunions.</a:t>
            </a:r>
          </a:p>
          <a:p>
            <a:pPr marL="0" indent="0">
              <a:buNone/>
            </a:pPr>
            <a:r>
              <a:rPr lang="fr-FR" sz="2000" dirty="0"/>
              <a:t>    - La direction du fondamental est invitée et participe à </a:t>
            </a:r>
            <a:r>
              <a:rPr lang="fr-FR" sz="2000" dirty="0" smtClean="0"/>
              <a:t>quelques </a:t>
            </a:r>
            <a:r>
              <a:rPr lang="fr-FR" sz="2000" dirty="0"/>
              <a:t>réunions </a:t>
            </a:r>
          </a:p>
          <a:p>
            <a:pPr marL="0" indent="0">
              <a:buNone/>
            </a:pPr>
            <a:r>
              <a:rPr lang="fr-FR" sz="2000" dirty="0"/>
              <a:t>    - Les directions adjointes du secondaire (y compris celle qui est responsable</a:t>
            </a:r>
          </a:p>
          <a:p>
            <a:pPr marL="0" indent="0">
              <a:buNone/>
            </a:pPr>
            <a:r>
              <a:rPr lang="fr-FR" sz="2000" dirty="0"/>
              <a:t>      du 1</a:t>
            </a:r>
            <a:r>
              <a:rPr lang="fr-FR" sz="2000" baseline="30000" dirty="0"/>
              <a:t>er</a:t>
            </a:r>
            <a:r>
              <a:rPr lang="fr-FR" sz="2000" dirty="0"/>
              <a:t> degré) ne connaissent pas le fonctionnement du PO.</a:t>
            </a:r>
          </a:p>
          <a:p>
            <a:pPr marL="0" indent="0">
              <a:buNone/>
            </a:pPr>
            <a:r>
              <a:rPr lang="fr-FR" sz="2000" b="1" dirty="0" smtClean="0"/>
              <a:t>2</a:t>
            </a:r>
            <a:r>
              <a:rPr lang="fr-FR" sz="2000" b="1" baseline="30000" dirty="0" smtClean="0"/>
              <a:t>e</a:t>
            </a:r>
            <a:r>
              <a:rPr lang="fr-FR" sz="2000" b="1" dirty="0" smtClean="0"/>
              <a:t>  Type</a:t>
            </a:r>
            <a:r>
              <a:rPr lang="fr-FR" sz="2000" dirty="0" smtClean="0"/>
              <a:t> : il y a </a:t>
            </a:r>
            <a:r>
              <a:rPr lang="fr-FR" sz="2000" b="1" dirty="0"/>
              <a:t>1</a:t>
            </a:r>
            <a:r>
              <a:rPr lang="fr-FR" sz="2000" b="1" dirty="0" smtClean="0"/>
              <a:t> autre ASBL</a:t>
            </a:r>
            <a:r>
              <a:rPr lang="fr-FR" sz="2000" dirty="0" smtClean="0"/>
              <a:t> où </a:t>
            </a:r>
            <a:r>
              <a:rPr lang="fr-FR" sz="2000" dirty="0"/>
              <a:t>les </a:t>
            </a:r>
            <a:r>
              <a:rPr lang="fr-FR" sz="2000" b="1" dirty="0"/>
              <a:t>directions</a:t>
            </a:r>
            <a:r>
              <a:rPr lang="fr-FR" sz="2000" dirty="0"/>
              <a:t> du fondamental et du secondaire sont </a:t>
            </a:r>
            <a:r>
              <a:rPr lang="fr-FR" sz="2000" b="1" dirty="0" smtClean="0"/>
              <a:t>membres du Conseil d’Administration</a:t>
            </a:r>
            <a:r>
              <a:rPr lang="fr-FR" sz="2000" dirty="0" smtClean="0"/>
              <a:t>. </a:t>
            </a:r>
            <a:endParaRPr lang="fr-FR" sz="2000" dirty="0"/>
          </a:p>
          <a:p>
            <a:pPr marL="0" indent="0">
              <a:buNone/>
            </a:pPr>
            <a:r>
              <a:rPr lang="fr-FR" sz="2000" b="1" dirty="0" smtClean="0"/>
              <a:t>3</a:t>
            </a:r>
            <a:r>
              <a:rPr lang="fr-FR" sz="2000" b="1" baseline="30000" dirty="0" smtClean="0"/>
              <a:t>e</a:t>
            </a:r>
            <a:r>
              <a:rPr lang="fr-FR" sz="2000" b="1" dirty="0" smtClean="0"/>
              <a:t> </a:t>
            </a:r>
            <a:r>
              <a:rPr lang="fr-FR" sz="2000" b="1" dirty="0"/>
              <a:t> </a:t>
            </a:r>
            <a:r>
              <a:rPr lang="fr-FR" sz="2000" b="1" dirty="0" smtClean="0"/>
              <a:t>Type</a:t>
            </a:r>
            <a:r>
              <a:rPr lang="fr-FR" sz="2000" dirty="0" smtClean="0"/>
              <a:t> : il </a:t>
            </a:r>
            <a:r>
              <a:rPr lang="fr-FR" sz="2000" dirty="0"/>
              <a:t>y a </a:t>
            </a:r>
            <a:r>
              <a:rPr lang="fr-FR" sz="2000" b="1" dirty="0" smtClean="0"/>
              <a:t>6 </a:t>
            </a:r>
            <a:r>
              <a:rPr lang="fr-FR" sz="2000" b="1" dirty="0"/>
              <a:t>ASBL </a:t>
            </a:r>
            <a:r>
              <a:rPr lang="fr-FR" sz="2000" dirty="0"/>
              <a:t>où les </a:t>
            </a:r>
            <a:r>
              <a:rPr lang="fr-FR" sz="2000" b="1" dirty="0"/>
              <a:t>directeurs sont invités </a:t>
            </a:r>
            <a:r>
              <a:rPr lang="fr-FR" sz="2000" b="1" dirty="0" smtClean="0"/>
              <a:t>permanents</a:t>
            </a:r>
            <a:r>
              <a:rPr lang="fr-FR" sz="2000" dirty="0" smtClean="0"/>
              <a:t> </a:t>
            </a:r>
            <a:r>
              <a:rPr lang="fr-FR" sz="2000" b="1" dirty="0" smtClean="0"/>
              <a:t>du Conseil d’Administration</a:t>
            </a:r>
            <a:r>
              <a:rPr lang="fr-FR" sz="2000" dirty="0" smtClean="0"/>
              <a:t>.                                                                                                                  Dans cette catégorie, il y </a:t>
            </a:r>
            <a:r>
              <a:rPr lang="fr-FR" sz="2000" dirty="0"/>
              <a:t>a une ASBL où </a:t>
            </a:r>
            <a:r>
              <a:rPr lang="fr-FR" sz="2000" dirty="0" smtClean="0"/>
              <a:t>les directions </a:t>
            </a:r>
            <a:r>
              <a:rPr lang="fr-FR" sz="2000" dirty="0"/>
              <a:t>sont invitées aux réunions du CA depuis 1 mois seulement.</a:t>
            </a:r>
          </a:p>
          <a:p>
            <a:pPr marL="0" indent="0">
              <a:buNone/>
            </a:pPr>
            <a:endParaRPr lang="fr-FR" sz="20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97</a:t>
            </a:fld>
            <a:endParaRPr lang="fr-FR"/>
          </a:p>
        </p:txBody>
      </p:sp>
    </p:spTree>
    <p:extLst>
      <p:ext uri="{BB962C8B-B14F-4D97-AF65-F5344CB8AC3E}">
        <p14:creationId xmlns:p14="http://schemas.microsoft.com/office/powerpoint/2010/main" val="148740666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3453" y="150899"/>
            <a:ext cx="8813949" cy="6570576"/>
          </a:xfrm>
        </p:spPr>
        <p:txBody>
          <a:bodyPr>
            <a:normAutofit lnSpcReduction="10000"/>
          </a:bodyPr>
          <a:lstStyle/>
          <a:p>
            <a:pPr marL="0" indent="0" algn="ctr">
              <a:buNone/>
            </a:pPr>
            <a:r>
              <a:rPr lang="fr-FR" sz="2000" b="1" dirty="0" smtClean="0"/>
              <a:t>MODELISATION D’UNE ASBL QUI APPARAÎT ASSEZ PRODUCTIVE</a:t>
            </a:r>
          </a:p>
          <a:p>
            <a:pPr marL="0" indent="0" algn="ctr">
              <a:buNone/>
            </a:pPr>
            <a:r>
              <a:rPr lang="fr-FR" sz="2000" b="1" dirty="0" smtClean="0"/>
              <a:t>DANS LA GESTION DU PASSAGE DU NIVEAU PRIMAIRE AU NIVEAU SECONDAIRE</a:t>
            </a:r>
            <a:endParaRPr lang="fr-FR" sz="1800" dirty="0"/>
          </a:p>
          <a:p>
            <a:pPr marL="0" indent="0">
              <a:buNone/>
            </a:pPr>
            <a:endParaRPr lang="fr-FR" sz="1800" dirty="0" smtClean="0"/>
          </a:p>
          <a:p>
            <a:pPr marL="0" indent="0">
              <a:buNone/>
            </a:pPr>
            <a:r>
              <a:rPr lang="fr-FR" sz="1600" dirty="0" smtClean="0"/>
              <a:t>Une des ASBL de la 3</a:t>
            </a:r>
            <a:r>
              <a:rPr lang="fr-FR" sz="1600" baseline="30000" dirty="0" smtClean="0"/>
              <a:t>e</a:t>
            </a:r>
            <a:r>
              <a:rPr lang="fr-FR" sz="1600" dirty="0" smtClean="0"/>
              <a:t> catégorie se caractérise par une intense collaboration entre les différentes écoles organisées par le PO.  Cette dynamique de coopération se vérifie notamment entre le 1</a:t>
            </a:r>
            <a:r>
              <a:rPr lang="fr-FR" sz="1600" baseline="30000" dirty="0" smtClean="0"/>
              <a:t>er</a:t>
            </a:r>
            <a:r>
              <a:rPr lang="fr-FR" sz="1600" dirty="0" smtClean="0"/>
              <a:t> degré autonome et les 4 écoles fondamentales de l’ASBL. Les membres des équipes de direction se réunissent tous les mois. Il y a une habitude de concertation entre les enseignants des 2 niveaux. Le directeur du 1</a:t>
            </a:r>
            <a:r>
              <a:rPr lang="fr-FR" sz="1600" baseline="30000" dirty="0" smtClean="0"/>
              <a:t>er</a:t>
            </a:r>
            <a:r>
              <a:rPr lang="fr-FR" sz="1600" dirty="0" smtClean="0"/>
              <a:t> degré autonome est clairement reconnu comme leader pédagogique et ajoute à cette qualité un sens solide de l’organisation.</a:t>
            </a:r>
          </a:p>
          <a:p>
            <a:pPr marL="0" indent="0">
              <a:buNone/>
            </a:pPr>
            <a:endParaRPr lang="fr-FR" sz="1600" dirty="0" smtClean="0"/>
          </a:p>
          <a:p>
            <a:pPr marL="0" indent="0">
              <a:buNone/>
            </a:pPr>
            <a:r>
              <a:rPr lang="fr-FR" sz="1600" dirty="0" smtClean="0"/>
              <a:t>Une </a:t>
            </a:r>
            <a:r>
              <a:rPr lang="fr-FR" sz="1600" dirty="0"/>
              <a:t>administratrice  (qui a une sensibilité pédagogique</a:t>
            </a:r>
            <a:r>
              <a:rPr lang="fr-FR" sz="1600" dirty="0" smtClean="0"/>
              <a:t>) est particulièrement chargée du fondamental. Cette administratrice assure un soutien constant et des encouragements répétés ainsi qu’une défense charismatique de l’esprit identitaire collectif. </a:t>
            </a:r>
          </a:p>
          <a:p>
            <a:pPr marL="0" indent="0">
              <a:buNone/>
            </a:pPr>
            <a:endParaRPr lang="fr-FR" sz="1600" dirty="0" smtClean="0"/>
          </a:p>
          <a:p>
            <a:pPr marL="0" indent="0">
              <a:buNone/>
            </a:pPr>
            <a:r>
              <a:rPr lang="fr-FR" sz="1600" dirty="0" smtClean="0"/>
              <a:t>Tous ces facteurs favorables n’empêchent pas quelques risques de dérives dans le chefs de certains acteurs : une pression diffuse pour que le fondamental se calque sur le secondaire, des parents très tôt centrés sur la préparation aux études supérieures</a:t>
            </a:r>
            <a:r>
              <a:rPr lang="mr-IN" sz="1600" dirty="0" smtClean="0"/>
              <a:t>…</a:t>
            </a:r>
            <a:r>
              <a:rPr lang="fr-FR" sz="1600" dirty="0"/>
              <a:t> </a:t>
            </a:r>
            <a:r>
              <a:rPr lang="fr-FR" sz="1600" dirty="0" smtClean="0"/>
              <a:t>Mais le directeur du DOA garde le cap d’une certaine progressivité pédagogique dans le parcours scolaire des élèves. Il gère le rythme d’évolution des équipes, il ne cherche pas à se rassurer dans un activisme innovant incontrôlé. Il investit dans la détermination d’un orientation stratégique à adapter constamment. Il accorde de l’importance à la collaboration entre élèves.   </a:t>
            </a:r>
          </a:p>
          <a:p>
            <a:pPr marL="0" indent="0">
              <a:buNone/>
            </a:pPr>
            <a:endParaRPr lang="fr-FR" sz="1800" dirty="0" smtClean="0"/>
          </a:p>
          <a:p>
            <a:pPr marL="0" indent="0">
              <a:buNone/>
            </a:pPr>
            <a:r>
              <a:rPr lang="fr-FR" sz="1600" dirty="0" smtClean="0"/>
              <a:t>Au pilotage global de l’ASBL, il y a un président de CA qui délègue assez aisément aux administrateurs sur des dossiers précis et qui peut compter sur une administratrice sensible au pédagogique ainsi que sur un leader pédagogique sur le terrain du </a:t>
            </a:r>
            <a:r>
              <a:rPr lang="fr-FR" sz="1600" dirty="0"/>
              <a:t>c</a:t>
            </a:r>
            <a:r>
              <a:rPr lang="fr-FR" sz="1600" dirty="0" smtClean="0"/>
              <a:t>ontinuum.</a:t>
            </a:r>
          </a:p>
          <a:p>
            <a:pPr marL="0" indent="0">
              <a:buNone/>
            </a:pPr>
            <a:endParaRPr lang="fr-FR" sz="18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98</a:t>
            </a:fld>
            <a:endParaRPr lang="fr-FR"/>
          </a:p>
        </p:txBody>
      </p:sp>
    </p:spTree>
    <p:extLst>
      <p:ext uri="{BB962C8B-B14F-4D97-AF65-F5344CB8AC3E}">
        <p14:creationId xmlns:p14="http://schemas.microsoft.com/office/powerpoint/2010/main" val="70578719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9221"/>
            <a:ext cx="8229600" cy="6035379"/>
          </a:xfrm>
        </p:spPr>
        <p:txBody>
          <a:bodyPr/>
          <a:lstStyle/>
          <a:p>
            <a:pPr marL="0" indent="0" algn="ctr">
              <a:buNone/>
            </a:pPr>
            <a:r>
              <a:rPr lang="fr-FR" sz="2800" b="1" dirty="0" smtClean="0"/>
              <a:t>3 NIVEAUX DE « MANAGEMENT » A ENVISAGER</a:t>
            </a:r>
          </a:p>
          <a:p>
            <a:pPr marL="0" indent="0" algn="ctr">
              <a:buNone/>
            </a:pPr>
            <a:r>
              <a:rPr lang="fr-FR" sz="2800" b="1" dirty="0" smtClean="0"/>
              <a:t>DANS LA GESTION DU CONTINUUM PEDAGOGIQUE</a:t>
            </a:r>
          </a:p>
          <a:p>
            <a:pPr>
              <a:buFont typeface="Wingdings" charset="2"/>
              <a:buChar char="§"/>
            </a:pPr>
            <a:endParaRPr lang="fr-FR" dirty="0"/>
          </a:p>
          <a:p>
            <a:pPr>
              <a:buFont typeface="Wingdings" charset="2"/>
              <a:buChar char="§"/>
            </a:pPr>
            <a:r>
              <a:rPr lang="fr-FR" sz="2400" dirty="0" smtClean="0"/>
              <a:t>MDP                          Elèves </a:t>
            </a:r>
            <a:r>
              <a:rPr lang="mr-IN" sz="2400" dirty="0" smtClean="0"/>
              <a:t>–</a:t>
            </a:r>
            <a:r>
              <a:rPr lang="fr-FR" sz="2400" dirty="0" smtClean="0"/>
              <a:t> Parents</a:t>
            </a:r>
          </a:p>
          <a:p>
            <a:pPr>
              <a:buFont typeface="Wingdings" charset="2"/>
              <a:buChar char="§"/>
            </a:pPr>
            <a:r>
              <a:rPr lang="fr-FR" sz="2400" dirty="0" smtClean="0"/>
              <a:t>Directions                 Membres du personnel </a:t>
            </a:r>
            <a:r>
              <a:rPr lang="mr-IN" sz="2400" dirty="0" smtClean="0"/>
              <a:t>–</a:t>
            </a:r>
            <a:r>
              <a:rPr lang="fr-FR" sz="2400" dirty="0" smtClean="0"/>
              <a:t> Parents - Elèves</a:t>
            </a:r>
          </a:p>
          <a:p>
            <a:pPr>
              <a:buFont typeface="Wingdings" charset="2"/>
              <a:buChar char="§"/>
            </a:pPr>
            <a:r>
              <a:rPr lang="fr-FR" sz="2400" dirty="0" smtClean="0"/>
              <a:t>PO                              Directions</a:t>
            </a:r>
            <a:endParaRPr lang="fr-FR" sz="2400" dirty="0"/>
          </a:p>
        </p:txBody>
      </p:sp>
      <p:sp>
        <p:nvSpPr>
          <p:cNvPr id="4" name="Espace réservé du numéro de diapositive 3"/>
          <p:cNvSpPr>
            <a:spLocks noGrp="1"/>
          </p:cNvSpPr>
          <p:nvPr>
            <p:ph type="sldNum" sz="quarter" idx="12"/>
          </p:nvPr>
        </p:nvSpPr>
        <p:spPr/>
        <p:txBody>
          <a:bodyPr/>
          <a:lstStyle/>
          <a:p>
            <a:fld id="{BBD18595-DC91-3C4C-85AB-A7326D222F10}" type="slidenum">
              <a:rPr lang="fr-FR" smtClean="0"/>
              <a:t>99</a:t>
            </a:fld>
            <a:endParaRPr lang="fr-FR"/>
          </a:p>
        </p:txBody>
      </p:sp>
      <p:cxnSp>
        <p:nvCxnSpPr>
          <p:cNvPr id="5" name="Connecteur droit avec flèche 4"/>
          <p:cNvCxnSpPr/>
          <p:nvPr/>
        </p:nvCxnSpPr>
        <p:spPr>
          <a:xfrm>
            <a:off x="1571674" y="2037123"/>
            <a:ext cx="153395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Connecteur droit avec flèche 6"/>
          <p:cNvCxnSpPr/>
          <p:nvPr/>
        </p:nvCxnSpPr>
        <p:spPr>
          <a:xfrm>
            <a:off x="2200344" y="2441020"/>
            <a:ext cx="90528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Connecteur droit avec flèche 8"/>
          <p:cNvCxnSpPr/>
          <p:nvPr/>
        </p:nvCxnSpPr>
        <p:spPr>
          <a:xfrm>
            <a:off x="1267424" y="2895216"/>
            <a:ext cx="183820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233291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P 6.2 - PWP">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 6.2 - PWP.thmx</Template>
  <TotalTime>4660</TotalTime>
  <Words>9364</Words>
  <Application>Microsoft Macintosh PowerPoint</Application>
  <PresentationFormat>Présentation à l'écran (4:3)</PresentationFormat>
  <Paragraphs>2103</Paragraphs>
  <Slides>106</Slides>
  <Notes>0</Notes>
  <HiddenSlides>0</HiddenSlides>
  <MMClips>0</MMClips>
  <ScaleCrop>false</ScaleCrop>
  <HeadingPairs>
    <vt:vector size="4" baseType="variant">
      <vt:variant>
        <vt:lpstr>Thème</vt:lpstr>
      </vt:variant>
      <vt:variant>
        <vt:i4>2</vt:i4>
      </vt:variant>
      <vt:variant>
        <vt:lpstr>Titres des diapositives</vt:lpstr>
      </vt:variant>
      <vt:variant>
        <vt:i4>106</vt:i4>
      </vt:variant>
    </vt:vector>
  </HeadingPairs>
  <TitlesOfParts>
    <vt:vector size="108" baseType="lpstr">
      <vt:lpstr>PAP 6.2 - PWP</vt:lpstr>
      <vt:lpstr>1_Débit</vt:lpstr>
      <vt:lpstr>FESeC Plan d’Actions Prioritaires 2013 – 2016 Wépion  -  8 décembre 2016  ACTION 6.2  </vt:lpstr>
      <vt:lpstr>TABLE DES MATIERES</vt:lpstr>
      <vt:lpstr>Présentation PowerPoint</vt:lpstr>
      <vt:lpstr>Présentation PowerPoint</vt:lpstr>
      <vt:lpstr>6 AXES  -  12 ACTIONS</vt:lpstr>
      <vt:lpstr>Présentation PowerPoint</vt:lpstr>
      <vt:lpstr>Présentation PowerPoint</vt:lpstr>
      <vt:lpstr>GROUPE DE PILOTAGE DE L’ACTION 6.2</vt:lpstr>
      <vt:lpstr>Présentation PowerPoint</vt:lpstr>
      <vt:lpstr>INTITULE DE L’ACTION 6.2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EXEMPLES DE QUESTIONNAIRES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CONSTELLATIONS THEMATIQUES</vt:lpstr>
      <vt:lpstr>Présentation PowerPoint</vt:lpstr>
      <vt:lpstr>A LA MI-MARS 2016, LE CHOIX DE L’ECOLE SECONDAIRE A-T-IL ETE EFFECTUE ?   Oui ou Non ?</vt:lpstr>
      <vt:lpstr>MOTIFS DU CHOIX</vt:lpstr>
      <vt:lpstr>Présentation PowerPoint</vt:lpstr>
      <vt:lpstr>Présentation PowerPoint</vt:lpstr>
      <vt:lpstr>AIDE AU CHOIX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CONCLUSIONS RELATIVES A L’ENSEMBLE DE  L’ENQUÊTE ELEVES  -  PARENTS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MISE EN EVIDENCE DE 3 TYPES  DE FONCTIONNEMENT PO-DIRECTIONS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FESeC PLAN D’ACTIONS PRIORITAIRES 2013 - 2016 </dc:title>
  <dc:creator>Jean-Pierre DALOZE</dc:creator>
  <cp:lastModifiedBy>Jean-Pierre DALOZE</cp:lastModifiedBy>
  <cp:revision>225</cp:revision>
  <cp:lastPrinted>2016-12-20T18:13:49Z</cp:lastPrinted>
  <dcterms:created xsi:type="dcterms:W3CDTF">2016-11-30T21:27:03Z</dcterms:created>
  <dcterms:modified xsi:type="dcterms:W3CDTF">2017-02-14T16:41:17Z</dcterms:modified>
</cp:coreProperties>
</file>