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26" r:id="rId1"/>
  </p:sldMasterIdLst>
  <p:notesMasterIdLst>
    <p:notesMasterId r:id="rId33"/>
  </p:notesMasterIdLst>
  <p:sldIdLst>
    <p:sldId id="256" r:id="rId2"/>
    <p:sldId id="266" r:id="rId3"/>
    <p:sldId id="276" r:id="rId4"/>
    <p:sldId id="277" r:id="rId5"/>
    <p:sldId id="278" r:id="rId6"/>
    <p:sldId id="279" r:id="rId7"/>
    <p:sldId id="280" r:id="rId8"/>
    <p:sldId id="261" r:id="rId9"/>
    <p:sldId id="257" r:id="rId10"/>
    <p:sldId id="283" r:id="rId11"/>
    <p:sldId id="284" r:id="rId12"/>
    <p:sldId id="285" r:id="rId13"/>
    <p:sldId id="265" r:id="rId14"/>
    <p:sldId id="286" r:id="rId15"/>
    <p:sldId id="268" r:id="rId16"/>
    <p:sldId id="267" r:id="rId17"/>
    <p:sldId id="281" r:id="rId18"/>
    <p:sldId id="259" r:id="rId19"/>
    <p:sldId id="260" r:id="rId20"/>
    <p:sldId id="262" r:id="rId21"/>
    <p:sldId id="263" r:id="rId22"/>
    <p:sldId id="264" r:id="rId23"/>
    <p:sldId id="275" r:id="rId24"/>
    <p:sldId id="271" r:id="rId25"/>
    <p:sldId id="272" r:id="rId26"/>
    <p:sldId id="273" r:id="rId27"/>
    <p:sldId id="274" r:id="rId28"/>
    <p:sldId id="282" r:id="rId29"/>
    <p:sldId id="269" r:id="rId30"/>
    <p:sldId id="287" r:id="rId31"/>
    <p:sldId id="270"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90" d="100"/>
          <a:sy n="90" d="100"/>
        </p:scale>
        <p:origin x="48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F34667-C5B7-405D-B8DA-0FA006D2C819}" type="doc">
      <dgm:prSet loTypeId="urn:microsoft.com/office/officeart/2008/layout/VerticalCurvedList" loCatId="list" qsTypeId="urn:microsoft.com/office/officeart/2005/8/quickstyle/3d3" qsCatId="3D" csTypeId="urn:microsoft.com/office/officeart/2005/8/colors/accent1_3" csCatId="accent1" phldr="1"/>
      <dgm:spPr/>
      <dgm:t>
        <a:bodyPr/>
        <a:lstStyle/>
        <a:p>
          <a:endParaRPr lang="fr-BE"/>
        </a:p>
      </dgm:t>
    </dgm:pt>
    <dgm:pt modelId="{80BD9387-E843-4CE9-A1A3-53B9216B6369}">
      <dgm:prSet/>
      <dgm:spPr/>
      <dgm:t>
        <a:bodyPr/>
        <a:lstStyle/>
        <a:p>
          <a:pPr rtl="0"/>
          <a:r>
            <a:rPr lang="fr-BE" dirty="0"/>
            <a:t>AU DEPART de constats de difficultés, d’un état des lieux des freins à lever, des ressources disponibles </a:t>
          </a:r>
          <a:r>
            <a:rPr lang="fr-FR" dirty="0"/>
            <a:t>…</a:t>
          </a:r>
          <a:r>
            <a:rPr lang="fr-BE" dirty="0"/>
            <a:t> </a:t>
          </a:r>
        </a:p>
      </dgm:t>
    </dgm:pt>
    <dgm:pt modelId="{C9815804-95A1-4A41-B691-3B4092710D15}" type="parTrans" cxnId="{935585DE-E063-472B-B99A-F33B88A0D267}">
      <dgm:prSet/>
      <dgm:spPr/>
      <dgm:t>
        <a:bodyPr/>
        <a:lstStyle/>
        <a:p>
          <a:endParaRPr lang="fr-BE"/>
        </a:p>
      </dgm:t>
    </dgm:pt>
    <dgm:pt modelId="{813A35FA-B213-4E4A-B9ED-920DC80F4BDA}" type="sibTrans" cxnId="{935585DE-E063-472B-B99A-F33B88A0D267}">
      <dgm:prSet/>
      <dgm:spPr/>
      <dgm:t>
        <a:bodyPr/>
        <a:lstStyle/>
        <a:p>
          <a:endParaRPr lang="fr-BE"/>
        </a:p>
      </dgm:t>
    </dgm:pt>
    <dgm:pt modelId="{1360FEDE-E763-4CF7-A440-6D32BF04CF82}">
      <dgm:prSet/>
      <dgm:spPr/>
      <dgm:t>
        <a:bodyPr/>
        <a:lstStyle/>
        <a:p>
          <a:pPr rtl="0"/>
          <a:r>
            <a:rPr lang="fr-BE" dirty="0"/>
            <a:t>POUR s’interroger sur  </a:t>
          </a:r>
          <a:r>
            <a:rPr lang="fr-FR" dirty="0"/>
            <a:t>…  </a:t>
          </a:r>
          <a:r>
            <a:rPr lang="fr-BE" dirty="0"/>
            <a:t>la place du jeune dans le processus et le rôle des parents </a:t>
          </a:r>
        </a:p>
      </dgm:t>
    </dgm:pt>
    <dgm:pt modelId="{C87F8E30-D9AB-4EBF-BBB2-B08DA4213B6F}" type="parTrans" cxnId="{EE6B794C-6FB5-42F5-9BB2-233F50CF9DA2}">
      <dgm:prSet/>
      <dgm:spPr/>
      <dgm:t>
        <a:bodyPr/>
        <a:lstStyle/>
        <a:p>
          <a:endParaRPr lang="fr-BE"/>
        </a:p>
      </dgm:t>
    </dgm:pt>
    <dgm:pt modelId="{3D52D71B-9A36-4870-ABEA-4C01779E9D67}" type="sibTrans" cxnId="{EE6B794C-6FB5-42F5-9BB2-233F50CF9DA2}">
      <dgm:prSet/>
      <dgm:spPr/>
      <dgm:t>
        <a:bodyPr/>
        <a:lstStyle/>
        <a:p>
          <a:endParaRPr lang="fr-BE"/>
        </a:p>
      </dgm:t>
    </dgm:pt>
    <dgm:pt modelId="{4AE4A5D7-C9F7-4AD5-9FAB-333BF06B7C95}">
      <dgm:prSet/>
      <dgm:spPr/>
      <dgm:t>
        <a:bodyPr/>
        <a:lstStyle/>
        <a:p>
          <a:pPr rtl="0"/>
          <a:r>
            <a:rPr lang="fr-BE" dirty="0"/>
            <a:t>                                 </a:t>
          </a:r>
          <a:r>
            <a:rPr lang="fr-FR" dirty="0"/>
            <a:t>… </a:t>
          </a:r>
          <a:r>
            <a:rPr lang="fr-BE" dirty="0"/>
            <a:t>les sources possibles d’informations</a:t>
          </a:r>
        </a:p>
      </dgm:t>
    </dgm:pt>
    <dgm:pt modelId="{3BA1BD2E-4950-414C-A2D2-D9ED89FDA174}" type="parTrans" cxnId="{673FA265-672F-446E-94C8-C0B29D173843}">
      <dgm:prSet/>
      <dgm:spPr/>
      <dgm:t>
        <a:bodyPr/>
        <a:lstStyle/>
        <a:p>
          <a:endParaRPr lang="fr-BE"/>
        </a:p>
      </dgm:t>
    </dgm:pt>
    <dgm:pt modelId="{D18D4F96-A81C-4921-9C7C-2B00917F292A}" type="sibTrans" cxnId="{673FA265-672F-446E-94C8-C0B29D173843}">
      <dgm:prSet/>
      <dgm:spPr/>
      <dgm:t>
        <a:bodyPr/>
        <a:lstStyle/>
        <a:p>
          <a:endParaRPr lang="fr-BE"/>
        </a:p>
      </dgm:t>
    </dgm:pt>
    <dgm:pt modelId="{7F2ED06F-3109-4B03-90EA-A0233276FDB9}">
      <dgm:prSet/>
      <dgm:spPr/>
      <dgm:t>
        <a:bodyPr/>
        <a:lstStyle/>
        <a:p>
          <a:pPr rtl="0"/>
          <a:r>
            <a:rPr lang="fr-BE" dirty="0"/>
            <a:t>DANS L’OPTIQUE </a:t>
          </a:r>
          <a:r>
            <a:rPr lang="fr-FR" dirty="0"/>
            <a:t>… </a:t>
          </a:r>
          <a:r>
            <a:rPr lang="fr-BE" dirty="0"/>
            <a:t>de l’éducation aux choix (EDC)</a:t>
          </a:r>
        </a:p>
      </dgm:t>
    </dgm:pt>
    <dgm:pt modelId="{D72A43B2-487A-4B18-B33E-626C87648958}" type="parTrans" cxnId="{88647313-E6B5-4011-A7E5-5A74F990DF43}">
      <dgm:prSet/>
      <dgm:spPr/>
      <dgm:t>
        <a:bodyPr/>
        <a:lstStyle/>
        <a:p>
          <a:endParaRPr lang="fr-BE"/>
        </a:p>
      </dgm:t>
    </dgm:pt>
    <dgm:pt modelId="{02080C61-CEA9-4A1E-99EF-E8FE8A29A2F3}" type="sibTrans" cxnId="{88647313-E6B5-4011-A7E5-5A74F990DF43}">
      <dgm:prSet/>
      <dgm:spPr/>
      <dgm:t>
        <a:bodyPr/>
        <a:lstStyle/>
        <a:p>
          <a:endParaRPr lang="fr-BE"/>
        </a:p>
      </dgm:t>
    </dgm:pt>
    <dgm:pt modelId="{F37EAF1E-56AE-4DFA-A4AC-799E96395D8A}">
      <dgm:prSet/>
      <dgm:spPr/>
      <dgm:t>
        <a:bodyPr/>
        <a:lstStyle/>
        <a:p>
          <a:pPr rtl="0"/>
          <a:r>
            <a:rPr lang="fr-BE" dirty="0"/>
            <a:t>                               </a:t>
          </a:r>
          <a:r>
            <a:rPr lang="fr-FR" dirty="0"/>
            <a:t>… </a:t>
          </a:r>
          <a:r>
            <a:rPr lang="fr-BE" dirty="0"/>
            <a:t>l’évolution des CCL de 1C / 2C / 2S</a:t>
          </a:r>
        </a:p>
      </dgm:t>
    </dgm:pt>
    <dgm:pt modelId="{932970F8-C961-44BE-9444-CC97861C8452}" type="parTrans" cxnId="{6EC86999-DCE0-49D2-8C03-BC596DD51D40}">
      <dgm:prSet/>
      <dgm:spPr/>
      <dgm:t>
        <a:bodyPr/>
        <a:lstStyle/>
        <a:p>
          <a:endParaRPr lang="fr-BE"/>
        </a:p>
      </dgm:t>
    </dgm:pt>
    <dgm:pt modelId="{692BC244-B6F4-49E1-AEC2-4330F7F805A8}" type="sibTrans" cxnId="{6EC86999-DCE0-49D2-8C03-BC596DD51D40}">
      <dgm:prSet/>
      <dgm:spPr/>
      <dgm:t>
        <a:bodyPr/>
        <a:lstStyle/>
        <a:p>
          <a:endParaRPr lang="fr-BE"/>
        </a:p>
      </dgm:t>
    </dgm:pt>
    <dgm:pt modelId="{EF590C97-447A-FE40-B3BC-E6B61A9E271D}">
      <dgm:prSet/>
      <dgm:spPr/>
      <dgm:t>
        <a:bodyPr/>
        <a:lstStyle/>
        <a:p>
          <a:pPr rtl="0"/>
          <a:r>
            <a:rPr lang="fr-BE" dirty="0"/>
            <a:t>VIA diverses modalités d’accompagnement des équipes par les services FESec / diocésains</a:t>
          </a:r>
        </a:p>
      </dgm:t>
    </dgm:pt>
    <dgm:pt modelId="{5A4B2CCF-D3D1-AE4F-A31B-A16AE89753C8}" type="parTrans" cxnId="{4CD24F1A-D6EC-0F4F-A156-AC1380CD7077}">
      <dgm:prSet/>
      <dgm:spPr/>
      <dgm:t>
        <a:bodyPr/>
        <a:lstStyle/>
        <a:p>
          <a:endParaRPr lang="fr-FR"/>
        </a:p>
      </dgm:t>
    </dgm:pt>
    <dgm:pt modelId="{42E1BE26-75C2-2E49-B9AC-D372B931C7E7}" type="sibTrans" cxnId="{4CD24F1A-D6EC-0F4F-A156-AC1380CD7077}">
      <dgm:prSet/>
      <dgm:spPr/>
      <dgm:t>
        <a:bodyPr/>
        <a:lstStyle/>
        <a:p>
          <a:endParaRPr lang="fr-FR"/>
        </a:p>
      </dgm:t>
    </dgm:pt>
    <dgm:pt modelId="{AF981EB8-17DE-400A-B4BE-09E7083BC8DF}" type="pres">
      <dgm:prSet presAssocID="{F3F34667-C5B7-405D-B8DA-0FA006D2C819}" presName="Name0" presStyleCnt="0">
        <dgm:presLayoutVars>
          <dgm:chMax val="7"/>
          <dgm:chPref val="7"/>
          <dgm:dir/>
        </dgm:presLayoutVars>
      </dgm:prSet>
      <dgm:spPr/>
    </dgm:pt>
    <dgm:pt modelId="{6B2C43B8-55B0-4322-B9EB-C50F12ACD29D}" type="pres">
      <dgm:prSet presAssocID="{F3F34667-C5B7-405D-B8DA-0FA006D2C819}" presName="Name1" presStyleCnt="0"/>
      <dgm:spPr/>
    </dgm:pt>
    <dgm:pt modelId="{6FFFA6FB-1859-44DC-93F9-8B0590C9FE88}" type="pres">
      <dgm:prSet presAssocID="{F3F34667-C5B7-405D-B8DA-0FA006D2C819}" presName="cycle" presStyleCnt="0"/>
      <dgm:spPr/>
    </dgm:pt>
    <dgm:pt modelId="{B37D7EF8-9DE4-4CE9-862F-BDC60A6F52A9}" type="pres">
      <dgm:prSet presAssocID="{F3F34667-C5B7-405D-B8DA-0FA006D2C819}" presName="srcNode" presStyleLbl="node1" presStyleIdx="0" presStyleCnt="6"/>
      <dgm:spPr/>
    </dgm:pt>
    <dgm:pt modelId="{F9F4FBCD-3A0A-4469-BC5F-4F8E21B67998}" type="pres">
      <dgm:prSet presAssocID="{F3F34667-C5B7-405D-B8DA-0FA006D2C819}" presName="conn" presStyleLbl="parChTrans1D2" presStyleIdx="0" presStyleCnt="1"/>
      <dgm:spPr/>
    </dgm:pt>
    <dgm:pt modelId="{7360EB1F-3ED7-42D3-A164-87DBB94D8C0F}" type="pres">
      <dgm:prSet presAssocID="{F3F34667-C5B7-405D-B8DA-0FA006D2C819}" presName="extraNode" presStyleLbl="node1" presStyleIdx="0" presStyleCnt="6"/>
      <dgm:spPr/>
    </dgm:pt>
    <dgm:pt modelId="{332F4DF7-ED82-48C6-90BA-BCF4FB54E3F7}" type="pres">
      <dgm:prSet presAssocID="{F3F34667-C5B7-405D-B8DA-0FA006D2C819}" presName="dstNode" presStyleLbl="node1" presStyleIdx="0" presStyleCnt="6"/>
      <dgm:spPr/>
    </dgm:pt>
    <dgm:pt modelId="{047564ED-BC19-4DA1-A09D-B0208BBE9160}" type="pres">
      <dgm:prSet presAssocID="{80BD9387-E843-4CE9-A1A3-53B9216B6369}" presName="text_1" presStyleLbl="node1" presStyleIdx="0" presStyleCnt="6">
        <dgm:presLayoutVars>
          <dgm:bulletEnabled val="1"/>
        </dgm:presLayoutVars>
      </dgm:prSet>
      <dgm:spPr/>
    </dgm:pt>
    <dgm:pt modelId="{0004160C-5B95-40EF-8434-18BABA90A734}" type="pres">
      <dgm:prSet presAssocID="{80BD9387-E843-4CE9-A1A3-53B9216B6369}" presName="accent_1" presStyleCnt="0"/>
      <dgm:spPr/>
    </dgm:pt>
    <dgm:pt modelId="{CA658185-ACE8-44DE-9E5A-2A7A60E412F7}" type="pres">
      <dgm:prSet presAssocID="{80BD9387-E843-4CE9-A1A3-53B9216B6369}" presName="accentRepeatNode" presStyleLbl="solidFgAcc1" presStyleIdx="0" presStyleCnt="6"/>
      <dgm:spPr/>
    </dgm:pt>
    <dgm:pt modelId="{190B9F52-CC08-4E61-8524-D3989100E42F}" type="pres">
      <dgm:prSet presAssocID="{1360FEDE-E763-4CF7-A440-6D32BF04CF82}" presName="text_2" presStyleLbl="node1" presStyleIdx="1" presStyleCnt="6">
        <dgm:presLayoutVars>
          <dgm:bulletEnabled val="1"/>
        </dgm:presLayoutVars>
      </dgm:prSet>
      <dgm:spPr/>
    </dgm:pt>
    <dgm:pt modelId="{44697409-D4A6-41F4-BBBB-FE77595ACE9F}" type="pres">
      <dgm:prSet presAssocID="{1360FEDE-E763-4CF7-A440-6D32BF04CF82}" presName="accent_2" presStyleCnt="0"/>
      <dgm:spPr/>
    </dgm:pt>
    <dgm:pt modelId="{5B4FA957-F5A7-46C6-A3EC-75BA49C27019}" type="pres">
      <dgm:prSet presAssocID="{1360FEDE-E763-4CF7-A440-6D32BF04CF82}" presName="accentRepeatNode" presStyleLbl="solidFgAcc1" presStyleIdx="1" presStyleCnt="6"/>
      <dgm:spPr/>
    </dgm:pt>
    <dgm:pt modelId="{D64B5038-91F8-4C29-8E3C-E6F8499312D0}" type="pres">
      <dgm:prSet presAssocID="{4AE4A5D7-C9F7-4AD5-9FAB-333BF06B7C95}" presName="text_3" presStyleLbl="node1" presStyleIdx="2" presStyleCnt="6">
        <dgm:presLayoutVars>
          <dgm:bulletEnabled val="1"/>
        </dgm:presLayoutVars>
      </dgm:prSet>
      <dgm:spPr/>
    </dgm:pt>
    <dgm:pt modelId="{A8710548-CC62-4B7D-88CC-0BFD7C297CAC}" type="pres">
      <dgm:prSet presAssocID="{4AE4A5D7-C9F7-4AD5-9FAB-333BF06B7C95}" presName="accent_3" presStyleCnt="0"/>
      <dgm:spPr/>
    </dgm:pt>
    <dgm:pt modelId="{9572B28C-67A9-4364-AFFC-F102EFD7E10F}" type="pres">
      <dgm:prSet presAssocID="{4AE4A5D7-C9F7-4AD5-9FAB-333BF06B7C95}" presName="accentRepeatNode" presStyleLbl="solidFgAcc1" presStyleIdx="2" presStyleCnt="6"/>
      <dgm:spPr/>
    </dgm:pt>
    <dgm:pt modelId="{D71BFF9F-1B3A-4157-A3D8-5CB0DF5F055D}" type="pres">
      <dgm:prSet presAssocID="{7F2ED06F-3109-4B03-90EA-A0233276FDB9}" presName="text_4" presStyleLbl="node1" presStyleIdx="3" presStyleCnt="6">
        <dgm:presLayoutVars>
          <dgm:bulletEnabled val="1"/>
        </dgm:presLayoutVars>
      </dgm:prSet>
      <dgm:spPr/>
    </dgm:pt>
    <dgm:pt modelId="{0129C927-0401-4CB9-BEDD-CC528807D7E5}" type="pres">
      <dgm:prSet presAssocID="{7F2ED06F-3109-4B03-90EA-A0233276FDB9}" presName="accent_4" presStyleCnt="0"/>
      <dgm:spPr/>
    </dgm:pt>
    <dgm:pt modelId="{E06B8193-E935-4B29-864E-9EFDE3C7958E}" type="pres">
      <dgm:prSet presAssocID="{7F2ED06F-3109-4B03-90EA-A0233276FDB9}" presName="accentRepeatNode" presStyleLbl="solidFgAcc1" presStyleIdx="3" presStyleCnt="6"/>
      <dgm:spPr/>
    </dgm:pt>
    <dgm:pt modelId="{C5303514-B154-4CD6-970C-C909AE64AFEA}" type="pres">
      <dgm:prSet presAssocID="{F37EAF1E-56AE-4DFA-A4AC-799E96395D8A}" presName="text_5" presStyleLbl="node1" presStyleIdx="4" presStyleCnt="6">
        <dgm:presLayoutVars>
          <dgm:bulletEnabled val="1"/>
        </dgm:presLayoutVars>
      </dgm:prSet>
      <dgm:spPr/>
    </dgm:pt>
    <dgm:pt modelId="{69E3A77A-DF28-4A86-8595-7863B37EBFAB}" type="pres">
      <dgm:prSet presAssocID="{F37EAF1E-56AE-4DFA-A4AC-799E96395D8A}" presName="accent_5" presStyleCnt="0"/>
      <dgm:spPr/>
    </dgm:pt>
    <dgm:pt modelId="{CCBCA2CF-7606-4C0F-AE8A-299BD565D397}" type="pres">
      <dgm:prSet presAssocID="{F37EAF1E-56AE-4DFA-A4AC-799E96395D8A}" presName="accentRepeatNode" presStyleLbl="solidFgAcc1" presStyleIdx="4" presStyleCnt="6"/>
      <dgm:spPr/>
    </dgm:pt>
    <dgm:pt modelId="{C56F551F-D43B-2248-BB7A-4033330642EB}" type="pres">
      <dgm:prSet presAssocID="{EF590C97-447A-FE40-B3BC-E6B61A9E271D}" presName="text_6" presStyleLbl="node1" presStyleIdx="5" presStyleCnt="6">
        <dgm:presLayoutVars>
          <dgm:bulletEnabled val="1"/>
        </dgm:presLayoutVars>
      </dgm:prSet>
      <dgm:spPr/>
    </dgm:pt>
    <dgm:pt modelId="{CDB929F3-AC34-B94C-BBAD-89BF355AFB3D}" type="pres">
      <dgm:prSet presAssocID="{EF590C97-447A-FE40-B3BC-E6B61A9E271D}" presName="accent_6" presStyleCnt="0"/>
      <dgm:spPr/>
    </dgm:pt>
    <dgm:pt modelId="{F14B1389-5939-1348-BCB3-FD2BFA109B17}" type="pres">
      <dgm:prSet presAssocID="{EF590C97-447A-FE40-B3BC-E6B61A9E271D}" presName="accentRepeatNode" presStyleLbl="solidFgAcc1" presStyleIdx="5" presStyleCnt="6"/>
      <dgm:spPr/>
    </dgm:pt>
  </dgm:ptLst>
  <dgm:cxnLst>
    <dgm:cxn modelId="{88647313-E6B5-4011-A7E5-5A74F990DF43}" srcId="{F3F34667-C5B7-405D-B8DA-0FA006D2C819}" destId="{7F2ED06F-3109-4B03-90EA-A0233276FDB9}" srcOrd="3" destOrd="0" parTransId="{D72A43B2-487A-4B18-B33E-626C87648958}" sibTransId="{02080C61-CEA9-4A1E-99EF-E8FE8A29A2F3}"/>
    <dgm:cxn modelId="{4CD24F1A-D6EC-0F4F-A156-AC1380CD7077}" srcId="{F3F34667-C5B7-405D-B8DA-0FA006D2C819}" destId="{EF590C97-447A-FE40-B3BC-E6B61A9E271D}" srcOrd="5" destOrd="0" parTransId="{5A4B2CCF-D3D1-AE4F-A31B-A16AE89753C8}" sibTransId="{42E1BE26-75C2-2E49-B9AC-D372B931C7E7}"/>
    <dgm:cxn modelId="{673FA265-672F-446E-94C8-C0B29D173843}" srcId="{F3F34667-C5B7-405D-B8DA-0FA006D2C819}" destId="{4AE4A5D7-C9F7-4AD5-9FAB-333BF06B7C95}" srcOrd="2" destOrd="0" parTransId="{3BA1BD2E-4950-414C-A2D2-D9ED89FDA174}" sibTransId="{D18D4F96-A81C-4921-9C7C-2B00917F292A}"/>
    <dgm:cxn modelId="{EE6B794C-6FB5-42F5-9BB2-233F50CF9DA2}" srcId="{F3F34667-C5B7-405D-B8DA-0FA006D2C819}" destId="{1360FEDE-E763-4CF7-A440-6D32BF04CF82}" srcOrd="1" destOrd="0" parTransId="{C87F8E30-D9AB-4EBF-BBB2-B08DA4213B6F}" sibTransId="{3D52D71B-9A36-4870-ABEA-4C01779E9D67}"/>
    <dgm:cxn modelId="{09B8077B-89B8-4AC5-B7F4-BBD22AC8D3B9}" type="presOf" srcId="{F3F34667-C5B7-405D-B8DA-0FA006D2C819}" destId="{AF981EB8-17DE-400A-B4BE-09E7083BC8DF}" srcOrd="0" destOrd="0" presId="urn:microsoft.com/office/officeart/2008/layout/VerticalCurvedList"/>
    <dgm:cxn modelId="{D274218A-AFC7-4152-8558-63AE95939E3C}" type="presOf" srcId="{4AE4A5D7-C9F7-4AD5-9FAB-333BF06B7C95}" destId="{D64B5038-91F8-4C29-8E3C-E6F8499312D0}" srcOrd="0" destOrd="0" presId="urn:microsoft.com/office/officeart/2008/layout/VerticalCurvedList"/>
    <dgm:cxn modelId="{ED2D7D8E-6B54-4826-A159-3B9529F7A2B0}" type="presOf" srcId="{813A35FA-B213-4E4A-B9ED-920DC80F4BDA}" destId="{F9F4FBCD-3A0A-4469-BC5F-4F8E21B67998}" srcOrd="0" destOrd="0" presId="urn:microsoft.com/office/officeart/2008/layout/VerticalCurvedList"/>
    <dgm:cxn modelId="{0199FC90-744D-4832-841B-03836D5FC481}" type="presOf" srcId="{1360FEDE-E763-4CF7-A440-6D32BF04CF82}" destId="{190B9F52-CC08-4E61-8524-D3989100E42F}" srcOrd="0" destOrd="0" presId="urn:microsoft.com/office/officeart/2008/layout/VerticalCurvedList"/>
    <dgm:cxn modelId="{1E917F92-54C8-4BC9-BCAA-86DE9772B50A}" type="presOf" srcId="{F37EAF1E-56AE-4DFA-A4AC-799E96395D8A}" destId="{C5303514-B154-4CD6-970C-C909AE64AFEA}" srcOrd="0" destOrd="0" presId="urn:microsoft.com/office/officeart/2008/layout/VerticalCurvedList"/>
    <dgm:cxn modelId="{6EC86999-DCE0-49D2-8C03-BC596DD51D40}" srcId="{F3F34667-C5B7-405D-B8DA-0FA006D2C819}" destId="{F37EAF1E-56AE-4DFA-A4AC-799E96395D8A}" srcOrd="4" destOrd="0" parTransId="{932970F8-C961-44BE-9444-CC97861C8452}" sibTransId="{692BC244-B6F4-49E1-AEC2-4330F7F805A8}"/>
    <dgm:cxn modelId="{383647AB-32DD-4F14-97AB-2528B23982A7}" type="presOf" srcId="{80BD9387-E843-4CE9-A1A3-53B9216B6369}" destId="{047564ED-BC19-4DA1-A09D-B0208BBE9160}" srcOrd="0" destOrd="0" presId="urn:microsoft.com/office/officeart/2008/layout/VerticalCurvedList"/>
    <dgm:cxn modelId="{935585DE-E063-472B-B99A-F33B88A0D267}" srcId="{F3F34667-C5B7-405D-B8DA-0FA006D2C819}" destId="{80BD9387-E843-4CE9-A1A3-53B9216B6369}" srcOrd="0" destOrd="0" parTransId="{C9815804-95A1-4A41-B691-3B4092710D15}" sibTransId="{813A35FA-B213-4E4A-B9ED-920DC80F4BDA}"/>
    <dgm:cxn modelId="{C3011EE7-8C87-4D4E-9404-9B861097ABB5}" type="presOf" srcId="{7F2ED06F-3109-4B03-90EA-A0233276FDB9}" destId="{D71BFF9F-1B3A-4157-A3D8-5CB0DF5F055D}" srcOrd="0" destOrd="0" presId="urn:microsoft.com/office/officeart/2008/layout/VerticalCurvedList"/>
    <dgm:cxn modelId="{11CD32FB-A55E-6E4D-AFC4-110FB1AB744C}" type="presOf" srcId="{EF590C97-447A-FE40-B3BC-E6B61A9E271D}" destId="{C56F551F-D43B-2248-BB7A-4033330642EB}" srcOrd="0" destOrd="0" presId="urn:microsoft.com/office/officeart/2008/layout/VerticalCurvedList"/>
    <dgm:cxn modelId="{E6FB160A-F49B-40A0-ACEE-5FA381AE4F67}" type="presParOf" srcId="{AF981EB8-17DE-400A-B4BE-09E7083BC8DF}" destId="{6B2C43B8-55B0-4322-B9EB-C50F12ACD29D}" srcOrd="0" destOrd="0" presId="urn:microsoft.com/office/officeart/2008/layout/VerticalCurvedList"/>
    <dgm:cxn modelId="{BA490FD0-3B48-496C-8A28-528BF0C0A46B}" type="presParOf" srcId="{6B2C43B8-55B0-4322-B9EB-C50F12ACD29D}" destId="{6FFFA6FB-1859-44DC-93F9-8B0590C9FE88}" srcOrd="0" destOrd="0" presId="urn:microsoft.com/office/officeart/2008/layout/VerticalCurvedList"/>
    <dgm:cxn modelId="{FFB67774-9A21-457F-9001-DA113140A0A8}" type="presParOf" srcId="{6FFFA6FB-1859-44DC-93F9-8B0590C9FE88}" destId="{B37D7EF8-9DE4-4CE9-862F-BDC60A6F52A9}" srcOrd="0" destOrd="0" presId="urn:microsoft.com/office/officeart/2008/layout/VerticalCurvedList"/>
    <dgm:cxn modelId="{2823B521-E51B-4B02-A1C3-D52C00F61B03}" type="presParOf" srcId="{6FFFA6FB-1859-44DC-93F9-8B0590C9FE88}" destId="{F9F4FBCD-3A0A-4469-BC5F-4F8E21B67998}" srcOrd="1" destOrd="0" presId="urn:microsoft.com/office/officeart/2008/layout/VerticalCurvedList"/>
    <dgm:cxn modelId="{FC5C4273-5E38-4282-8EDA-50FDF3858EDD}" type="presParOf" srcId="{6FFFA6FB-1859-44DC-93F9-8B0590C9FE88}" destId="{7360EB1F-3ED7-42D3-A164-87DBB94D8C0F}" srcOrd="2" destOrd="0" presId="urn:microsoft.com/office/officeart/2008/layout/VerticalCurvedList"/>
    <dgm:cxn modelId="{85AB8503-6E34-47F4-AE93-96576D2C826A}" type="presParOf" srcId="{6FFFA6FB-1859-44DC-93F9-8B0590C9FE88}" destId="{332F4DF7-ED82-48C6-90BA-BCF4FB54E3F7}" srcOrd="3" destOrd="0" presId="urn:microsoft.com/office/officeart/2008/layout/VerticalCurvedList"/>
    <dgm:cxn modelId="{5B79A451-6007-4879-ABEE-9A75905E4784}" type="presParOf" srcId="{6B2C43B8-55B0-4322-B9EB-C50F12ACD29D}" destId="{047564ED-BC19-4DA1-A09D-B0208BBE9160}" srcOrd="1" destOrd="0" presId="urn:microsoft.com/office/officeart/2008/layout/VerticalCurvedList"/>
    <dgm:cxn modelId="{B643E0ED-89E9-4A20-B5F9-D3334E52DE15}" type="presParOf" srcId="{6B2C43B8-55B0-4322-B9EB-C50F12ACD29D}" destId="{0004160C-5B95-40EF-8434-18BABA90A734}" srcOrd="2" destOrd="0" presId="urn:microsoft.com/office/officeart/2008/layout/VerticalCurvedList"/>
    <dgm:cxn modelId="{81C42F6A-A406-4BD4-8AD1-1B90C1A9507B}" type="presParOf" srcId="{0004160C-5B95-40EF-8434-18BABA90A734}" destId="{CA658185-ACE8-44DE-9E5A-2A7A60E412F7}" srcOrd="0" destOrd="0" presId="urn:microsoft.com/office/officeart/2008/layout/VerticalCurvedList"/>
    <dgm:cxn modelId="{D114AFC2-8E59-4AC2-8CE1-1866C00CD9F4}" type="presParOf" srcId="{6B2C43B8-55B0-4322-B9EB-C50F12ACD29D}" destId="{190B9F52-CC08-4E61-8524-D3989100E42F}" srcOrd="3" destOrd="0" presId="urn:microsoft.com/office/officeart/2008/layout/VerticalCurvedList"/>
    <dgm:cxn modelId="{6A0153A1-F5F7-4808-A75D-D65710CACC75}" type="presParOf" srcId="{6B2C43B8-55B0-4322-B9EB-C50F12ACD29D}" destId="{44697409-D4A6-41F4-BBBB-FE77595ACE9F}" srcOrd="4" destOrd="0" presId="urn:microsoft.com/office/officeart/2008/layout/VerticalCurvedList"/>
    <dgm:cxn modelId="{C20D5D2D-771E-402A-AD36-39F970049CAA}" type="presParOf" srcId="{44697409-D4A6-41F4-BBBB-FE77595ACE9F}" destId="{5B4FA957-F5A7-46C6-A3EC-75BA49C27019}" srcOrd="0" destOrd="0" presId="urn:microsoft.com/office/officeart/2008/layout/VerticalCurvedList"/>
    <dgm:cxn modelId="{4964D4F4-3C7B-4C21-8F5B-3A9788A50E0D}" type="presParOf" srcId="{6B2C43B8-55B0-4322-B9EB-C50F12ACD29D}" destId="{D64B5038-91F8-4C29-8E3C-E6F8499312D0}" srcOrd="5" destOrd="0" presId="urn:microsoft.com/office/officeart/2008/layout/VerticalCurvedList"/>
    <dgm:cxn modelId="{E7216C6B-AB06-4ED5-87C1-0243FC8BE85F}" type="presParOf" srcId="{6B2C43B8-55B0-4322-B9EB-C50F12ACD29D}" destId="{A8710548-CC62-4B7D-88CC-0BFD7C297CAC}" srcOrd="6" destOrd="0" presId="urn:microsoft.com/office/officeart/2008/layout/VerticalCurvedList"/>
    <dgm:cxn modelId="{FF6714CA-9260-47B0-A2E5-D794CDCF6ABF}" type="presParOf" srcId="{A8710548-CC62-4B7D-88CC-0BFD7C297CAC}" destId="{9572B28C-67A9-4364-AFFC-F102EFD7E10F}" srcOrd="0" destOrd="0" presId="urn:microsoft.com/office/officeart/2008/layout/VerticalCurvedList"/>
    <dgm:cxn modelId="{6437D145-7202-4742-B793-399360D7D55B}" type="presParOf" srcId="{6B2C43B8-55B0-4322-B9EB-C50F12ACD29D}" destId="{D71BFF9F-1B3A-4157-A3D8-5CB0DF5F055D}" srcOrd="7" destOrd="0" presId="urn:microsoft.com/office/officeart/2008/layout/VerticalCurvedList"/>
    <dgm:cxn modelId="{BAD5554A-437F-4286-A076-1CC040DB6C02}" type="presParOf" srcId="{6B2C43B8-55B0-4322-B9EB-C50F12ACD29D}" destId="{0129C927-0401-4CB9-BEDD-CC528807D7E5}" srcOrd="8" destOrd="0" presId="urn:microsoft.com/office/officeart/2008/layout/VerticalCurvedList"/>
    <dgm:cxn modelId="{13A726F7-503C-4162-9E8B-D3D6FB4C6DD3}" type="presParOf" srcId="{0129C927-0401-4CB9-BEDD-CC528807D7E5}" destId="{E06B8193-E935-4B29-864E-9EFDE3C7958E}" srcOrd="0" destOrd="0" presId="urn:microsoft.com/office/officeart/2008/layout/VerticalCurvedList"/>
    <dgm:cxn modelId="{5D45EA41-D090-4FD3-8E4F-5C00AC40B0AF}" type="presParOf" srcId="{6B2C43B8-55B0-4322-B9EB-C50F12ACD29D}" destId="{C5303514-B154-4CD6-970C-C909AE64AFEA}" srcOrd="9" destOrd="0" presId="urn:microsoft.com/office/officeart/2008/layout/VerticalCurvedList"/>
    <dgm:cxn modelId="{C04BF493-F244-444A-82B7-1C354201AF0B}" type="presParOf" srcId="{6B2C43B8-55B0-4322-B9EB-C50F12ACD29D}" destId="{69E3A77A-DF28-4A86-8595-7863B37EBFAB}" srcOrd="10" destOrd="0" presId="urn:microsoft.com/office/officeart/2008/layout/VerticalCurvedList"/>
    <dgm:cxn modelId="{E9B06E71-BDEC-4502-980C-E03FFC8FF096}" type="presParOf" srcId="{69E3A77A-DF28-4A86-8595-7863B37EBFAB}" destId="{CCBCA2CF-7606-4C0F-AE8A-299BD565D397}" srcOrd="0" destOrd="0" presId="urn:microsoft.com/office/officeart/2008/layout/VerticalCurvedList"/>
    <dgm:cxn modelId="{CA4C3CAF-4FA1-A34F-A7EA-911C9A0E34CD}" type="presParOf" srcId="{6B2C43B8-55B0-4322-B9EB-C50F12ACD29D}" destId="{C56F551F-D43B-2248-BB7A-4033330642EB}" srcOrd="11" destOrd="0" presId="urn:microsoft.com/office/officeart/2008/layout/VerticalCurvedList"/>
    <dgm:cxn modelId="{4B3E2073-08CA-B14B-97DF-4987262FDE57}" type="presParOf" srcId="{6B2C43B8-55B0-4322-B9EB-C50F12ACD29D}" destId="{CDB929F3-AC34-B94C-BBAD-89BF355AFB3D}" srcOrd="12" destOrd="0" presId="urn:microsoft.com/office/officeart/2008/layout/VerticalCurvedList"/>
    <dgm:cxn modelId="{DE8DCE2E-F1DF-6047-A9B3-EAA4443E4120}" type="presParOf" srcId="{CDB929F3-AC34-B94C-BBAD-89BF355AFB3D}" destId="{F14B1389-5939-1348-BCB3-FD2BFA109B1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F4FBCD-3A0A-4469-BC5F-4F8E21B67998}">
      <dsp:nvSpPr>
        <dsp:cNvPr id="0" name=""/>
        <dsp:cNvSpPr/>
      </dsp:nvSpPr>
      <dsp:spPr>
        <a:xfrm>
          <a:off x="-5173043" y="-792386"/>
          <a:ext cx="6160278" cy="6160278"/>
        </a:xfrm>
        <a:prstGeom prst="blockArc">
          <a:avLst>
            <a:gd name="adj1" fmla="val 18900000"/>
            <a:gd name="adj2" fmla="val 2700000"/>
            <a:gd name="adj3" fmla="val 351"/>
          </a:avLst>
        </a:prstGeom>
        <a:noFill/>
        <a:ln w="22225" cap="rnd" cmpd="sng" algn="ctr">
          <a:solidFill>
            <a:schemeClr val="accent1">
              <a:tint val="99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47564ED-BC19-4DA1-A09D-B0208BBE9160}">
      <dsp:nvSpPr>
        <dsp:cNvPr id="0" name=""/>
        <dsp:cNvSpPr/>
      </dsp:nvSpPr>
      <dsp:spPr>
        <a:xfrm>
          <a:off x="368204" y="240946"/>
          <a:ext cx="10847970" cy="481709"/>
        </a:xfrm>
        <a:prstGeom prst="rect">
          <a:avLst/>
        </a:prstGeom>
        <a:solidFill>
          <a:schemeClr val="accent1">
            <a:shade val="80000"/>
            <a:hueOff val="0"/>
            <a:satOff val="0"/>
            <a:lumOff val="0"/>
            <a:alphaOff val="0"/>
          </a:schemeClr>
        </a:solidFill>
        <a:ln>
          <a:noFill/>
        </a:ln>
        <a:effectLst>
          <a:outerShdw blurRad="38100" dist="25400" dir="5400000" rotWithShape="0">
            <a:srgbClr val="000000">
              <a:alpha val="5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2357" tIns="48260" rIns="48260" bIns="48260" numCol="1" spcCol="1270" anchor="ctr" anchorCtr="0">
          <a:noAutofit/>
        </a:bodyPr>
        <a:lstStyle/>
        <a:p>
          <a:pPr marL="0" lvl="0" indent="0" algn="l" defTabSz="844550" rtl="0">
            <a:lnSpc>
              <a:spcPct val="90000"/>
            </a:lnSpc>
            <a:spcBef>
              <a:spcPct val="0"/>
            </a:spcBef>
            <a:spcAft>
              <a:spcPct val="35000"/>
            </a:spcAft>
            <a:buNone/>
          </a:pPr>
          <a:r>
            <a:rPr lang="fr-BE" sz="1900" kern="1200" dirty="0"/>
            <a:t>AU DEPART de constats de difficultés, d’un état des lieux des freins à lever, des ressources disponibles </a:t>
          </a:r>
          <a:r>
            <a:rPr lang="fr-FR" sz="1900" kern="1200" dirty="0"/>
            <a:t>…</a:t>
          </a:r>
          <a:r>
            <a:rPr lang="fr-BE" sz="1900" kern="1200" dirty="0"/>
            <a:t> </a:t>
          </a:r>
        </a:p>
      </dsp:txBody>
      <dsp:txXfrm>
        <a:off x="368204" y="240946"/>
        <a:ext cx="10847970" cy="481709"/>
      </dsp:txXfrm>
    </dsp:sp>
    <dsp:sp modelId="{CA658185-ACE8-44DE-9E5A-2A7A60E412F7}">
      <dsp:nvSpPr>
        <dsp:cNvPr id="0" name=""/>
        <dsp:cNvSpPr/>
      </dsp:nvSpPr>
      <dsp:spPr>
        <a:xfrm>
          <a:off x="67136" y="180732"/>
          <a:ext cx="602136" cy="60213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190B9F52-CC08-4E61-8524-D3989100E42F}">
      <dsp:nvSpPr>
        <dsp:cNvPr id="0" name=""/>
        <dsp:cNvSpPr/>
      </dsp:nvSpPr>
      <dsp:spPr>
        <a:xfrm>
          <a:off x="764443" y="963418"/>
          <a:ext cx="10451732" cy="481709"/>
        </a:xfrm>
        <a:prstGeom prst="rect">
          <a:avLst/>
        </a:prstGeom>
        <a:solidFill>
          <a:schemeClr val="accent1">
            <a:shade val="80000"/>
            <a:hueOff val="151353"/>
            <a:satOff val="-15153"/>
            <a:lumOff val="8257"/>
            <a:alphaOff val="0"/>
          </a:schemeClr>
        </a:solidFill>
        <a:ln>
          <a:noFill/>
        </a:ln>
        <a:effectLst>
          <a:outerShdw blurRad="38100" dist="25400" dir="5400000" rotWithShape="0">
            <a:srgbClr val="000000">
              <a:alpha val="5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2357" tIns="48260" rIns="48260" bIns="48260" numCol="1" spcCol="1270" anchor="ctr" anchorCtr="0">
          <a:noAutofit/>
        </a:bodyPr>
        <a:lstStyle/>
        <a:p>
          <a:pPr marL="0" lvl="0" indent="0" algn="l" defTabSz="844550" rtl="0">
            <a:lnSpc>
              <a:spcPct val="90000"/>
            </a:lnSpc>
            <a:spcBef>
              <a:spcPct val="0"/>
            </a:spcBef>
            <a:spcAft>
              <a:spcPct val="35000"/>
            </a:spcAft>
            <a:buNone/>
          </a:pPr>
          <a:r>
            <a:rPr lang="fr-BE" sz="1900" kern="1200" dirty="0"/>
            <a:t>POUR s’interroger sur  </a:t>
          </a:r>
          <a:r>
            <a:rPr lang="fr-FR" sz="1900" kern="1200" dirty="0"/>
            <a:t>…  </a:t>
          </a:r>
          <a:r>
            <a:rPr lang="fr-BE" sz="1900" kern="1200" dirty="0"/>
            <a:t>la place du jeune dans le processus et le rôle des parents </a:t>
          </a:r>
        </a:p>
      </dsp:txBody>
      <dsp:txXfrm>
        <a:off x="764443" y="963418"/>
        <a:ext cx="10451732" cy="481709"/>
      </dsp:txXfrm>
    </dsp:sp>
    <dsp:sp modelId="{5B4FA957-F5A7-46C6-A3EC-75BA49C27019}">
      <dsp:nvSpPr>
        <dsp:cNvPr id="0" name=""/>
        <dsp:cNvSpPr/>
      </dsp:nvSpPr>
      <dsp:spPr>
        <a:xfrm>
          <a:off x="463375" y="903204"/>
          <a:ext cx="602136" cy="60213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D64B5038-91F8-4C29-8E3C-E6F8499312D0}">
      <dsp:nvSpPr>
        <dsp:cNvPr id="0" name=""/>
        <dsp:cNvSpPr/>
      </dsp:nvSpPr>
      <dsp:spPr>
        <a:xfrm>
          <a:off x="945633" y="1685890"/>
          <a:ext cx="10270542" cy="481709"/>
        </a:xfrm>
        <a:prstGeom prst="rect">
          <a:avLst/>
        </a:prstGeom>
        <a:solidFill>
          <a:schemeClr val="accent1">
            <a:shade val="80000"/>
            <a:hueOff val="302707"/>
            <a:satOff val="-30306"/>
            <a:lumOff val="16513"/>
            <a:alphaOff val="0"/>
          </a:schemeClr>
        </a:solidFill>
        <a:ln>
          <a:noFill/>
        </a:ln>
        <a:effectLst>
          <a:outerShdw blurRad="38100" dist="25400" dir="5400000" rotWithShape="0">
            <a:srgbClr val="000000">
              <a:alpha val="5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2357" tIns="48260" rIns="48260" bIns="48260" numCol="1" spcCol="1270" anchor="ctr" anchorCtr="0">
          <a:noAutofit/>
        </a:bodyPr>
        <a:lstStyle/>
        <a:p>
          <a:pPr marL="0" lvl="0" indent="0" algn="l" defTabSz="844550" rtl="0">
            <a:lnSpc>
              <a:spcPct val="90000"/>
            </a:lnSpc>
            <a:spcBef>
              <a:spcPct val="0"/>
            </a:spcBef>
            <a:spcAft>
              <a:spcPct val="35000"/>
            </a:spcAft>
            <a:buNone/>
          </a:pPr>
          <a:r>
            <a:rPr lang="fr-BE" sz="1900" kern="1200" dirty="0"/>
            <a:t>                                 </a:t>
          </a:r>
          <a:r>
            <a:rPr lang="fr-FR" sz="1900" kern="1200" dirty="0"/>
            <a:t>… </a:t>
          </a:r>
          <a:r>
            <a:rPr lang="fr-BE" sz="1900" kern="1200" dirty="0"/>
            <a:t>les sources possibles d’informations</a:t>
          </a:r>
        </a:p>
      </dsp:txBody>
      <dsp:txXfrm>
        <a:off x="945633" y="1685890"/>
        <a:ext cx="10270542" cy="481709"/>
      </dsp:txXfrm>
    </dsp:sp>
    <dsp:sp modelId="{9572B28C-67A9-4364-AFFC-F102EFD7E10F}">
      <dsp:nvSpPr>
        <dsp:cNvPr id="0" name=""/>
        <dsp:cNvSpPr/>
      </dsp:nvSpPr>
      <dsp:spPr>
        <a:xfrm>
          <a:off x="644565" y="1625676"/>
          <a:ext cx="602136" cy="60213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D71BFF9F-1B3A-4157-A3D8-5CB0DF5F055D}">
      <dsp:nvSpPr>
        <dsp:cNvPr id="0" name=""/>
        <dsp:cNvSpPr/>
      </dsp:nvSpPr>
      <dsp:spPr>
        <a:xfrm>
          <a:off x="945633" y="2407905"/>
          <a:ext cx="10270542" cy="481709"/>
        </a:xfrm>
        <a:prstGeom prst="rect">
          <a:avLst/>
        </a:prstGeom>
        <a:solidFill>
          <a:schemeClr val="accent1">
            <a:shade val="80000"/>
            <a:hueOff val="454060"/>
            <a:satOff val="-45459"/>
            <a:lumOff val="24770"/>
            <a:alphaOff val="0"/>
          </a:schemeClr>
        </a:solidFill>
        <a:ln>
          <a:noFill/>
        </a:ln>
        <a:effectLst>
          <a:outerShdw blurRad="38100" dist="25400" dir="5400000" rotWithShape="0">
            <a:srgbClr val="000000">
              <a:alpha val="5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2357" tIns="48260" rIns="48260" bIns="48260" numCol="1" spcCol="1270" anchor="ctr" anchorCtr="0">
          <a:noAutofit/>
        </a:bodyPr>
        <a:lstStyle/>
        <a:p>
          <a:pPr marL="0" lvl="0" indent="0" algn="l" defTabSz="844550" rtl="0">
            <a:lnSpc>
              <a:spcPct val="90000"/>
            </a:lnSpc>
            <a:spcBef>
              <a:spcPct val="0"/>
            </a:spcBef>
            <a:spcAft>
              <a:spcPct val="35000"/>
            </a:spcAft>
            <a:buNone/>
          </a:pPr>
          <a:r>
            <a:rPr lang="fr-BE" sz="1900" kern="1200" dirty="0"/>
            <a:t>DANS L’OPTIQUE </a:t>
          </a:r>
          <a:r>
            <a:rPr lang="fr-FR" sz="1900" kern="1200" dirty="0"/>
            <a:t>… </a:t>
          </a:r>
          <a:r>
            <a:rPr lang="fr-BE" sz="1900" kern="1200" dirty="0"/>
            <a:t>de l’éducation aux choix (EDC)</a:t>
          </a:r>
        </a:p>
      </dsp:txBody>
      <dsp:txXfrm>
        <a:off x="945633" y="2407905"/>
        <a:ext cx="10270542" cy="481709"/>
      </dsp:txXfrm>
    </dsp:sp>
    <dsp:sp modelId="{E06B8193-E935-4B29-864E-9EFDE3C7958E}">
      <dsp:nvSpPr>
        <dsp:cNvPr id="0" name=""/>
        <dsp:cNvSpPr/>
      </dsp:nvSpPr>
      <dsp:spPr>
        <a:xfrm>
          <a:off x="644565" y="2347691"/>
          <a:ext cx="602136" cy="60213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C5303514-B154-4CD6-970C-C909AE64AFEA}">
      <dsp:nvSpPr>
        <dsp:cNvPr id="0" name=""/>
        <dsp:cNvSpPr/>
      </dsp:nvSpPr>
      <dsp:spPr>
        <a:xfrm>
          <a:off x="764443" y="3130377"/>
          <a:ext cx="10451732" cy="481709"/>
        </a:xfrm>
        <a:prstGeom prst="rect">
          <a:avLst/>
        </a:prstGeom>
        <a:solidFill>
          <a:schemeClr val="accent1">
            <a:shade val="80000"/>
            <a:hueOff val="605413"/>
            <a:satOff val="-60612"/>
            <a:lumOff val="33026"/>
            <a:alphaOff val="0"/>
          </a:schemeClr>
        </a:solidFill>
        <a:ln>
          <a:noFill/>
        </a:ln>
        <a:effectLst>
          <a:outerShdw blurRad="38100" dist="25400" dir="5400000" rotWithShape="0">
            <a:srgbClr val="000000">
              <a:alpha val="5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2357" tIns="48260" rIns="48260" bIns="48260" numCol="1" spcCol="1270" anchor="ctr" anchorCtr="0">
          <a:noAutofit/>
        </a:bodyPr>
        <a:lstStyle/>
        <a:p>
          <a:pPr marL="0" lvl="0" indent="0" algn="l" defTabSz="844550" rtl="0">
            <a:lnSpc>
              <a:spcPct val="90000"/>
            </a:lnSpc>
            <a:spcBef>
              <a:spcPct val="0"/>
            </a:spcBef>
            <a:spcAft>
              <a:spcPct val="35000"/>
            </a:spcAft>
            <a:buNone/>
          </a:pPr>
          <a:r>
            <a:rPr lang="fr-BE" sz="1900" kern="1200" dirty="0"/>
            <a:t>                               </a:t>
          </a:r>
          <a:r>
            <a:rPr lang="fr-FR" sz="1900" kern="1200" dirty="0"/>
            <a:t>… </a:t>
          </a:r>
          <a:r>
            <a:rPr lang="fr-BE" sz="1900" kern="1200" dirty="0"/>
            <a:t>l’évolution des CCL de 1C / 2C / 2S</a:t>
          </a:r>
        </a:p>
      </dsp:txBody>
      <dsp:txXfrm>
        <a:off x="764443" y="3130377"/>
        <a:ext cx="10451732" cy="481709"/>
      </dsp:txXfrm>
    </dsp:sp>
    <dsp:sp modelId="{CCBCA2CF-7606-4C0F-AE8A-299BD565D397}">
      <dsp:nvSpPr>
        <dsp:cNvPr id="0" name=""/>
        <dsp:cNvSpPr/>
      </dsp:nvSpPr>
      <dsp:spPr>
        <a:xfrm>
          <a:off x="463375" y="3070163"/>
          <a:ext cx="602136" cy="60213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C56F551F-D43B-2248-BB7A-4033330642EB}">
      <dsp:nvSpPr>
        <dsp:cNvPr id="0" name=""/>
        <dsp:cNvSpPr/>
      </dsp:nvSpPr>
      <dsp:spPr>
        <a:xfrm>
          <a:off x="368204" y="3852849"/>
          <a:ext cx="10847970" cy="481709"/>
        </a:xfrm>
        <a:prstGeom prst="rect">
          <a:avLst/>
        </a:prstGeom>
        <a:solidFill>
          <a:schemeClr val="accent1">
            <a:shade val="80000"/>
            <a:hueOff val="756767"/>
            <a:satOff val="-75765"/>
            <a:lumOff val="41283"/>
            <a:alphaOff val="0"/>
          </a:schemeClr>
        </a:solidFill>
        <a:ln>
          <a:noFill/>
        </a:ln>
        <a:effectLst>
          <a:outerShdw blurRad="38100" dist="25400" dir="5400000" rotWithShape="0">
            <a:srgbClr val="000000">
              <a:alpha val="5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2357" tIns="48260" rIns="48260" bIns="48260" numCol="1" spcCol="1270" anchor="ctr" anchorCtr="0">
          <a:noAutofit/>
        </a:bodyPr>
        <a:lstStyle/>
        <a:p>
          <a:pPr marL="0" lvl="0" indent="0" algn="l" defTabSz="844550" rtl="0">
            <a:lnSpc>
              <a:spcPct val="90000"/>
            </a:lnSpc>
            <a:spcBef>
              <a:spcPct val="0"/>
            </a:spcBef>
            <a:spcAft>
              <a:spcPct val="35000"/>
            </a:spcAft>
            <a:buNone/>
          </a:pPr>
          <a:r>
            <a:rPr lang="fr-BE" sz="1900" kern="1200" dirty="0"/>
            <a:t>VIA diverses modalités d’accompagnement des équipes par les services FESec / diocésains</a:t>
          </a:r>
        </a:p>
      </dsp:txBody>
      <dsp:txXfrm>
        <a:off x="368204" y="3852849"/>
        <a:ext cx="10847970" cy="481709"/>
      </dsp:txXfrm>
    </dsp:sp>
    <dsp:sp modelId="{F14B1389-5939-1348-BCB3-FD2BFA109B17}">
      <dsp:nvSpPr>
        <dsp:cNvPr id="0" name=""/>
        <dsp:cNvSpPr/>
      </dsp:nvSpPr>
      <dsp:spPr>
        <a:xfrm>
          <a:off x="67136" y="3792636"/>
          <a:ext cx="602136" cy="60213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78F4B1-E76B-A541-BBE8-5520465912BD}" type="datetimeFigureOut">
              <a:rPr lang="fr-FR" smtClean="0"/>
              <a:t>08/05/2020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C71613-8AE9-9649-A503-22C508388D4B}" type="slidenum">
              <a:rPr lang="fr-FR" smtClean="0"/>
              <a:t>‹N°›</a:t>
            </a:fld>
            <a:endParaRPr lang="fr-FR"/>
          </a:p>
        </p:txBody>
      </p:sp>
    </p:spTree>
    <p:extLst>
      <p:ext uri="{BB962C8B-B14F-4D97-AF65-F5344CB8AC3E}">
        <p14:creationId xmlns:p14="http://schemas.microsoft.com/office/powerpoint/2010/main" val="2133674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5/8/2020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239479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338290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5/8/2020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320920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E97799C9-84D9-46D2-A11E-BCF8A720529D}" type="slidenum">
              <a:rPr lang="en-US" smtClean="0"/>
              <a:t>‹N°›</a:t>
            </a:fld>
            <a:endParaRPr lang="en-US" dirty="0"/>
          </a:p>
        </p:txBody>
      </p:sp>
    </p:spTree>
    <p:extLst>
      <p:ext uri="{BB962C8B-B14F-4D97-AF65-F5344CB8AC3E}">
        <p14:creationId xmlns:p14="http://schemas.microsoft.com/office/powerpoint/2010/main" val="1088857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fr-FR"/>
              <a:t>Modifiez le style du titre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5/8/2020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33177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‹N°›</a:t>
            </a:fld>
            <a:endParaRPr lang="en-US" dirty="0"/>
          </a:p>
        </p:txBody>
      </p:sp>
    </p:spTree>
    <p:extLst>
      <p:ext uri="{BB962C8B-B14F-4D97-AF65-F5344CB8AC3E}">
        <p14:creationId xmlns:p14="http://schemas.microsoft.com/office/powerpoint/2010/main" val="1121303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542246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294175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340015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fr-FR"/>
              <a:t>Modifiez le style du titre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5/8/2020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489633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46926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5/8/2020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‹N°›</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02499197"/>
      </p:ext>
    </p:extLst>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paulmasson.atimbli.net/site/spip.php?article171" TargetMode="External"/><Relationship Id="rId2" Type="http://schemas.openxmlformats.org/officeDocument/2006/relationships/hyperlink" Target="https://www.seemy.com/fr/2017/01/structurez-vos-idees-simplement-grace-a-methode-circept.html"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42191" y="5232176"/>
            <a:ext cx="10993549" cy="987602"/>
          </a:xfrm>
        </p:spPr>
        <p:txBody>
          <a:bodyPr/>
          <a:lstStyle/>
          <a:p>
            <a:pPr algn="ctr"/>
            <a:r>
              <a:rPr lang="fr-BE" dirty="0">
                <a:solidFill>
                  <a:schemeClr val="bg1"/>
                </a:solidFill>
              </a:rPr>
              <a:t>Axe 1:  Education auX choix</a:t>
            </a:r>
          </a:p>
        </p:txBody>
      </p:sp>
      <p:sp>
        <p:nvSpPr>
          <p:cNvPr id="5" name="Titre 1"/>
          <p:cNvSpPr txBox="1">
            <a:spLocks/>
          </p:cNvSpPr>
          <p:nvPr/>
        </p:nvSpPr>
        <p:spPr>
          <a:xfrm>
            <a:off x="544020" y="701025"/>
            <a:ext cx="10993549" cy="1475013"/>
          </a:xfrm>
          <a:prstGeom prst="rect">
            <a:avLst/>
          </a:prstGeom>
          <a:effectLst/>
        </p:spPr>
        <p:txBody>
          <a:bodyPr vert="horz" lIns="91440" tIns="45720" rIns="91440" bIns="45720" rtlCol="0" anchor="b">
            <a:normAutofit/>
          </a:bodyPr>
          <a:lstStyle>
            <a:lvl1pPr algn="l" defTabSz="457200" rtl="0" eaLnBrk="1" latinLnBrk="0" hangingPunct="1">
              <a:spcBef>
                <a:spcPct val="0"/>
              </a:spcBef>
              <a:buNone/>
              <a:defRPr sz="3600" b="0" kern="1200" cap="all">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BE" dirty="0"/>
              <a:t>Plan d’actions prioritaires </a:t>
            </a:r>
            <a:br>
              <a:rPr lang="fr-BE" dirty="0"/>
            </a:br>
            <a:r>
              <a:rPr lang="fr-BE" dirty="0"/>
              <a:t>Fesec</a:t>
            </a:r>
          </a:p>
        </p:txBody>
      </p:sp>
      <p:pic>
        <p:nvPicPr>
          <p:cNvPr id="4" name="Picture 2" descr="C:\Documents and Settings\christophe.cavillot\Bureau\SEGeC.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7835" y="3172693"/>
            <a:ext cx="3628805" cy="21293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86552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Eléments d’explication : l’étape initiale de construction de la vision  et des concepts</a:t>
            </a:r>
          </a:p>
        </p:txBody>
      </p:sp>
      <p:sp>
        <p:nvSpPr>
          <p:cNvPr id="3" name="ZoneTexte 2"/>
          <p:cNvSpPr txBox="1"/>
          <p:nvPr/>
        </p:nvSpPr>
        <p:spPr>
          <a:xfrm>
            <a:off x="575894" y="1964353"/>
            <a:ext cx="11035615" cy="461665"/>
          </a:xfrm>
          <a:prstGeom prst="rect">
            <a:avLst/>
          </a:prstGeom>
          <a:noFill/>
        </p:spPr>
        <p:txBody>
          <a:bodyPr wrap="square" rtlCol="0">
            <a:spAutoFit/>
          </a:bodyPr>
          <a:lstStyle/>
          <a:p>
            <a:r>
              <a:rPr lang="fr-FR" sz="2400" dirty="0"/>
              <a:t>						</a:t>
            </a:r>
          </a:p>
        </p:txBody>
      </p:sp>
      <p:sp>
        <p:nvSpPr>
          <p:cNvPr id="4" name="ZoneTexte 3"/>
          <p:cNvSpPr txBox="1"/>
          <p:nvPr/>
        </p:nvSpPr>
        <p:spPr>
          <a:xfrm>
            <a:off x="430752" y="1964353"/>
            <a:ext cx="11035615" cy="4524315"/>
          </a:xfrm>
          <a:prstGeom prst="rect">
            <a:avLst/>
          </a:prstGeom>
          <a:noFill/>
        </p:spPr>
        <p:txBody>
          <a:bodyPr wrap="square" rtlCol="0">
            <a:spAutoFit/>
          </a:bodyPr>
          <a:lstStyle/>
          <a:p>
            <a:r>
              <a:rPr lang="fr-FR" sz="2400" dirty="0"/>
              <a:t>Le premier pas a consisté à travailler collectivement (en journée pédagogique ou au sein du groupe de pilotage) la question de « l’orientation », de l’éducation aux choix et celle des rôles du conseil de classe.</a:t>
            </a:r>
          </a:p>
          <a:p>
            <a:endParaRPr lang="fr-FR" sz="2400" dirty="0"/>
          </a:p>
          <a:p>
            <a:r>
              <a:rPr lang="fr-FR" sz="2400" dirty="0"/>
              <a:t>Pour y parvenir, et pour nourrir la réflexion initiale, un retour sur l’historique de l’éducation aux choix était proposé. Il s’agissait de montrer rapidement l’évolution des conceptions en la matière et d’aider chacun à se situer sur la chronologie de cette évolution. Certain ont pu constaté que leur façon de voir les choses étaient encore marquée de notions remises en question depuis un certain temps.</a:t>
            </a:r>
          </a:p>
          <a:p>
            <a:endParaRPr lang="fr-FR" sz="2400" dirty="0"/>
          </a:p>
          <a:p>
            <a:r>
              <a:rPr lang="fr-FR" sz="2400" dirty="0"/>
              <a:t>Une autre étape dans la </a:t>
            </a:r>
            <a:r>
              <a:rPr lang="fr-FR" sz="2400" dirty="0" err="1"/>
              <a:t>co</a:t>
            </a:r>
            <a:r>
              <a:rPr lang="fr-FR" sz="2400" dirty="0"/>
              <a:t>-construction de la vision locale de l’EDC a été de recourir  à une animation collective qui aide à conceptualiser une notion ; le CIRCEPT.</a:t>
            </a:r>
          </a:p>
        </p:txBody>
      </p:sp>
    </p:spTree>
    <p:extLst>
      <p:ext uri="{BB962C8B-B14F-4D97-AF65-F5344CB8AC3E}">
        <p14:creationId xmlns:p14="http://schemas.microsoft.com/office/powerpoint/2010/main" val="170967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Eléments d’explication : le CIRCEPT </a:t>
            </a:r>
          </a:p>
        </p:txBody>
      </p:sp>
      <p:sp>
        <p:nvSpPr>
          <p:cNvPr id="3" name="ZoneTexte 2"/>
          <p:cNvSpPr txBox="1"/>
          <p:nvPr/>
        </p:nvSpPr>
        <p:spPr>
          <a:xfrm>
            <a:off x="575894" y="1964353"/>
            <a:ext cx="11035615" cy="461665"/>
          </a:xfrm>
          <a:prstGeom prst="rect">
            <a:avLst/>
          </a:prstGeom>
          <a:noFill/>
        </p:spPr>
        <p:txBody>
          <a:bodyPr wrap="square" rtlCol="0">
            <a:spAutoFit/>
          </a:bodyPr>
          <a:lstStyle/>
          <a:p>
            <a:r>
              <a:rPr lang="fr-FR" sz="2400" dirty="0"/>
              <a:t>						</a:t>
            </a:r>
          </a:p>
        </p:txBody>
      </p:sp>
      <p:sp>
        <p:nvSpPr>
          <p:cNvPr id="4" name="ZoneTexte 3"/>
          <p:cNvSpPr txBox="1"/>
          <p:nvPr/>
        </p:nvSpPr>
        <p:spPr>
          <a:xfrm>
            <a:off x="430752" y="1964353"/>
            <a:ext cx="11035615" cy="4893647"/>
          </a:xfrm>
          <a:prstGeom prst="rect">
            <a:avLst/>
          </a:prstGeom>
          <a:noFill/>
        </p:spPr>
        <p:txBody>
          <a:bodyPr wrap="square" rtlCol="0">
            <a:spAutoFit/>
          </a:bodyPr>
          <a:lstStyle/>
          <a:p>
            <a:r>
              <a:rPr lang="fr-FR" sz="2400" dirty="0"/>
              <a:t>Le CIRCEPT (pour </a:t>
            </a:r>
            <a:r>
              <a:rPr lang="fr-FR" sz="2400" dirty="0" err="1"/>
              <a:t>CIRculaire</a:t>
            </a:r>
            <a:r>
              <a:rPr lang="fr-FR" sz="2400" dirty="0"/>
              <a:t> et </a:t>
            </a:r>
            <a:r>
              <a:rPr lang="fr-FR" sz="2400" dirty="0" err="1"/>
              <a:t>conCEPT</a:t>
            </a:r>
            <a:r>
              <a:rPr lang="fr-FR" sz="2400" dirty="0"/>
              <a:t>), il s'agit un outil proposé par Michel Fustier, sociologue, pour organiser la production d'idée. Sa finalité est de structurer le résultat du travail créatif en construisant une grille de lecture circulaire.</a:t>
            </a:r>
          </a:p>
          <a:p>
            <a:endParaRPr lang="fr-FR" sz="2400" dirty="0"/>
          </a:p>
          <a:p>
            <a:r>
              <a:rPr lang="fr-FR" sz="2400" dirty="0"/>
              <a:t>Complémentaire du brainstorming, cette méthode permet de travailler sur différents sujets lorsque la créativité d'un groupe est requise pour résoudre un problème, trouver de nouvelles pistes de développement, etc.</a:t>
            </a:r>
          </a:p>
          <a:p>
            <a:r>
              <a:rPr lang="fr-FR" sz="2400" dirty="0"/>
              <a:t>Voir</a:t>
            </a:r>
          </a:p>
          <a:p>
            <a:r>
              <a:rPr lang="fr-FR" sz="2400" dirty="0"/>
              <a:t> </a:t>
            </a:r>
            <a:r>
              <a:rPr lang="fr-FR" sz="2400" dirty="0">
                <a:hlinkClick r:id="rId2"/>
              </a:rPr>
              <a:t>https://www.seemy.com/fr/2017/01/structurez-vos-idees-simplement-grace-a-methode-circept.html</a:t>
            </a:r>
            <a:endParaRPr lang="fr-FR" sz="2400" dirty="0"/>
          </a:p>
          <a:p>
            <a:r>
              <a:rPr lang="fr-FR" sz="2400" dirty="0">
                <a:hlinkClick r:id="rId3"/>
              </a:rPr>
              <a:t>http://paulmasson.atimbli.net/site/spip.php?article171</a:t>
            </a:r>
            <a:endParaRPr lang="fr-FR" sz="2400" dirty="0"/>
          </a:p>
          <a:p>
            <a:endParaRPr lang="fr-FR" sz="2400" dirty="0"/>
          </a:p>
          <a:p>
            <a:endParaRPr lang="fr-FR" sz="2400" dirty="0"/>
          </a:p>
        </p:txBody>
      </p:sp>
    </p:spTree>
    <p:extLst>
      <p:ext uri="{BB962C8B-B14F-4D97-AF65-F5344CB8AC3E}">
        <p14:creationId xmlns:p14="http://schemas.microsoft.com/office/powerpoint/2010/main" val="89391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Eléments d’explication : les étapes du CIRCEPT</a:t>
            </a:r>
          </a:p>
        </p:txBody>
      </p:sp>
      <p:sp>
        <p:nvSpPr>
          <p:cNvPr id="3" name="ZoneTexte 2"/>
          <p:cNvSpPr txBox="1"/>
          <p:nvPr/>
        </p:nvSpPr>
        <p:spPr>
          <a:xfrm>
            <a:off x="575894" y="1964353"/>
            <a:ext cx="11035615" cy="461665"/>
          </a:xfrm>
          <a:prstGeom prst="rect">
            <a:avLst/>
          </a:prstGeom>
          <a:noFill/>
        </p:spPr>
        <p:txBody>
          <a:bodyPr wrap="square" rtlCol="0">
            <a:spAutoFit/>
          </a:bodyPr>
          <a:lstStyle/>
          <a:p>
            <a:r>
              <a:rPr lang="fr-FR" sz="2400" dirty="0"/>
              <a:t>						</a:t>
            </a:r>
          </a:p>
        </p:txBody>
      </p:sp>
      <p:sp>
        <p:nvSpPr>
          <p:cNvPr id="4" name="ZoneTexte 3"/>
          <p:cNvSpPr txBox="1"/>
          <p:nvPr/>
        </p:nvSpPr>
        <p:spPr>
          <a:xfrm>
            <a:off x="430752" y="1964353"/>
            <a:ext cx="11035615" cy="4770537"/>
          </a:xfrm>
          <a:prstGeom prst="rect">
            <a:avLst/>
          </a:prstGeom>
          <a:noFill/>
        </p:spPr>
        <p:txBody>
          <a:bodyPr wrap="square" rtlCol="0">
            <a:spAutoFit/>
          </a:bodyPr>
          <a:lstStyle/>
          <a:p>
            <a:r>
              <a:rPr lang="fr-FR" sz="2000" dirty="0"/>
              <a:t>Une fois le groupe constitué, chaque participant propose un certain nombre de mots évoqués par le sujet en question. Pour stimuler leur créativité, ils procèdent par association d'idées, analogie, opposition. Le brainstorming comme d'autres méthodes créatives sont toutes indiquées pour cette phase de production d'idées.</a:t>
            </a:r>
          </a:p>
          <a:p>
            <a:r>
              <a:rPr lang="fr-FR" sz="2000" dirty="0"/>
              <a:t>Le groupe de travail partage ensuite le fruit de leur remue-méninge, en les mettant en commun. Ils peuvent utiliser des post-it, pratiques pour les déplacer dans un tableau.</a:t>
            </a:r>
          </a:p>
          <a:p>
            <a:r>
              <a:rPr lang="fr-FR" sz="2000" dirty="0"/>
              <a:t>L'étape suivante consiste à former des groupes de mots classés par proximité pour créer des sujets généraux. Un titre est donné à chaque groupe ainsi formé. En comparant ces sujets entre eux, les participants vont définir 2 axes au sein d'un cercle. 2 axes synthétisant les différents sujets sur des dimensions opposées. Les extrémités de chaque axe représentent des notions contradictoires par exemple : individuel vs collectif / cher vs bon marché / bas de gamme vs haut de gamme..</a:t>
            </a:r>
          </a:p>
          <a:p>
            <a:r>
              <a:rPr lang="fr-FR" sz="2000" dirty="0"/>
              <a:t>Il ne reste plus qu'à positionner chaque sujet et les mots associés sur ce cercle en fonction de la proximité des termes avec chaque axe. </a:t>
            </a:r>
          </a:p>
          <a:p>
            <a:r>
              <a:rPr lang="fr-FR" sz="2000" dirty="0"/>
              <a:t>Une fois finalisée, l'interprétation se conduit en traversant les concepts ainsi organisés de manière circulaire.</a:t>
            </a:r>
            <a:r>
              <a:rPr lang="fr-FR" sz="2400" dirty="0"/>
              <a:t> </a:t>
            </a:r>
          </a:p>
        </p:txBody>
      </p:sp>
    </p:spTree>
    <p:extLst>
      <p:ext uri="{BB962C8B-B14F-4D97-AF65-F5344CB8AC3E}">
        <p14:creationId xmlns:p14="http://schemas.microsoft.com/office/powerpoint/2010/main" val="555564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custDataLst>
              <p:tags r:id="rId1"/>
            </p:custDataLst>
          </p:nvPr>
        </p:nvSpPr>
        <p:spPr>
          <a:xfrm>
            <a:off x="512944" y="952968"/>
            <a:ext cx="11200085" cy="793277"/>
          </a:xfrm>
        </p:spPr>
        <p:txBody>
          <a:bodyPr>
            <a:normAutofit fontScale="90000"/>
          </a:bodyPr>
          <a:lstStyle/>
          <a:p>
            <a:r>
              <a:rPr lang="fr-BE" sz="3200" dirty="0"/>
              <a:t>2. </a:t>
            </a:r>
            <a:r>
              <a:rPr lang="fr-BE" dirty="0"/>
              <a:t>hypothèse de départ en lien avec la vision institutionnelle</a:t>
            </a:r>
            <a:endParaRPr lang="fr-FR" i="1" cap="all" dirty="0">
              <a:solidFill>
                <a:schemeClr val="accent6">
                  <a:lumMod val="50000"/>
                </a:schemeClr>
              </a:solidFill>
            </a:endParaRPr>
          </a:p>
        </p:txBody>
      </p:sp>
      <p:pic>
        <p:nvPicPr>
          <p:cNvPr id="6" name="Image 5"/>
          <p:cNvPicPr>
            <a:picLocks noChangeAspect="1"/>
          </p:cNvPicPr>
          <p:nvPr/>
        </p:nvPicPr>
        <p:blipFill>
          <a:blip r:embed="rId3"/>
          <a:stretch>
            <a:fillRect/>
          </a:stretch>
        </p:blipFill>
        <p:spPr>
          <a:xfrm>
            <a:off x="3663091" y="2492605"/>
            <a:ext cx="4477264" cy="3096734"/>
          </a:xfrm>
          <a:prstGeom prst="rect">
            <a:avLst/>
          </a:prstGeom>
        </p:spPr>
      </p:pic>
      <p:sp>
        <p:nvSpPr>
          <p:cNvPr id="8" name="ZoneTexte 7"/>
          <p:cNvSpPr txBox="1"/>
          <p:nvPr/>
        </p:nvSpPr>
        <p:spPr>
          <a:xfrm>
            <a:off x="60551" y="2101110"/>
            <a:ext cx="3384331" cy="1631216"/>
          </a:xfrm>
          <a:prstGeom prst="rect">
            <a:avLst/>
          </a:prstGeom>
          <a:noFill/>
        </p:spPr>
        <p:txBody>
          <a:bodyPr wrap="square" rtlCol="0">
            <a:spAutoFit/>
          </a:bodyPr>
          <a:lstStyle/>
          <a:p>
            <a:pPr algn="ctr"/>
            <a:r>
              <a:rPr lang="fr-BE" sz="2000" b="1" dirty="0">
                <a:latin typeface="+mj-lt"/>
              </a:rPr>
              <a:t>Information en </a:t>
            </a:r>
            <a:r>
              <a:rPr lang="fr-BE" sz="2000" b="1" u="sng" dirty="0">
                <a:solidFill>
                  <a:schemeClr val="accent5">
                    <a:lumMod val="75000"/>
                  </a:schemeClr>
                </a:solidFill>
                <a:latin typeface="+mj-lt"/>
              </a:rPr>
              <a:t>provenance</a:t>
            </a:r>
            <a:r>
              <a:rPr lang="fr-BE" sz="2000" b="1" dirty="0">
                <a:latin typeface="+mj-lt"/>
              </a:rPr>
              <a:t> du jeune</a:t>
            </a:r>
          </a:p>
          <a:p>
            <a:pPr algn="ctr"/>
            <a:endParaRPr lang="fr-BE" sz="2000" b="1" dirty="0">
              <a:latin typeface="+mj-lt"/>
            </a:endParaRPr>
          </a:p>
          <a:p>
            <a:pPr algn="ctr"/>
            <a:endParaRPr lang="fr-BE" sz="2000" b="1" dirty="0">
              <a:latin typeface="+mj-lt"/>
            </a:endParaRPr>
          </a:p>
          <a:p>
            <a:pPr algn="ctr"/>
            <a:r>
              <a:rPr lang="fr-BE" sz="2000" b="1" dirty="0">
                <a:latin typeface="+mj-lt"/>
              </a:rPr>
              <a:t>+</a:t>
            </a:r>
          </a:p>
        </p:txBody>
      </p:sp>
      <p:sp>
        <p:nvSpPr>
          <p:cNvPr id="9" name="Flèche vers le haut 8"/>
          <p:cNvSpPr/>
          <p:nvPr/>
        </p:nvSpPr>
        <p:spPr>
          <a:xfrm rot="3272277">
            <a:off x="8340791" y="3694131"/>
            <a:ext cx="409904" cy="693683"/>
          </a:xfrm>
          <a:prstGeom prst="up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fr-BE" sz="1600"/>
          </a:p>
        </p:txBody>
      </p:sp>
      <p:sp>
        <p:nvSpPr>
          <p:cNvPr id="10" name="ZoneTexte 9"/>
          <p:cNvSpPr txBox="1"/>
          <p:nvPr/>
        </p:nvSpPr>
        <p:spPr>
          <a:xfrm>
            <a:off x="7920203" y="3020810"/>
            <a:ext cx="4478047" cy="1015663"/>
          </a:xfrm>
          <a:prstGeom prst="rect">
            <a:avLst/>
          </a:prstGeom>
          <a:noFill/>
        </p:spPr>
        <p:txBody>
          <a:bodyPr wrap="square" rtlCol="0">
            <a:spAutoFit/>
          </a:bodyPr>
          <a:lstStyle/>
          <a:p>
            <a:pPr algn="ctr"/>
            <a:r>
              <a:rPr lang="fr-BE" sz="2000" b="1" dirty="0">
                <a:latin typeface="+mj-lt"/>
              </a:rPr>
              <a:t>Conseils d’orientation porteurs, pertinents et </a:t>
            </a:r>
            <a:r>
              <a:rPr lang="fr-BE" sz="2000" b="1" dirty="0" err="1">
                <a:latin typeface="+mj-lt"/>
              </a:rPr>
              <a:t>co</a:t>
            </a:r>
            <a:r>
              <a:rPr lang="fr-BE" sz="2000" b="1" dirty="0">
                <a:latin typeface="+mj-lt"/>
              </a:rPr>
              <a:t>-construits avec le jeune</a:t>
            </a:r>
          </a:p>
        </p:txBody>
      </p:sp>
      <p:sp>
        <p:nvSpPr>
          <p:cNvPr id="11" name="ZoneTexte 10"/>
          <p:cNvSpPr txBox="1"/>
          <p:nvPr/>
        </p:nvSpPr>
        <p:spPr>
          <a:xfrm>
            <a:off x="60550" y="4087191"/>
            <a:ext cx="3384331" cy="707886"/>
          </a:xfrm>
          <a:prstGeom prst="rect">
            <a:avLst/>
          </a:prstGeom>
          <a:noFill/>
        </p:spPr>
        <p:txBody>
          <a:bodyPr wrap="square" rtlCol="0">
            <a:spAutoFit/>
          </a:bodyPr>
          <a:lstStyle/>
          <a:p>
            <a:pPr algn="ctr"/>
            <a:r>
              <a:rPr lang="fr-BE" sz="2000" b="1" dirty="0">
                <a:latin typeface="+mj-lt"/>
              </a:rPr>
              <a:t>Informations sur le D2 et D3</a:t>
            </a:r>
          </a:p>
        </p:txBody>
      </p:sp>
      <p:sp>
        <p:nvSpPr>
          <p:cNvPr id="12" name="Flèche vers le haut 11"/>
          <p:cNvSpPr/>
          <p:nvPr/>
        </p:nvSpPr>
        <p:spPr>
          <a:xfrm rot="5400000">
            <a:off x="3086777" y="3153014"/>
            <a:ext cx="409904" cy="693683"/>
          </a:xfrm>
          <a:prstGeom prst="up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fr-BE" sz="1600"/>
          </a:p>
        </p:txBody>
      </p:sp>
    </p:spTree>
    <p:extLst>
      <p:ext uri="{BB962C8B-B14F-4D97-AF65-F5344CB8AC3E}">
        <p14:creationId xmlns:p14="http://schemas.microsoft.com/office/powerpoint/2010/main" val="1139735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0-#ppt_w/2"/>
                                          </p:val>
                                        </p:tav>
                                        <p:tav tm="100000">
                                          <p:val>
                                            <p:strVal val="#ppt_x"/>
                                          </p:val>
                                        </p:tav>
                                      </p:tavLst>
                                    </p:anim>
                                    <p:anim calcmode="lin" valueType="num">
                                      <p:cBhvr additive="base">
                                        <p:cTn id="14" dur="500" fill="hold"/>
                                        <p:tgtEl>
                                          <p:spTgt spid="12"/>
                                        </p:tgtEl>
                                        <p:attrNameLst>
                                          <p:attrName>ppt_y</p:attrName>
                                        </p:attrNameLst>
                                      </p:cBhvr>
                                      <p:tavLst>
                                        <p:tav tm="0">
                                          <p:val>
                                            <p:strVal val="0-#ppt_h/2"/>
                                          </p:val>
                                        </p:tav>
                                        <p:tav tm="100000">
                                          <p:val>
                                            <p:strVal val="#ppt_y"/>
                                          </p:val>
                                        </p:tav>
                                      </p:tavLst>
                                    </p:anim>
                                  </p:childTnLst>
                                </p:cTn>
                              </p:par>
                              <p:par>
                                <p:cTn id="15" presetID="2" presetClass="entr" presetSubtype="9"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12"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0-#ppt_w/2"/>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12"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0-#ppt_w/2"/>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p:bldP spid="11" grpId="0"/>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Eléments d’explication</a:t>
            </a:r>
          </a:p>
        </p:txBody>
      </p:sp>
      <p:sp>
        <p:nvSpPr>
          <p:cNvPr id="3" name="ZoneTexte 2"/>
          <p:cNvSpPr txBox="1"/>
          <p:nvPr/>
        </p:nvSpPr>
        <p:spPr>
          <a:xfrm>
            <a:off x="575894" y="1964353"/>
            <a:ext cx="11035615" cy="461665"/>
          </a:xfrm>
          <a:prstGeom prst="rect">
            <a:avLst/>
          </a:prstGeom>
          <a:noFill/>
        </p:spPr>
        <p:txBody>
          <a:bodyPr wrap="square" rtlCol="0">
            <a:spAutoFit/>
          </a:bodyPr>
          <a:lstStyle/>
          <a:p>
            <a:r>
              <a:rPr lang="fr-FR" sz="2400" dirty="0"/>
              <a:t>						</a:t>
            </a:r>
          </a:p>
        </p:txBody>
      </p:sp>
      <p:sp>
        <p:nvSpPr>
          <p:cNvPr id="4" name="ZoneTexte 3"/>
          <p:cNvSpPr txBox="1"/>
          <p:nvPr/>
        </p:nvSpPr>
        <p:spPr>
          <a:xfrm>
            <a:off x="430752" y="1964353"/>
            <a:ext cx="11035615" cy="3046988"/>
          </a:xfrm>
          <a:prstGeom prst="rect">
            <a:avLst/>
          </a:prstGeom>
          <a:noFill/>
        </p:spPr>
        <p:txBody>
          <a:bodyPr wrap="square" rtlCol="0">
            <a:spAutoFit/>
          </a:bodyPr>
          <a:lstStyle/>
          <a:p>
            <a:r>
              <a:rPr lang="fr-FR" sz="2400" dirty="0"/>
              <a:t>Une fois la vision sur l’éducation aux choix bien ancrée, la question des rôles des conseils de classe </a:t>
            </a:r>
            <a:r>
              <a:rPr lang="fr-FR" sz="2400" dirty="0" err="1"/>
              <a:t>re</a:t>
            </a:r>
            <a:r>
              <a:rPr lang="fr-FR" sz="2400" dirty="0"/>
              <a:t>-clarifiée, vint une phase d’engagement et de contractualisation des uns et des autres ; les équipes éducatives s’engagent à prendre une part active dans la démarche, la direction s’engage à mettre les moyens organisationnels pour mener à bien le processus et l’équipe d’accompagnement dégage le temps et la disponibilité d’esprit pour réfléchir et construire un dispositif adapté aux bénéficiaires, en bonne harmonie avec les principes de l’agir professionnel et en pleine transparence avec la direction.</a:t>
            </a:r>
          </a:p>
        </p:txBody>
      </p:sp>
    </p:spTree>
    <p:extLst>
      <p:ext uri="{BB962C8B-B14F-4D97-AF65-F5344CB8AC3E}">
        <p14:creationId xmlns:p14="http://schemas.microsoft.com/office/powerpoint/2010/main" val="1753528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itre 1"/>
          <p:cNvSpPr>
            <a:spLocks noGrp="1"/>
          </p:cNvSpPr>
          <p:nvPr>
            <p:ph type="title"/>
          </p:nvPr>
        </p:nvSpPr>
        <p:spPr>
          <a:xfrm>
            <a:off x="536994" y="1044745"/>
            <a:ext cx="11029616" cy="723497"/>
          </a:xfrm>
        </p:spPr>
        <p:txBody>
          <a:bodyPr/>
          <a:lstStyle/>
          <a:p>
            <a:r>
              <a:rPr lang="fr-BE" dirty="0"/>
              <a:t>3. processus</a:t>
            </a:r>
          </a:p>
        </p:txBody>
      </p:sp>
      <p:sp>
        <p:nvSpPr>
          <p:cNvPr id="2" name="ZoneTexte 1"/>
          <p:cNvSpPr txBox="1"/>
          <p:nvPr/>
        </p:nvSpPr>
        <p:spPr>
          <a:xfrm>
            <a:off x="536452" y="2310178"/>
            <a:ext cx="11188887" cy="3170099"/>
          </a:xfrm>
          <a:prstGeom prst="rect">
            <a:avLst/>
          </a:prstGeom>
          <a:noFill/>
        </p:spPr>
        <p:txBody>
          <a:bodyPr wrap="square" rtlCol="0">
            <a:spAutoFit/>
          </a:bodyPr>
          <a:lstStyle/>
          <a:p>
            <a:r>
              <a:rPr lang="fr-FR" sz="4000" dirty="0"/>
              <a:t>« Dans un voyage ce n'est pas la destination qui compte mais toujours le chemin parcouru, et les détours, surtout ... les détours. » </a:t>
            </a:r>
          </a:p>
          <a:p>
            <a:endParaRPr lang="fr-FR" sz="4000" dirty="0"/>
          </a:p>
          <a:p>
            <a:pPr algn="r"/>
            <a:r>
              <a:rPr lang="tr-TR" sz="4000" dirty="0" err="1"/>
              <a:t>Philippe</a:t>
            </a:r>
            <a:r>
              <a:rPr lang="tr-TR" sz="4000" dirty="0"/>
              <a:t> </a:t>
            </a:r>
            <a:r>
              <a:rPr lang="tr-TR" sz="4000" dirty="0" err="1"/>
              <a:t>Pollet-Villard</a:t>
            </a:r>
            <a:endParaRPr lang="fr-FR" sz="4000" dirty="0"/>
          </a:p>
        </p:txBody>
      </p:sp>
    </p:spTree>
    <p:extLst>
      <p:ext uri="{BB962C8B-B14F-4D97-AF65-F5344CB8AC3E}">
        <p14:creationId xmlns:p14="http://schemas.microsoft.com/office/powerpoint/2010/main" val="909671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7321774" y="2357219"/>
            <a:ext cx="1810340" cy="646331"/>
          </a:xfrm>
          <a:prstGeom prst="rect">
            <a:avLst/>
          </a:prstGeom>
          <a:noFill/>
        </p:spPr>
        <p:txBody>
          <a:bodyPr wrap="square" rtlCol="0">
            <a:spAutoFit/>
          </a:bodyPr>
          <a:lstStyle/>
          <a:p>
            <a:pPr algn="ctr"/>
            <a:r>
              <a:rPr lang="fr-BE" dirty="0">
                <a:latin typeface="+mj-lt"/>
              </a:rPr>
              <a:t>Analyse des observations</a:t>
            </a:r>
          </a:p>
        </p:txBody>
      </p:sp>
      <p:sp>
        <p:nvSpPr>
          <p:cNvPr id="12" name="ZoneTexte 11"/>
          <p:cNvSpPr txBox="1"/>
          <p:nvPr/>
        </p:nvSpPr>
        <p:spPr>
          <a:xfrm>
            <a:off x="6086410" y="5231316"/>
            <a:ext cx="1810340" cy="923330"/>
          </a:xfrm>
          <a:prstGeom prst="rect">
            <a:avLst/>
          </a:prstGeom>
          <a:noFill/>
        </p:spPr>
        <p:txBody>
          <a:bodyPr wrap="square" rtlCol="0">
            <a:spAutoFit/>
          </a:bodyPr>
          <a:lstStyle/>
          <a:p>
            <a:pPr algn="ctr"/>
            <a:r>
              <a:rPr lang="fr-BE" dirty="0">
                <a:latin typeface="+mj-lt"/>
              </a:rPr>
              <a:t>Feed-back aux directions et enseignants</a:t>
            </a:r>
          </a:p>
        </p:txBody>
      </p:sp>
      <p:cxnSp>
        <p:nvCxnSpPr>
          <p:cNvPr id="13" name="Connecteur droit avec flèche 12"/>
          <p:cNvCxnSpPr/>
          <p:nvPr/>
        </p:nvCxnSpPr>
        <p:spPr>
          <a:xfrm>
            <a:off x="930166" y="3865632"/>
            <a:ext cx="10804634" cy="36548"/>
          </a:xfrm>
          <a:prstGeom prst="straightConnector1">
            <a:avLst/>
          </a:prstGeom>
          <a:ln w="57150">
            <a:solidFill>
              <a:schemeClr val="tx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ZoneTexte 15"/>
          <p:cNvSpPr txBox="1"/>
          <p:nvPr/>
        </p:nvSpPr>
        <p:spPr>
          <a:xfrm>
            <a:off x="591646" y="5301091"/>
            <a:ext cx="1477828" cy="923330"/>
          </a:xfrm>
          <a:prstGeom prst="rect">
            <a:avLst/>
          </a:prstGeom>
          <a:noFill/>
        </p:spPr>
        <p:txBody>
          <a:bodyPr wrap="square" rtlCol="0">
            <a:spAutoFit/>
          </a:bodyPr>
          <a:lstStyle/>
          <a:p>
            <a:pPr algn="ctr"/>
            <a:r>
              <a:rPr lang="fr-BE" dirty="0">
                <a:latin typeface="+mj-lt"/>
              </a:rPr>
              <a:t>Observations des CCL 2014</a:t>
            </a:r>
          </a:p>
        </p:txBody>
      </p:sp>
      <p:grpSp>
        <p:nvGrpSpPr>
          <p:cNvPr id="17" name="Groupe 16"/>
          <p:cNvGrpSpPr/>
          <p:nvPr/>
        </p:nvGrpSpPr>
        <p:grpSpPr>
          <a:xfrm>
            <a:off x="2349763" y="1934695"/>
            <a:ext cx="1672749" cy="1795271"/>
            <a:chOff x="2680683" y="1772347"/>
            <a:chExt cx="1672749" cy="1795271"/>
          </a:xfrm>
        </p:grpSpPr>
        <p:cxnSp>
          <p:nvCxnSpPr>
            <p:cNvPr id="18" name="Connecteur droit avec flèche 17"/>
            <p:cNvCxnSpPr/>
            <p:nvPr/>
          </p:nvCxnSpPr>
          <p:spPr>
            <a:xfrm flipH="1">
              <a:off x="2680683" y="2542859"/>
              <a:ext cx="751389" cy="102475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9" name="ZoneTexte 18"/>
            <p:cNvSpPr txBox="1"/>
            <p:nvPr/>
          </p:nvSpPr>
          <p:spPr>
            <a:xfrm>
              <a:off x="2875604" y="1772347"/>
              <a:ext cx="1477828" cy="646331"/>
            </a:xfrm>
            <a:prstGeom prst="rect">
              <a:avLst/>
            </a:prstGeom>
            <a:noFill/>
          </p:spPr>
          <p:txBody>
            <a:bodyPr wrap="square" rtlCol="0">
              <a:spAutoFit/>
            </a:bodyPr>
            <a:lstStyle/>
            <a:p>
              <a:pPr algn="ctr"/>
              <a:r>
                <a:rPr lang="fr-BE" dirty="0">
                  <a:latin typeface="+mj-lt"/>
                </a:rPr>
                <a:t>Analyse des observations</a:t>
              </a:r>
            </a:p>
          </p:txBody>
        </p:sp>
      </p:grpSp>
      <p:grpSp>
        <p:nvGrpSpPr>
          <p:cNvPr id="20" name="Groupe 19"/>
          <p:cNvGrpSpPr/>
          <p:nvPr/>
        </p:nvGrpSpPr>
        <p:grpSpPr>
          <a:xfrm>
            <a:off x="3851249" y="1864469"/>
            <a:ext cx="3470525" cy="1948089"/>
            <a:chOff x="4543432" y="1656438"/>
            <a:chExt cx="3470525" cy="1948089"/>
          </a:xfrm>
        </p:grpSpPr>
        <p:cxnSp>
          <p:nvCxnSpPr>
            <p:cNvPr id="21" name="Connecteur droit avec flèche 20"/>
            <p:cNvCxnSpPr/>
            <p:nvPr/>
          </p:nvCxnSpPr>
          <p:spPr>
            <a:xfrm flipH="1">
              <a:off x="5224353" y="2579768"/>
              <a:ext cx="751389" cy="102475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2" name="ZoneTexte 21"/>
            <p:cNvSpPr txBox="1"/>
            <p:nvPr/>
          </p:nvSpPr>
          <p:spPr>
            <a:xfrm>
              <a:off x="4543432" y="1656438"/>
              <a:ext cx="3470525" cy="923330"/>
            </a:xfrm>
            <a:prstGeom prst="rect">
              <a:avLst/>
            </a:prstGeom>
            <a:noFill/>
          </p:spPr>
          <p:txBody>
            <a:bodyPr wrap="square" rtlCol="0">
              <a:spAutoFit/>
            </a:bodyPr>
            <a:lstStyle/>
            <a:p>
              <a:pPr algn="ctr"/>
              <a:r>
                <a:rPr lang="fr-BE" dirty="0">
                  <a:latin typeface="+mj-lt"/>
                </a:rPr>
                <a:t>Co-construction de dispositifs d’accompagnement / JP-rencontres des équipes</a:t>
              </a:r>
            </a:p>
          </p:txBody>
        </p:sp>
      </p:grpSp>
      <p:sp>
        <p:nvSpPr>
          <p:cNvPr id="26" name="ZoneTexte 25"/>
          <p:cNvSpPr txBox="1"/>
          <p:nvPr/>
        </p:nvSpPr>
        <p:spPr>
          <a:xfrm>
            <a:off x="4241462" y="5263617"/>
            <a:ext cx="1810340" cy="646331"/>
          </a:xfrm>
          <a:prstGeom prst="rect">
            <a:avLst/>
          </a:prstGeom>
          <a:noFill/>
        </p:spPr>
        <p:txBody>
          <a:bodyPr wrap="square" rtlCol="0">
            <a:spAutoFit/>
          </a:bodyPr>
          <a:lstStyle/>
          <a:p>
            <a:pPr algn="ctr"/>
            <a:r>
              <a:rPr lang="fr-BE" dirty="0">
                <a:latin typeface="+mj-lt"/>
              </a:rPr>
              <a:t>Observations CCL 2015</a:t>
            </a:r>
          </a:p>
        </p:txBody>
      </p:sp>
      <p:grpSp>
        <p:nvGrpSpPr>
          <p:cNvPr id="27" name="Groupe 26"/>
          <p:cNvGrpSpPr/>
          <p:nvPr/>
        </p:nvGrpSpPr>
        <p:grpSpPr>
          <a:xfrm>
            <a:off x="2040909" y="3955254"/>
            <a:ext cx="1810340" cy="2173361"/>
            <a:chOff x="2649744" y="3716051"/>
            <a:chExt cx="1810340" cy="2173361"/>
          </a:xfrm>
        </p:grpSpPr>
        <p:cxnSp>
          <p:nvCxnSpPr>
            <p:cNvPr id="28" name="Connecteur droit avec flèche 27"/>
            <p:cNvCxnSpPr/>
            <p:nvPr/>
          </p:nvCxnSpPr>
          <p:spPr>
            <a:xfrm flipH="1">
              <a:off x="3334612" y="3716051"/>
              <a:ext cx="751389" cy="102475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9" name="ZoneTexte 28"/>
            <p:cNvSpPr txBox="1"/>
            <p:nvPr/>
          </p:nvSpPr>
          <p:spPr>
            <a:xfrm>
              <a:off x="2649744" y="4966082"/>
              <a:ext cx="1810340" cy="923330"/>
            </a:xfrm>
            <a:prstGeom prst="rect">
              <a:avLst/>
            </a:prstGeom>
            <a:noFill/>
          </p:spPr>
          <p:txBody>
            <a:bodyPr wrap="square" rtlCol="0">
              <a:spAutoFit/>
            </a:bodyPr>
            <a:lstStyle/>
            <a:p>
              <a:pPr algn="ctr"/>
              <a:r>
                <a:rPr lang="fr-BE" dirty="0">
                  <a:latin typeface="+mj-lt"/>
                </a:rPr>
                <a:t>Feed-back aux directions / enseignants</a:t>
              </a:r>
            </a:p>
          </p:txBody>
        </p:sp>
      </p:grpSp>
      <p:sp>
        <p:nvSpPr>
          <p:cNvPr id="30" name="Titre 1"/>
          <p:cNvSpPr>
            <a:spLocks noGrp="1"/>
          </p:cNvSpPr>
          <p:nvPr>
            <p:ph type="title"/>
          </p:nvPr>
        </p:nvSpPr>
        <p:spPr>
          <a:xfrm>
            <a:off x="536994" y="1044745"/>
            <a:ext cx="11029616" cy="723497"/>
          </a:xfrm>
        </p:spPr>
        <p:txBody>
          <a:bodyPr/>
          <a:lstStyle/>
          <a:p>
            <a:r>
              <a:rPr lang="fr-BE" dirty="0"/>
              <a:t>3. Processus sur plusieurs années d’accompagnement</a:t>
            </a:r>
          </a:p>
        </p:txBody>
      </p:sp>
      <p:cxnSp>
        <p:nvCxnSpPr>
          <p:cNvPr id="31" name="Connecteur droit avec flèche 30"/>
          <p:cNvCxnSpPr/>
          <p:nvPr/>
        </p:nvCxnSpPr>
        <p:spPr>
          <a:xfrm flipH="1">
            <a:off x="6838711" y="2787799"/>
            <a:ext cx="751389" cy="102475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flipH="1">
            <a:off x="5023759" y="3955254"/>
            <a:ext cx="751389" cy="102475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p:nvPr/>
        </p:nvCxnSpPr>
        <p:spPr>
          <a:xfrm flipH="1">
            <a:off x="1168982" y="3943413"/>
            <a:ext cx="751389" cy="102475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p:nvPr/>
        </p:nvCxnSpPr>
        <p:spPr>
          <a:xfrm flipH="1">
            <a:off x="7111037" y="3980897"/>
            <a:ext cx="751389" cy="102475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3" name="ZoneTexte 22"/>
          <p:cNvSpPr txBox="1"/>
          <p:nvPr/>
        </p:nvSpPr>
        <p:spPr>
          <a:xfrm>
            <a:off x="9043527" y="1958129"/>
            <a:ext cx="2155826" cy="923330"/>
          </a:xfrm>
          <a:prstGeom prst="rect">
            <a:avLst/>
          </a:prstGeom>
          <a:noFill/>
        </p:spPr>
        <p:txBody>
          <a:bodyPr wrap="square" rtlCol="0">
            <a:spAutoFit/>
          </a:bodyPr>
          <a:lstStyle/>
          <a:p>
            <a:pPr algn="ctr"/>
            <a:r>
              <a:rPr lang="fr-BE" dirty="0">
                <a:latin typeface="+mj-lt"/>
              </a:rPr>
              <a:t>Ajustement des stratégies d’accompagnement</a:t>
            </a:r>
          </a:p>
        </p:txBody>
      </p:sp>
      <p:cxnSp>
        <p:nvCxnSpPr>
          <p:cNvPr id="24" name="Connecteur droit avec flèche 23"/>
          <p:cNvCxnSpPr/>
          <p:nvPr/>
        </p:nvCxnSpPr>
        <p:spPr>
          <a:xfrm flipH="1">
            <a:off x="9043527" y="2818536"/>
            <a:ext cx="751389" cy="1024759"/>
          </a:xfrm>
          <a:prstGeom prst="straightConnector1">
            <a:avLst/>
          </a:prstGeom>
          <a:ln>
            <a:solidFill>
              <a:schemeClr val="accent1"/>
            </a:solidFill>
            <a:tailEnd type="triangle"/>
          </a:ln>
        </p:spPr>
        <p:style>
          <a:lnRef idx="3">
            <a:schemeClr val="accent4"/>
          </a:lnRef>
          <a:fillRef idx="0">
            <a:schemeClr val="accent4"/>
          </a:fillRef>
          <a:effectRef idx="2">
            <a:schemeClr val="accent4"/>
          </a:effectRef>
          <a:fontRef idx="minor">
            <a:schemeClr val="tx1"/>
          </a:fontRef>
        </p:style>
      </p:cxnSp>
      <p:sp>
        <p:nvSpPr>
          <p:cNvPr id="25" name="ZoneTexte 24"/>
          <p:cNvSpPr txBox="1"/>
          <p:nvPr/>
        </p:nvSpPr>
        <p:spPr>
          <a:xfrm>
            <a:off x="8209466" y="5152213"/>
            <a:ext cx="1810340" cy="646331"/>
          </a:xfrm>
          <a:prstGeom prst="rect">
            <a:avLst/>
          </a:prstGeom>
          <a:noFill/>
        </p:spPr>
        <p:txBody>
          <a:bodyPr wrap="square" rtlCol="0">
            <a:spAutoFit/>
          </a:bodyPr>
          <a:lstStyle/>
          <a:p>
            <a:pPr algn="ctr"/>
            <a:r>
              <a:rPr lang="fr-BE" dirty="0">
                <a:latin typeface="+mj-lt"/>
              </a:rPr>
              <a:t>Observations CCL 2016</a:t>
            </a:r>
          </a:p>
        </p:txBody>
      </p:sp>
      <p:cxnSp>
        <p:nvCxnSpPr>
          <p:cNvPr id="35" name="Connecteur droit avec flèche 34"/>
          <p:cNvCxnSpPr/>
          <p:nvPr/>
        </p:nvCxnSpPr>
        <p:spPr>
          <a:xfrm flipH="1">
            <a:off x="9043527" y="3943413"/>
            <a:ext cx="751389" cy="1024759"/>
          </a:xfrm>
          <a:prstGeom prst="straightConnector1">
            <a:avLst/>
          </a:prstGeom>
          <a:ln>
            <a:solidFill>
              <a:schemeClr val="accent1"/>
            </a:solidFill>
            <a:tailEnd type="triangle"/>
          </a:ln>
        </p:spPr>
        <p:style>
          <a:lnRef idx="3">
            <a:schemeClr val="accent4"/>
          </a:lnRef>
          <a:fillRef idx="0">
            <a:schemeClr val="accent4"/>
          </a:fillRef>
          <a:effectRef idx="2">
            <a:schemeClr val="accent4"/>
          </a:effectRef>
          <a:fontRef idx="minor">
            <a:schemeClr val="tx1"/>
          </a:fontRef>
        </p:style>
      </p:cxnSp>
      <p:sp>
        <p:nvSpPr>
          <p:cNvPr id="36" name="ZoneTexte 35"/>
          <p:cNvSpPr txBox="1"/>
          <p:nvPr/>
        </p:nvSpPr>
        <p:spPr>
          <a:xfrm>
            <a:off x="10019806" y="5125117"/>
            <a:ext cx="1810340" cy="923330"/>
          </a:xfrm>
          <a:prstGeom prst="rect">
            <a:avLst/>
          </a:prstGeom>
          <a:noFill/>
        </p:spPr>
        <p:txBody>
          <a:bodyPr wrap="square" rtlCol="0">
            <a:spAutoFit/>
          </a:bodyPr>
          <a:lstStyle/>
          <a:p>
            <a:pPr algn="ctr"/>
            <a:r>
              <a:rPr lang="fr-BE" dirty="0">
                <a:latin typeface="+mj-lt"/>
              </a:rPr>
              <a:t>Analyse et compilation des observations</a:t>
            </a:r>
          </a:p>
        </p:txBody>
      </p:sp>
      <p:cxnSp>
        <p:nvCxnSpPr>
          <p:cNvPr id="37" name="Connecteur droit avec flèche 36"/>
          <p:cNvCxnSpPr/>
          <p:nvPr/>
        </p:nvCxnSpPr>
        <p:spPr>
          <a:xfrm flipH="1">
            <a:off x="10447964" y="3921344"/>
            <a:ext cx="751389" cy="1024759"/>
          </a:xfrm>
          <a:prstGeom prst="straightConnector1">
            <a:avLst/>
          </a:prstGeom>
          <a:ln>
            <a:solidFill>
              <a:schemeClr val="accent1"/>
            </a:solidFill>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4159998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1000"/>
                                        <p:tgtEl>
                                          <p:spTgt spid="33"/>
                                        </p:tgtEl>
                                      </p:cBhvr>
                                    </p:animEffect>
                                    <p:anim calcmode="lin" valueType="num">
                                      <p:cBhvr>
                                        <p:cTn id="13" dur="1000" fill="hold"/>
                                        <p:tgtEl>
                                          <p:spTgt spid="33"/>
                                        </p:tgtEl>
                                        <p:attrNameLst>
                                          <p:attrName>ppt_x</p:attrName>
                                        </p:attrNameLst>
                                      </p:cBhvr>
                                      <p:tavLst>
                                        <p:tav tm="0">
                                          <p:val>
                                            <p:strVal val="#ppt_x"/>
                                          </p:val>
                                        </p:tav>
                                        <p:tav tm="100000">
                                          <p:val>
                                            <p:strVal val="#ppt_x"/>
                                          </p:val>
                                        </p:tav>
                                      </p:tavLst>
                                    </p:anim>
                                    <p:anim calcmode="lin" valueType="num">
                                      <p:cBhvr>
                                        <p:cTn id="14"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1000"/>
                                        <p:tgtEl>
                                          <p:spTgt spid="17"/>
                                        </p:tgtEl>
                                      </p:cBhvr>
                                    </p:animEffect>
                                    <p:anim calcmode="lin" valueType="num">
                                      <p:cBhvr>
                                        <p:cTn id="20" dur="1000" fill="hold"/>
                                        <p:tgtEl>
                                          <p:spTgt spid="17"/>
                                        </p:tgtEl>
                                        <p:attrNameLst>
                                          <p:attrName>ppt_x</p:attrName>
                                        </p:attrNameLst>
                                      </p:cBhvr>
                                      <p:tavLst>
                                        <p:tav tm="0">
                                          <p:val>
                                            <p:strVal val="#ppt_x"/>
                                          </p:val>
                                        </p:tav>
                                        <p:tav tm="100000">
                                          <p:val>
                                            <p:strVal val="#ppt_x"/>
                                          </p:val>
                                        </p:tav>
                                      </p:tavLst>
                                    </p:anim>
                                    <p:anim calcmode="lin" valueType="num">
                                      <p:cBhvr>
                                        <p:cTn id="2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fade">
                                      <p:cBhvr>
                                        <p:cTn id="26" dur="1000"/>
                                        <p:tgtEl>
                                          <p:spTgt spid="27"/>
                                        </p:tgtEl>
                                      </p:cBhvr>
                                    </p:animEffect>
                                    <p:anim calcmode="lin" valueType="num">
                                      <p:cBhvr>
                                        <p:cTn id="27" dur="1000" fill="hold"/>
                                        <p:tgtEl>
                                          <p:spTgt spid="27"/>
                                        </p:tgtEl>
                                        <p:attrNameLst>
                                          <p:attrName>ppt_x</p:attrName>
                                        </p:attrNameLst>
                                      </p:cBhvr>
                                      <p:tavLst>
                                        <p:tav tm="0">
                                          <p:val>
                                            <p:strVal val="#ppt_x"/>
                                          </p:val>
                                        </p:tav>
                                        <p:tav tm="100000">
                                          <p:val>
                                            <p:strVal val="#ppt_x"/>
                                          </p:val>
                                        </p:tav>
                                      </p:tavLst>
                                    </p:anim>
                                    <p:anim calcmode="lin" valueType="num">
                                      <p:cBhvr>
                                        <p:cTn id="28"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nodeType="click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1000"/>
                                        <p:tgtEl>
                                          <p:spTgt spid="20"/>
                                        </p:tgtEl>
                                      </p:cBhvr>
                                    </p:animEffect>
                                    <p:anim calcmode="lin" valueType="num">
                                      <p:cBhvr>
                                        <p:cTn id="34" dur="1000" fill="hold"/>
                                        <p:tgtEl>
                                          <p:spTgt spid="20"/>
                                        </p:tgtEl>
                                        <p:attrNameLst>
                                          <p:attrName>ppt_x</p:attrName>
                                        </p:attrNameLst>
                                      </p:cBhvr>
                                      <p:tavLst>
                                        <p:tav tm="0">
                                          <p:val>
                                            <p:strVal val="#ppt_x"/>
                                          </p:val>
                                        </p:tav>
                                        <p:tav tm="100000">
                                          <p:val>
                                            <p:strVal val="#ppt_x"/>
                                          </p:val>
                                        </p:tav>
                                      </p:tavLst>
                                    </p:anim>
                                    <p:anim calcmode="lin" valueType="num">
                                      <p:cBhvr>
                                        <p:cTn id="35"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nodeType="click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fade">
                                      <p:cBhvr>
                                        <p:cTn id="40" dur="1000"/>
                                        <p:tgtEl>
                                          <p:spTgt spid="32"/>
                                        </p:tgtEl>
                                      </p:cBhvr>
                                    </p:animEffect>
                                    <p:anim calcmode="lin" valueType="num">
                                      <p:cBhvr>
                                        <p:cTn id="41" dur="1000" fill="hold"/>
                                        <p:tgtEl>
                                          <p:spTgt spid="32"/>
                                        </p:tgtEl>
                                        <p:attrNameLst>
                                          <p:attrName>ppt_x</p:attrName>
                                        </p:attrNameLst>
                                      </p:cBhvr>
                                      <p:tavLst>
                                        <p:tav tm="0">
                                          <p:val>
                                            <p:strVal val="#ppt_x"/>
                                          </p:val>
                                        </p:tav>
                                        <p:tav tm="100000">
                                          <p:val>
                                            <p:strVal val="#ppt_x"/>
                                          </p:val>
                                        </p:tav>
                                      </p:tavLst>
                                    </p:anim>
                                    <p:anim calcmode="lin" valueType="num">
                                      <p:cBhvr>
                                        <p:cTn id="42" dur="1000" fill="hold"/>
                                        <p:tgtEl>
                                          <p:spTgt spid="32"/>
                                        </p:tgtEl>
                                        <p:attrNameLst>
                                          <p:attrName>ppt_y</p:attrName>
                                        </p:attrNameLst>
                                      </p:cBhvr>
                                      <p:tavLst>
                                        <p:tav tm="0">
                                          <p:val>
                                            <p:strVal val="#ppt_y-.1"/>
                                          </p:val>
                                        </p:tav>
                                        <p:tav tm="100000">
                                          <p:val>
                                            <p:strVal val="#ppt_y"/>
                                          </p:val>
                                        </p:tav>
                                      </p:tavLst>
                                    </p:anim>
                                  </p:childTnLst>
                                </p:cTn>
                              </p:par>
                              <p:par>
                                <p:cTn id="43" presetID="47"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1000"/>
                                        <p:tgtEl>
                                          <p:spTgt spid="26"/>
                                        </p:tgtEl>
                                      </p:cBhvr>
                                    </p:animEffect>
                                    <p:anim calcmode="lin" valueType="num">
                                      <p:cBhvr>
                                        <p:cTn id="46" dur="1000" fill="hold"/>
                                        <p:tgtEl>
                                          <p:spTgt spid="26"/>
                                        </p:tgtEl>
                                        <p:attrNameLst>
                                          <p:attrName>ppt_x</p:attrName>
                                        </p:attrNameLst>
                                      </p:cBhvr>
                                      <p:tavLst>
                                        <p:tav tm="0">
                                          <p:val>
                                            <p:strVal val="#ppt_x"/>
                                          </p:val>
                                        </p:tav>
                                        <p:tav tm="100000">
                                          <p:val>
                                            <p:strVal val="#ppt_x"/>
                                          </p:val>
                                        </p:tav>
                                      </p:tavLst>
                                    </p:anim>
                                    <p:anim calcmode="lin" valueType="num">
                                      <p:cBhvr>
                                        <p:cTn id="4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fade">
                                      <p:cBhvr>
                                        <p:cTn id="52" dur="1000"/>
                                        <p:tgtEl>
                                          <p:spTgt spid="9"/>
                                        </p:tgtEl>
                                      </p:cBhvr>
                                    </p:animEffect>
                                    <p:anim calcmode="lin" valueType="num">
                                      <p:cBhvr>
                                        <p:cTn id="53" dur="1000" fill="hold"/>
                                        <p:tgtEl>
                                          <p:spTgt spid="9"/>
                                        </p:tgtEl>
                                        <p:attrNameLst>
                                          <p:attrName>ppt_x</p:attrName>
                                        </p:attrNameLst>
                                      </p:cBhvr>
                                      <p:tavLst>
                                        <p:tav tm="0">
                                          <p:val>
                                            <p:strVal val="#ppt_x"/>
                                          </p:val>
                                        </p:tav>
                                        <p:tav tm="100000">
                                          <p:val>
                                            <p:strVal val="#ppt_x"/>
                                          </p:val>
                                        </p:tav>
                                      </p:tavLst>
                                    </p:anim>
                                    <p:anim calcmode="lin" valueType="num">
                                      <p:cBhvr>
                                        <p:cTn id="54" dur="1000" fill="hold"/>
                                        <p:tgtEl>
                                          <p:spTgt spid="9"/>
                                        </p:tgtEl>
                                        <p:attrNameLst>
                                          <p:attrName>ppt_y</p:attrName>
                                        </p:attrNameLst>
                                      </p:cBhvr>
                                      <p:tavLst>
                                        <p:tav tm="0">
                                          <p:val>
                                            <p:strVal val="#ppt_y-.1"/>
                                          </p:val>
                                        </p:tav>
                                        <p:tav tm="100000">
                                          <p:val>
                                            <p:strVal val="#ppt_y"/>
                                          </p:val>
                                        </p:tav>
                                      </p:tavLst>
                                    </p:anim>
                                  </p:childTnLst>
                                </p:cTn>
                              </p:par>
                              <p:par>
                                <p:cTn id="55" presetID="47" presetClass="entr" presetSubtype="0" fill="hold" nodeType="with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fade">
                                      <p:cBhvr>
                                        <p:cTn id="57" dur="1000"/>
                                        <p:tgtEl>
                                          <p:spTgt spid="31"/>
                                        </p:tgtEl>
                                      </p:cBhvr>
                                    </p:animEffect>
                                    <p:anim calcmode="lin" valueType="num">
                                      <p:cBhvr>
                                        <p:cTn id="58" dur="1000" fill="hold"/>
                                        <p:tgtEl>
                                          <p:spTgt spid="31"/>
                                        </p:tgtEl>
                                        <p:attrNameLst>
                                          <p:attrName>ppt_x</p:attrName>
                                        </p:attrNameLst>
                                      </p:cBhvr>
                                      <p:tavLst>
                                        <p:tav tm="0">
                                          <p:val>
                                            <p:strVal val="#ppt_x"/>
                                          </p:val>
                                        </p:tav>
                                        <p:tav tm="100000">
                                          <p:val>
                                            <p:strVal val="#ppt_x"/>
                                          </p:val>
                                        </p:tav>
                                      </p:tavLst>
                                    </p:anim>
                                    <p:anim calcmode="lin" valueType="num">
                                      <p:cBhvr>
                                        <p:cTn id="5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7" presetClass="entr" presetSubtype="0" fill="hold" nodeType="click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fade">
                                      <p:cBhvr>
                                        <p:cTn id="64" dur="1000"/>
                                        <p:tgtEl>
                                          <p:spTgt spid="24"/>
                                        </p:tgtEl>
                                      </p:cBhvr>
                                    </p:animEffect>
                                    <p:anim calcmode="lin" valueType="num">
                                      <p:cBhvr>
                                        <p:cTn id="65" dur="1000" fill="hold"/>
                                        <p:tgtEl>
                                          <p:spTgt spid="24"/>
                                        </p:tgtEl>
                                        <p:attrNameLst>
                                          <p:attrName>ppt_x</p:attrName>
                                        </p:attrNameLst>
                                      </p:cBhvr>
                                      <p:tavLst>
                                        <p:tav tm="0">
                                          <p:val>
                                            <p:strVal val="#ppt_x"/>
                                          </p:val>
                                        </p:tav>
                                        <p:tav tm="100000">
                                          <p:val>
                                            <p:strVal val="#ppt_x"/>
                                          </p:val>
                                        </p:tav>
                                      </p:tavLst>
                                    </p:anim>
                                    <p:anim calcmode="lin" valueType="num">
                                      <p:cBhvr>
                                        <p:cTn id="66" dur="1000" fill="hold"/>
                                        <p:tgtEl>
                                          <p:spTgt spid="24"/>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fade">
                                      <p:cBhvr>
                                        <p:cTn id="69" dur="1000"/>
                                        <p:tgtEl>
                                          <p:spTgt spid="23"/>
                                        </p:tgtEl>
                                      </p:cBhvr>
                                    </p:animEffect>
                                    <p:anim calcmode="lin" valueType="num">
                                      <p:cBhvr>
                                        <p:cTn id="70" dur="1000" fill="hold"/>
                                        <p:tgtEl>
                                          <p:spTgt spid="23"/>
                                        </p:tgtEl>
                                        <p:attrNameLst>
                                          <p:attrName>ppt_x</p:attrName>
                                        </p:attrNameLst>
                                      </p:cBhvr>
                                      <p:tavLst>
                                        <p:tav tm="0">
                                          <p:val>
                                            <p:strVal val="#ppt_x"/>
                                          </p:val>
                                        </p:tav>
                                        <p:tav tm="100000">
                                          <p:val>
                                            <p:strVal val="#ppt_x"/>
                                          </p:val>
                                        </p:tav>
                                      </p:tavLst>
                                    </p:anim>
                                    <p:anim calcmode="lin" valueType="num">
                                      <p:cBhvr>
                                        <p:cTn id="71"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nodeType="clickEffect">
                                  <p:stCondLst>
                                    <p:cond delay="0"/>
                                  </p:stCondLst>
                                  <p:childTnLst>
                                    <p:set>
                                      <p:cBhvr>
                                        <p:cTn id="75" dur="1" fill="hold">
                                          <p:stCondLst>
                                            <p:cond delay="0"/>
                                          </p:stCondLst>
                                        </p:cTn>
                                        <p:tgtEl>
                                          <p:spTgt spid="35"/>
                                        </p:tgtEl>
                                        <p:attrNameLst>
                                          <p:attrName>style.visibility</p:attrName>
                                        </p:attrNameLst>
                                      </p:cBhvr>
                                      <p:to>
                                        <p:strVal val="visible"/>
                                      </p:to>
                                    </p:set>
                                    <p:animEffect transition="in" filter="fade">
                                      <p:cBhvr>
                                        <p:cTn id="76" dur="1000"/>
                                        <p:tgtEl>
                                          <p:spTgt spid="35"/>
                                        </p:tgtEl>
                                      </p:cBhvr>
                                    </p:animEffect>
                                    <p:anim calcmode="lin" valueType="num">
                                      <p:cBhvr>
                                        <p:cTn id="77" dur="1000" fill="hold"/>
                                        <p:tgtEl>
                                          <p:spTgt spid="35"/>
                                        </p:tgtEl>
                                        <p:attrNameLst>
                                          <p:attrName>ppt_x</p:attrName>
                                        </p:attrNameLst>
                                      </p:cBhvr>
                                      <p:tavLst>
                                        <p:tav tm="0">
                                          <p:val>
                                            <p:strVal val="#ppt_x"/>
                                          </p:val>
                                        </p:tav>
                                        <p:tav tm="100000">
                                          <p:val>
                                            <p:strVal val="#ppt_x"/>
                                          </p:val>
                                        </p:tav>
                                      </p:tavLst>
                                    </p:anim>
                                    <p:anim calcmode="lin" valueType="num">
                                      <p:cBhvr>
                                        <p:cTn id="78" dur="1000" fill="hold"/>
                                        <p:tgtEl>
                                          <p:spTgt spid="35"/>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fade">
                                      <p:cBhvr>
                                        <p:cTn id="81" dur="1000"/>
                                        <p:tgtEl>
                                          <p:spTgt spid="25"/>
                                        </p:tgtEl>
                                      </p:cBhvr>
                                    </p:animEffect>
                                    <p:anim calcmode="lin" valueType="num">
                                      <p:cBhvr>
                                        <p:cTn id="82" dur="1000" fill="hold"/>
                                        <p:tgtEl>
                                          <p:spTgt spid="25"/>
                                        </p:tgtEl>
                                        <p:attrNameLst>
                                          <p:attrName>ppt_x</p:attrName>
                                        </p:attrNameLst>
                                      </p:cBhvr>
                                      <p:tavLst>
                                        <p:tav tm="0">
                                          <p:val>
                                            <p:strVal val="#ppt_x"/>
                                          </p:val>
                                        </p:tav>
                                        <p:tav tm="100000">
                                          <p:val>
                                            <p:strVal val="#ppt_x"/>
                                          </p:val>
                                        </p:tav>
                                      </p:tavLst>
                                    </p:anim>
                                    <p:anim calcmode="lin" valueType="num">
                                      <p:cBhvr>
                                        <p:cTn id="83"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grpId="0" nodeType="clickEffect">
                                  <p:stCondLst>
                                    <p:cond delay="0"/>
                                  </p:stCondLst>
                                  <p:childTnLst>
                                    <p:set>
                                      <p:cBhvr>
                                        <p:cTn id="87" dur="1" fill="hold">
                                          <p:stCondLst>
                                            <p:cond delay="0"/>
                                          </p:stCondLst>
                                        </p:cTn>
                                        <p:tgtEl>
                                          <p:spTgt spid="36"/>
                                        </p:tgtEl>
                                        <p:attrNameLst>
                                          <p:attrName>style.visibility</p:attrName>
                                        </p:attrNameLst>
                                      </p:cBhvr>
                                      <p:to>
                                        <p:strVal val="visible"/>
                                      </p:to>
                                    </p:set>
                                    <p:animEffect transition="in" filter="fade">
                                      <p:cBhvr>
                                        <p:cTn id="88" dur="1000"/>
                                        <p:tgtEl>
                                          <p:spTgt spid="36"/>
                                        </p:tgtEl>
                                      </p:cBhvr>
                                    </p:animEffect>
                                    <p:anim calcmode="lin" valueType="num">
                                      <p:cBhvr>
                                        <p:cTn id="89" dur="1000" fill="hold"/>
                                        <p:tgtEl>
                                          <p:spTgt spid="36"/>
                                        </p:tgtEl>
                                        <p:attrNameLst>
                                          <p:attrName>ppt_x</p:attrName>
                                        </p:attrNameLst>
                                      </p:cBhvr>
                                      <p:tavLst>
                                        <p:tav tm="0">
                                          <p:val>
                                            <p:strVal val="#ppt_x"/>
                                          </p:val>
                                        </p:tav>
                                        <p:tav tm="100000">
                                          <p:val>
                                            <p:strVal val="#ppt_x"/>
                                          </p:val>
                                        </p:tav>
                                      </p:tavLst>
                                    </p:anim>
                                    <p:anim calcmode="lin" valueType="num">
                                      <p:cBhvr>
                                        <p:cTn id="90" dur="1000" fill="hold"/>
                                        <p:tgtEl>
                                          <p:spTgt spid="36"/>
                                        </p:tgtEl>
                                        <p:attrNameLst>
                                          <p:attrName>ppt_y</p:attrName>
                                        </p:attrNameLst>
                                      </p:cBhvr>
                                      <p:tavLst>
                                        <p:tav tm="0">
                                          <p:val>
                                            <p:strVal val="#ppt_y+.1"/>
                                          </p:val>
                                        </p:tav>
                                        <p:tav tm="100000">
                                          <p:val>
                                            <p:strVal val="#ppt_y"/>
                                          </p:val>
                                        </p:tav>
                                      </p:tavLst>
                                    </p:anim>
                                  </p:childTnLst>
                                </p:cTn>
                              </p:par>
                              <p:par>
                                <p:cTn id="91" presetID="42" presetClass="entr" presetSubtype="0" fill="hold" nodeType="withEffect">
                                  <p:stCondLst>
                                    <p:cond delay="0"/>
                                  </p:stCondLst>
                                  <p:childTnLst>
                                    <p:set>
                                      <p:cBhvr>
                                        <p:cTn id="92" dur="1" fill="hold">
                                          <p:stCondLst>
                                            <p:cond delay="0"/>
                                          </p:stCondLst>
                                        </p:cTn>
                                        <p:tgtEl>
                                          <p:spTgt spid="37"/>
                                        </p:tgtEl>
                                        <p:attrNameLst>
                                          <p:attrName>style.visibility</p:attrName>
                                        </p:attrNameLst>
                                      </p:cBhvr>
                                      <p:to>
                                        <p:strVal val="visible"/>
                                      </p:to>
                                    </p:set>
                                    <p:animEffect transition="in" filter="fade">
                                      <p:cBhvr>
                                        <p:cTn id="93" dur="1000"/>
                                        <p:tgtEl>
                                          <p:spTgt spid="37"/>
                                        </p:tgtEl>
                                      </p:cBhvr>
                                    </p:animEffect>
                                    <p:anim calcmode="lin" valueType="num">
                                      <p:cBhvr>
                                        <p:cTn id="94" dur="1000" fill="hold"/>
                                        <p:tgtEl>
                                          <p:spTgt spid="37"/>
                                        </p:tgtEl>
                                        <p:attrNameLst>
                                          <p:attrName>ppt_x</p:attrName>
                                        </p:attrNameLst>
                                      </p:cBhvr>
                                      <p:tavLst>
                                        <p:tav tm="0">
                                          <p:val>
                                            <p:strVal val="#ppt_x"/>
                                          </p:val>
                                        </p:tav>
                                        <p:tav tm="100000">
                                          <p:val>
                                            <p:strVal val="#ppt_x"/>
                                          </p:val>
                                        </p:tav>
                                      </p:tavLst>
                                    </p:anim>
                                    <p:anim calcmode="lin" valueType="num">
                                      <p:cBhvr>
                                        <p:cTn id="95"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6" grpId="0"/>
      <p:bldP spid="26" grpId="0"/>
      <p:bldP spid="23" grpId="0"/>
      <p:bldP spid="25" grpId="0"/>
      <p:bldP spid="3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Eléments d’explication </a:t>
            </a:r>
          </a:p>
        </p:txBody>
      </p:sp>
      <p:sp>
        <p:nvSpPr>
          <p:cNvPr id="3" name="ZoneTexte 2"/>
          <p:cNvSpPr txBox="1"/>
          <p:nvPr/>
        </p:nvSpPr>
        <p:spPr>
          <a:xfrm>
            <a:off x="575894" y="1964353"/>
            <a:ext cx="11035615" cy="461665"/>
          </a:xfrm>
          <a:prstGeom prst="rect">
            <a:avLst/>
          </a:prstGeom>
          <a:noFill/>
        </p:spPr>
        <p:txBody>
          <a:bodyPr wrap="square" rtlCol="0">
            <a:spAutoFit/>
          </a:bodyPr>
          <a:lstStyle/>
          <a:p>
            <a:r>
              <a:rPr lang="fr-FR" sz="2400" dirty="0"/>
              <a:t>						</a:t>
            </a:r>
          </a:p>
        </p:txBody>
      </p:sp>
      <p:sp>
        <p:nvSpPr>
          <p:cNvPr id="4" name="ZoneTexte 3"/>
          <p:cNvSpPr txBox="1"/>
          <p:nvPr/>
        </p:nvSpPr>
        <p:spPr>
          <a:xfrm>
            <a:off x="430752" y="1964353"/>
            <a:ext cx="11035615" cy="4893647"/>
          </a:xfrm>
          <a:prstGeom prst="rect">
            <a:avLst/>
          </a:prstGeom>
          <a:noFill/>
        </p:spPr>
        <p:txBody>
          <a:bodyPr wrap="square" rtlCol="0">
            <a:spAutoFit/>
          </a:bodyPr>
          <a:lstStyle/>
          <a:p>
            <a:r>
              <a:rPr lang="fr-FR" sz="2400" dirty="0"/>
              <a:t>La mécanique première de la démarche est de démarrer des observations des conseils de classe pour en dégager des paradoxes et des formes de « dysfonctionnements » qui ne cadrent pas à la fois pas avec la vision institutionnelle ni avec les objectifs poursuivis par les équipes éducatives. L’observation se fait par la prise de note et la présence discrète, sans aucune intervention dans les débats.</a:t>
            </a:r>
          </a:p>
          <a:p>
            <a:endParaRPr lang="fr-FR" sz="2400" dirty="0"/>
          </a:p>
          <a:p>
            <a:r>
              <a:rPr lang="fr-FR" sz="2400" dirty="0"/>
              <a:t>Les observations (paradoxes et paroles) étaient systématiquement synthétisées avec la direction avant d’être présentées aux équipes éducatives (au cours d’une JP ou au sein du groupe de pilotage de l’EDC) dans l’optique de les commenter, de les nuancer, des les mettre en contexte, de formuler des hypothèses pour les expliquer avant d’imaginer de quelle manière ceux-ci pouvaient être abordés pour mieux rencontrer les objectifs de changement.</a:t>
            </a:r>
          </a:p>
          <a:p>
            <a:endParaRPr lang="fr-FR" sz="2400" dirty="0"/>
          </a:p>
        </p:txBody>
      </p:sp>
    </p:spTree>
    <p:extLst>
      <p:ext uri="{BB962C8B-B14F-4D97-AF65-F5344CB8AC3E}">
        <p14:creationId xmlns:p14="http://schemas.microsoft.com/office/powerpoint/2010/main" val="1578191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4. </a:t>
            </a:r>
            <a:r>
              <a:rPr lang="fr-FR" dirty="0"/>
              <a:t>P</a:t>
            </a:r>
            <a:r>
              <a:rPr lang="fr-BE" dirty="0" err="1"/>
              <a:t>aradoxes</a:t>
            </a:r>
            <a:r>
              <a:rPr lang="fr-BE" dirty="0"/>
              <a:t> (relevés durant les CCL) et </a:t>
            </a:r>
            <a:r>
              <a:rPr lang="fr-FR" dirty="0"/>
              <a:t>…</a:t>
            </a:r>
            <a:endParaRPr lang="fr-BE" dirty="0"/>
          </a:p>
        </p:txBody>
      </p:sp>
      <p:sp>
        <p:nvSpPr>
          <p:cNvPr id="16" name="Rectangle 15"/>
          <p:cNvSpPr/>
          <p:nvPr/>
        </p:nvSpPr>
        <p:spPr>
          <a:xfrm>
            <a:off x="581192" y="2820085"/>
            <a:ext cx="4124325" cy="646331"/>
          </a:xfrm>
          <a:prstGeom prst="rect">
            <a:avLst/>
          </a:prstGeom>
        </p:spPr>
        <p:txBody>
          <a:bodyPr wrap="square">
            <a:spAutoFit/>
          </a:bodyPr>
          <a:lstStyle/>
          <a:p>
            <a:pPr algn="ctr"/>
            <a:r>
              <a:rPr lang="fr-FR" dirty="0">
                <a:latin typeface="+mj-lt"/>
                <a:ea typeface="Calibri" panose="020F0502020204030204" pitchFamily="34" charset="0"/>
                <a:cs typeface="Times New Roman" panose="02020603050405020304" pitchFamily="18" charset="0"/>
              </a:rPr>
              <a:t>Le souci d’échanger des informations collectées par tous les types d’acteurs.</a:t>
            </a:r>
            <a:endParaRPr lang="fr-BE" dirty="0">
              <a:latin typeface="+mj-lt"/>
            </a:endParaRPr>
          </a:p>
        </p:txBody>
      </p:sp>
      <p:sp>
        <p:nvSpPr>
          <p:cNvPr id="17" name="Rectangle 16"/>
          <p:cNvSpPr/>
          <p:nvPr/>
        </p:nvSpPr>
        <p:spPr>
          <a:xfrm>
            <a:off x="5905500" y="2736986"/>
            <a:ext cx="6096000" cy="729430"/>
          </a:xfrm>
          <a:prstGeom prst="rect">
            <a:avLst/>
          </a:prstGeom>
        </p:spPr>
        <p:txBody>
          <a:bodyPr>
            <a:spAutoFit/>
          </a:bodyPr>
          <a:lstStyle/>
          <a:p>
            <a:pPr algn="ctr">
              <a:lnSpc>
                <a:spcPct val="115000"/>
              </a:lnSpc>
              <a:spcAft>
                <a:spcPts val="1000"/>
              </a:spcAft>
            </a:pPr>
            <a:r>
              <a:rPr lang="fr-FR" dirty="0">
                <a:latin typeface="+mj-lt"/>
                <a:ea typeface="Calibri" panose="020F0502020204030204" pitchFamily="34" charset="0"/>
                <a:cs typeface="Times New Roman" panose="02020603050405020304" pitchFamily="18" charset="0"/>
              </a:rPr>
              <a:t>Un manque de centralisation de celles-ci, de coordination de leur collecte, source de contradictions et de sous-exploitation </a:t>
            </a:r>
            <a:endParaRPr lang="fr-BE" dirty="0">
              <a:effectLst/>
              <a:latin typeface="+mj-lt"/>
              <a:ea typeface="Calibri" panose="020F0502020204030204" pitchFamily="34" charset="0"/>
              <a:cs typeface="Times New Roman" panose="02020603050405020304" pitchFamily="18" charset="0"/>
            </a:endParaRPr>
          </a:p>
        </p:txBody>
      </p:sp>
      <p:sp>
        <p:nvSpPr>
          <p:cNvPr id="18" name="Rectangle 17"/>
          <p:cNvSpPr/>
          <p:nvPr/>
        </p:nvSpPr>
        <p:spPr>
          <a:xfrm>
            <a:off x="840831" y="3924214"/>
            <a:ext cx="3605046" cy="646331"/>
          </a:xfrm>
          <a:prstGeom prst="rect">
            <a:avLst/>
          </a:prstGeom>
        </p:spPr>
        <p:txBody>
          <a:bodyPr wrap="square">
            <a:spAutoFit/>
          </a:bodyPr>
          <a:lstStyle/>
          <a:p>
            <a:pPr algn="ctr"/>
            <a:r>
              <a:rPr lang="fr-FR" dirty="0">
                <a:latin typeface="+mj-lt"/>
                <a:ea typeface="Calibri" panose="020F0502020204030204" pitchFamily="34" charset="0"/>
                <a:cs typeface="Times New Roman" panose="02020603050405020304" pitchFamily="18" charset="0"/>
              </a:rPr>
              <a:t>Une attention accordée aux élèves et aux tâches du conseil de classe</a:t>
            </a:r>
            <a:endParaRPr lang="fr-BE" dirty="0">
              <a:latin typeface="+mj-lt"/>
            </a:endParaRPr>
          </a:p>
        </p:txBody>
      </p:sp>
      <p:sp>
        <p:nvSpPr>
          <p:cNvPr id="19" name="Rectangle 18"/>
          <p:cNvSpPr/>
          <p:nvPr/>
        </p:nvSpPr>
        <p:spPr>
          <a:xfrm>
            <a:off x="5905500" y="3882664"/>
            <a:ext cx="6096000" cy="729430"/>
          </a:xfrm>
          <a:prstGeom prst="rect">
            <a:avLst/>
          </a:prstGeom>
        </p:spPr>
        <p:txBody>
          <a:bodyPr>
            <a:spAutoFit/>
          </a:bodyPr>
          <a:lstStyle/>
          <a:p>
            <a:pPr algn="ctr">
              <a:lnSpc>
                <a:spcPct val="115000"/>
              </a:lnSpc>
              <a:spcAft>
                <a:spcPts val="1000"/>
              </a:spcAft>
            </a:pPr>
            <a:r>
              <a:rPr lang="fr-FR" dirty="0">
                <a:latin typeface="+mj-lt"/>
                <a:ea typeface="Calibri" panose="020F0502020204030204" pitchFamily="34" charset="0"/>
                <a:cs typeface="Times New Roman" panose="02020603050405020304" pitchFamily="18" charset="0"/>
              </a:rPr>
              <a:t>Au final un nombre restreint de conseils prodigués à un nombre limité d’élèves.</a:t>
            </a:r>
            <a:endParaRPr lang="fr-BE" dirty="0">
              <a:effectLst/>
              <a:latin typeface="+mj-lt"/>
              <a:ea typeface="Calibri" panose="020F0502020204030204" pitchFamily="34" charset="0"/>
              <a:cs typeface="Times New Roman" panose="02020603050405020304" pitchFamily="18" charset="0"/>
            </a:endParaRPr>
          </a:p>
        </p:txBody>
      </p:sp>
      <p:sp>
        <p:nvSpPr>
          <p:cNvPr id="20" name="Rectangle 19"/>
          <p:cNvSpPr/>
          <p:nvPr/>
        </p:nvSpPr>
        <p:spPr>
          <a:xfrm>
            <a:off x="958309" y="5258872"/>
            <a:ext cx="3624272" cy="369332"/>
          </a:xfrm>
          <a:prstGeom prst="rect">
            <a:avLst/>
          </a:prstGeom>
        </p:spPr>
        <p:txBody>
          <a:bodyPr wrap="none">
            <a:spAutoFit/>
          </a:bodyPr>
          <a:lstStyle/>
          <a:p>
            <a:r>
              <a:rPr lang="fr-FR" dirty="0">
                <a:latin typeface="+mj-lt"/>
                <a:ea typeface="Calibri" panose="020F0502020204030204" pitchFamily="34" charset="0"/>
                <a:cs typeface="Times New Roman" panose="02020603050405020304" pitchFamily="18" charset="0"/>
              </a:rPr>
              <a:t>Un souci de transmettre des conseils </a:t>
            </a:r>
            <a:endParaRPr lang="fr-BE" dirty="0">
              <a:latin typeface="+mj-lt"/>
            </a:endParaRPr>
          </a:p>
        </p:txBody>
      </p:sp>
      <p:sp>
        <p:nvSpPr>
          <p:cNvPr id="21" name="Rectangle 20"/>
          <p:cNvSpPr/>
          <p:nvPr/>
        </p:nvSpPr>
        <p:spPr>
          <a:xfrm>
            <a:off x="5905500" y="4919548"/>
            <a:ext cx="6096000" cy="1047979"/>
          </a:xfrm>
          <a:prstGeom prst="rect">
            <a:avLst/>
          </a:prstGeom>
        </p:spPr>
        <p:txBody>
          <a:bodyPr>
            <a:spAutoFit/>
          </a:bodyPr>
          <a:lstStyle/>
          <a:p>
            <a:pPr algn="ctr">
              <a:lnSpc>
                <a:spcPct val="115000"/>
              </a:lnSpc>
              <a:spcAft>
                <a:spcPts val="1000"/>
              </a:spcAft>
            </a:pPr>
            <a:r>
              <a:rPr lang="fr-FR" dirty="0">
                <a:latin typeface="+mj-lt"/>
                <a:ea typeface="Calibri" panose="020F0502020204030204" pitchFamily="34" charset="0"/>
                <a:cs typeface="Times New Roman" panose="02020603050405020304" pitchFamily="18" charset="0"/>
              </a:rPr>
              <a:t>Les propos s’apparentent plus à des restrictions, des craintes, des « </a:t>
            </a:r>
            <a:r>
              <a:rPr lang="fr-FR" dirty="0" err="1">
                <a:latin typeface="+mj-lt"/>
                <a:ea typeface="Calibri" panose="020F0502020204030204" pitchFamily="34" charset="0"/>
                <a:cs typeface="Times New Roman" panose="02020603050405020304" pitchFamily="18" charset="0"/>
              </a:rPr>
              <a:t>déconseils</a:t>
            </a:r>
            <a:r>
              <a:rPr lang="fr-FR" dirty="0">
                <a:latin typeface="+mj-lt"/>
                <a:ea typeface="Calibri" panose="020F0502020204030204" pitchFamily="34" charset="0"/>
                <a:cs typeface="Times New Roman" panose="02020603050405020304" pitchFamily="18" charset="0"/>
              </a:rPr>
              <a:t> », ou à la validation d’hypothèses sur la base d’éléments flous et non recoupés (physique, personnalité, </a:t>
            </a:r>
            <a:r>
              <a:rPr lang="fr-FR" dirty="0" err="1">
                <a:latin typeface="+mj-lt"/>
                <a:ea typeface="Calibri" panose="020F0502020204030204" pitchFamily="34" charset="0"/>
                <a:cs typeface="Times New Roman" panose="02020603050405020304" pitchFamily="18" charset="0"/>
              </a:rPr>
              <a:t>etc</a:t>
            </a:r>
            <a:r>
              <a:rPr lang="fr-FR" dirty="0">
                <a:latin typeface="+mj-lt"/>
                <a:ea typeface="Calibri" panose="020F0502020204030204" pitchFamily="34" charset="0"/>
                <a:cs typeface="Times New Roman" panose="02020603050405020304" pitchFamily="18" charset="0"/>
              </a:rPr>
              <a:t>) </a:t>
            </a:r>
            <a:endParaRPr lang="fr-BE" dirty="0">
              <a:effectLst/>
              <a:latin typeface="+mj-lt"/>
              <a:ea typeface="Calibri" panose="020F0502020204030204" pitchFamily="34" charset="0"/>
              <a:cs typeface="Times New Roman" panose="02020603050405020304" pitchFamily="18" charset="0"/>
            </a:endParaRPr>
          </a:p>
        </p:txBody>
      </p:sp>
      <p:sp>
        <p:nvSpPr>
          <p:cNvPr id="22" name="Flèche gauche 21"/>
          <p:cNvSpPr/>
          <p:nvPr/>
        </p:nvSpPr>
        <p:spPr>
          <a:xfrm rot="16200000">
            <a:off x="689280" y="3157538"/>
            <a:ext cx="3857625" cy="2498857"/>
          </a:xfrm>
          <a:prstGeom prst="leftArrow">
            <a:avLst/>
          </a:prstGeom>
          <a:solidFill>
            <a:schemeClr val="tx2">
              <a:lumMod val="40000"/>
              <a:lumOff val="60000"/>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latin typeface="+mj-lt"/>
            </a:endParaRPr>
          </a:p>
        </p:txBody>
      </p:sp>
      <p:sp>
        <p:nvSpPr>
          <p:cNvPr id="24" name="Flèche gauche 23"/>
          <p:cNvSpPr/>
          <p:nvPr/>
        </p:nvSpPr>
        <p:spPr>
          <a:xfrm rot="5400000">
            <a:off x="6916841" y="2997950"/>
            <a:ext cx="3857625" cy="2498857"/>
          </a:xfrm>
          <a:prstGeom prst="leftArrow">
            <a:avLst/>
          </a:prstGeom>
          <a:solidFill>
            <a:schemeClr val="tx2">
              <a:lumMod val="40000"/>
              <a:lumOff val="60000"/>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latin typeface="+mj-lt"/>
            </a:endParaRPr>
          </a:p>
        </p:txBody>
      </p:sp>
    </p:spTree>
    <p:extLst>
      <p:ext uri="{BB962C8B-B14F-4D97-AF65-F5344CB8AC3E}">
        <p14:creationId xmlns:p14="http://schemas.microsoft.com/office/powerpoint/2010/main" val="160615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1000"/>
                                        <p:tgtEl>
                                          <p:spTgt spid="17"/>
                                        </p:tgtEl>
                                      </p:cBhvr>
                                    </p:animEffect>
                                    <p:anim calcmode="lin" valueType="num">
                                      <p:cBhvr>
                                        <p:cTn id="15" dur="1000" fill="hold"/>
                                        <p:tgtEl>
                                          <p:spTgt spid="17"/>
                                        </p:tgtEl>
                                        <p:attrNameLst>
                                          <p:attrName>ppt_x</p:attrName>
                                        </p:attrNameLst>
                                      </p:cBhvr>
                                      <p:tavLst>
                                        <p:tav tm="0">
                                          <p:val>
                                            <p:strVal val="#ppt_x"/>
                                          </p:val>
                                        </p:tav>
                                        <p:tav tm="100000">
                                          <p:val>
                                            <p:strVal val="#ppt_x"/>
                                          </p:val>
                                        </p:tav>
                                      </p:tavLst>
                                    </p:anim>
                                    <p:anim calcmode="lin" valueType="num">
                                      <p:cBhvr>
                                        <p:cTn id="1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1000"/>
                                        <p:tgtEl>
                                          <p:spTgt spid="18"/>
                                        </p:tgtEl>
                                      </p:cBhvr>
                                    </p:animEffect>
                                    <p:anim calcmode="lin" valueType="num">
                                      <p:cBhvr>
                                        <p:cTn id="22" dur="1000" fill="hold"/>
                                        <p:tgtEl>
                                          <p:spTgt spid="18"/>
                                        </p:tgtEl>
                                        <p:attrNameLst>
                                          <p:attrName>ppt_x</p:attrName>
                                        </p:attrNameLst>
                                      </p:cBhvr>
                                      <p:tavLst>
                                        <p:tav tm="0">
                                          <p:val>
                                            <p:strVal val="#ppt_x"/>
                                          </p:val>
                                        </p:tav>
                                        <p:tav tm="100000">
                                          <p:val>
                                            <p:strVal val="#ppt_x"/>
                                          </p:val>
                                        </p:tav>
                                      </p:tavLst>
                                    </p:anim>
                                    <p:anim calcmode="lin" valueType="num">
                                      <p:cBhvr>
                                        <p:cTn id="2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1000"/>
                                        <p:tgtEl>
                                          <p:spTgt spid="19"/>
                                        </p:tgtEl>
                                      </p:cBhvr>
                                    </p:animEffect>
                                    <p:anim calcmode="lin" valueType="num">
                                      <p:cBhvr>
                                        <p:cTn id="29" dur="1000" fill="hold"/>
                                        <p:tgtEl>
                                          <p:spTgt spid="19"/>
                                        </p:tgtEl>
                                        <p:attrNameLst>
                                          <p:attrName>ppt_x</p:attrName>
                                        </p:attrNameLst>
                                      </p:cBhvr>
                                      <p:tavLst>
                                        <p:tav tm="0">
                                          <p:val>
                                            <p:strVal val="#ppt_x"/>
                                          </p:val>
                                        </p:tav>
                                        <p:tav tm="100000">
                                          <p:val>
                                            <p:strVal val="#ppt_x"/>
                                          </p:val>
                                        </p:tav>
                                      </p:tavLst>
                                    </p:anim>
                                    <p:anim calcmode="lin" valueType="num">
                                      <p:cBhvr>
                                        <p:cTn id="3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1000"/>
                                        <p:tgtEl>
                                          <p:spTgt spid="21"/>
                                        </p:tgtEl>
                                      </p:cBhvr>
                                    </p:animEffect>
                                    <p:anim calcmode="lin" valueType="num">
                                      <p:cBhvr>
                                        <p:cTn id="43" dur="1000" fill="hold"/>
                                        <p:tgtEl>
                                          <p:spTgt spid="21"/>
                                        </p:tgtEl>
                                        <p:attrNameLst>
                                          <p:attrName>ppt_x</p:attrName>
                                        </p:attrNameLst>
                                      </p:cBhvr>
                                      <p:tavLst>
                                        <p:tav tm="0">
                                          <p:val>
                                            <p:strVal val="#ppt_x"/>
                                          </p:val>
                                        </p:tav>
                                        <p:tav tm="100000">
                                          <p:val>
                                            <p:strVal val="#ppt_x"/>
                                          </p:val>
                                        </p:tav>
                                      </p:tavLst>
                                    </p:anim>
                                    <p:anim calcmode="lin" valueType="num">
                                      <p:cBhvr>
                                        <p:cTn id="4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4. </a:t>
            </a:r>
            <a:r>
              <a:rPr lang="fr-FR" dirty="0"/>
              <a:t>P</a:t>
            </a:r>
            <a:r>
              <a:rPr lang="fr-BE" dirty="0" err="1"/>
              <a:t>aradoxes</a:t>
            </a:r>
            <a:r>
              <a:rPr lang="fr-BE" dirty="0"/>
              <a:t> (relevés durant les CCL) et </a:t>
            </a:r>
            <a:r>
              <a:rPr lang="fr-FR" dirty="0"/>
              <a:t>…</a:t>
            </a:r>
            <a:endParaRPr lang="fr-BE" dirty="0"/>
          </a:p>
        </p:txBody>
      </p:sp>
      <p:sp>
        <p:nvSpPr>
          <p:cNvPr id="4" name="Flèche gauche 3"/>
          <p:cNvSpPr/>
          <p:nvPr/>
        </p:nvSpPr>
        <p:spPr>
          <a:xfrm rot="16200000">
            <a:off x="689280" y="3157538"/>
            <a:ext cx="3857625" cy="2498857"/>
          </a:xfrm>
          <a:prstGeom prst="leftArrow">
            <a:avLst/>
          </a:prstGeom>
          <a:solidFill>
            <a:schemeClr val="tx2">
              <a:lumMod val="40000"/>
              <a:lumOff val="60000"/>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latin typeface="+mj-lt"/>
            </a:endParaRPr>
          </a:p>
        </p:txBody>
      </p:sp>
      <p:sp>
        <p:nvSpPr>
          <p:cNvPr id="5" name="Flèche gauche 4"/>
          <p:cNvSpPr/>
          <p:nvPr/>
        </p:nvSpPr>
        <p:spPr>
          <a:xfrm rot="5400000">
            <a:off x="6916841" y="2997950"/>
            <a:ext cx="3857625" cy="2498857"/>
          </a:xfrm>
          <a:prstGeom prst="leftArrow">
            <a:avLst/>
          </a:prstGeom>
          <a:solidFill>
            <a:schemeClr val="tx2">
              <a:lumMod val="40000"/>
              <a:lumOff val="60000"/>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latin typeface="+mj-lt"/>
            </a:endParaRPr>
          </a:p>
        </p:txBody>
      </p:sp>
      <p:sp>
        <p:nvSpPr>
          <p:cNvPr id="6" name="Rectangle 5"/>
          <p:cNvSpPr/>
          <p:nvPr/>
        </p:nvSpPr>
        <p:spPr>
          <a:xfrm>
            <a:off x="635094" y="2736503"/>
            <a:ext cx="5096780" cy="369332"/>
          </a:xfrm>
          <a:prstGeom prst="rect">
            <a:avLst/>
          </a:prstGeom>
        </p:spPr>
        <p:txBody>
          <a:bodyPr wrap="none">
            <a:spAutoFit/>
          </a:bodyPr>
          <a:lstStyle/>
          <a:p>
            <a:r>
              <a:rPr lang="fr-FR" dirty="0">
                <a:latin typeface="+mj-lt"/>
                <a:ea typeface="Calibri" panose="020F0502020204030204" pitchFamily="34" charset="0"/>
                <a:cs typeface="Times New Roman" panose="02020603050405020304" pitchFamily="18" charset="0"/>
              </a:rPr>
              <a:t>Une volonté de faire avancer le jeune à son bénéfice</a:t>
            </a:r>
            <a:endParaRPr lang="fr-BE" dirty="0">
              <a:latin typeface="+mj-lt"/>
            </a:endParaRPr>
          </a:p>
        </p:txBody>
      </p:sp>
      <p:sp>
        <p:nvSpPr>
          <p:cNvPr id="7" name="Rectangle 6"/>
          <p:cNvSpPr/>
          <p:nvPr/>
        </p:nvSpPr>
        <p:spPr>
          <a:xfrm>
            <a:off x="6757987" y="2561038"/>
            <a:ext cx="4705350" cy="1487843"/>
          </a:xfrm>
          <a:prstGeom prst="rect">
            <a:avLst/>
          </a:prstGeom>
        </p:spPr>
        <p:txBody>
          <a:bodyPr wrap="square">
            <a:spAutoFit/>
          </a:bodyPr>
          <a:lstStyle/>
          <a:p>
            <a:pPr algn="ctr">
              <a:lnSpc>
                <a:spcPct val="115000"/>
              </a:lnSpc>
              <a:spcAft>
                <a:spcPts val="1000"/>
              </a:spcAft>
            </a:pPr>
            <a:r>
              <a:rPr lang="fr-FR" dirty="0">
                <a:latin typeface="+mj-lt"/>
                <a:ea typeface="Calibri" panose="020F0502020204030204" pitchFamily="34" charset="0"/>
                <a:cs typeface="Times New Roman" panose="02020603050405020304" pitchFamily="18" charset="0"/>
              </a:rPr>
              <a:t>Une mauvaise connaissance voire une méconnaissance des parcours et filière. </a:t>
            </a:r>
          </a:p>
          <a:p>
            <a:pPr algn="ctr">
              <a:lnSpc>
                <a:spcPct val="115000"/>
              </a:lnSpc>
              <a:spcAft>
                <a:spcPts val="1000"/>
              </a:spcAft>
            </a:pPr>
            <a:r>
              <a:rPr lang="fr-FR" dirty="0">
                <a:latin typeface="+mj-lt"/>
                <a:ea typeface="Calibri" panose="020F0502020204030204" pitchFamily="34" charset="0"/>
                <a:cs typeface="Times New Roman" panose="02020603050405020304" pitchFamily="18" charset="0"/>
              </a:rPr>
              <a:t>Une grande proportion des conseils vers des parcours locaux.</a:t>
            </a:r>
            <a:endParaRPr lang="fr-BE" dirty="0">
              <a:effectLst/>
              <a:latin typeface="+mj-lt"/>
              <a:ea typeface="Calibri" panose="020F0502020204030204" pitchFamily="34" charset="0"/>
              <a:cs typeface="Times New Roman" panose="02020603050405020304" pitchFamily="18" charset="0"/>
            </a:endParaRPr>
          </a:p>
        </p:txBody>
      </p:sp>
      <p:sp>
        <p:nvSpPr>
          <p:cNvPr id="8" name="Rectangle 7"/>
          <p:cNvSpPr/>
          <p:nvPr/>
        </p:nvSpPr>
        <p:spPr>
          <a:xfrm>
            <a:off x="1368664" y="3970672"/>
            <a:ext cx="2686633" cy="369332"/>
          </a:xfrm>
          <a:prstGeom prst="rect">
            <a:avLst/>
          </a:prstGeom>
        </p:spPr>
        <p:txBody>
          <a:bodyPr wrap="none">
            <a:spAutoFit/>
          </a:bodyPr>
          <a:lstStyle/>
          <a:p>
            <a:r>
              <a:rPr lang="fr-FR" dirty="0">
                <a:latin typeface="+mj-lt"/>
                <a:ea typeface="Calibri" panose="020F0502020204030204" pitchFamily="34" charset="0"/>
                <a:cs typeface="Times New Roman" panose="02020603050405020304" pitchFamily="18" charset="0"/>
              </a:rPr>
              <a:t>Une volonté de discussion </a:t>
            </a:r>
            <a:endParaRPr lang="fr-BE" dirty="0">
              <a:latin typeface="+mj-lt"/>
            </a:endParaRPr>
          </a:p>
        </p:txBody>
      </p:sp>
      <p:sp>
        <p:nvSpPr>
          <p:cNvPr id="9" name="Rectangle 8"/>
          <p:cNvSpPr/>
          <p:nvPr/>
        </p:nvSpPr>
        <p:spPr>
          <a:xfrm>
            <a:off x="6096000" y="3964155"/>
            <a:ext cx="6096000" cy="646331"/>
          </a:xfrm>
          <a:prstGeom prst="rect">
            <a:avLst/>
          </a:prstGeom>
        </p:spPr>
        <p:txBody>
          <a:bodyPr>
            <a:spAutoFit/>
          </a:bodyPr>
          <a:lstStyle/>
          <a:p>
            <a:pPr algn="ctr"/>
            <a:r>
              <a:rPr lang="fr-FR" dirty="0">
                <a:latin typeface="+mj-lt"/>
                <a:ea typeface="Calibri" panose="020F0502020204030204" pitchFamily="34" charset="0"/>
                <a:cs typeface="Times New Roman" panose="02020603050405020304" pitchFamily="18" charset="0"/>
              </a:rPr>
              <a:t>Un recours fréquent au vote pour décider ou bien l’aboutissement à une non-décision.</a:t>
            </a:r>
            <a:endParaRPr lang="fr-BE" dirty="0">
              <a:latin typeface="+mj-lt"/>
            </a:endParaRPr>
          </a:p>
        </p:txBody>
      </p:sp>
      <p:sp>
        <p:nvSpPr>
          <p:cNvPr id="10" name="Rectangle 9"/>
          <p:cNvSpPr/>
          <p:nvPr/>
        </p:nvSpPr>
        <p:spPr>
          <a:xfrm>
            <a:off x="755896" y="5204841"/>
            <a:ext cx="4855175" cy="369332"/>
          </a:xfrm>
          <a:prstGeom prst="rect">
            <a:avLst/>
          </a:prstGeom>
        </p:spPr>
        <p:txBody>
          <a:bodyPr wrap="none">
            <a:spAutoFit/>
          </a:bodyPr>
          <a:lstStyle/>
          <a:p>
            <a:r>
              <a:rPr lang="fr-FR" dirty="0">
                <a:latin typeface="+mj-lt"/>
                <a:ea typeface="Calibri" panose="020F0502020204030204" pitchFamily="34" charset="0"/>
                <a:cs typeface="Times New Roman" panose="02020603050405020304" pitchFamily="18" charset="0"/>
              </a:rPr>
              <a:t>Les bonnes conditions matérielles pour les débats</a:t>
            </a:r>
            <a:endParaRPr lang="fr-BE" dirty="0">
              <a:latin typeface="+mj-lt"/>
            </a:endParaRPr>
          </a:p>
        </p:txBody>
      </p:sp>
      <p:sp>
        <p:nvSpPr>
          <p:cNvPr id="11" name="Rectangle 10"/>
          <p:cNvSpPr/>
          <p:nvPr/>
        </p:nvSpPr>
        <p:spPr>
          <a:xfrm>
            <a:off x="6757987" y="5070173"/>
            <a:ext cx="5072063" cy="646331"/>
          </a:xfrm>
          <a:prstGeom prst="rect">
            <a:avLst/>
          </a:prstGeom>
        </p:spPr>
        <p:txBody>
          <a:bodyPr wrap="square">
            <a:spAutoFit/>
          </a:bodyPr>
          <a:lstStyle/>
          <a:p>
            <a:pPr algn="ctr"/>
            <a:r>
              <a:rPr lang="fr-FR" dirty="0">
                <a:latin typeface="+mj-lt"/>
                <a:ea typeface="Calibri" panose="020F0502020204030204" pitchFamily="34" charset="0"/>
                <a:cs typeface="Times New Roman" panose="02020603050405020304" pitchFamily="18" charset="0"/>
              </a:rPr>
              <a:t>Une participation limitée de certains membres du conseil de classe au débat.</a:t>
            </a:r>
            <a:endParaRPr lang="fr-BE" dirty="0">
              <a:latin typeface="+mj-lt"/>
            </a:endParaRPr>
          </a:p>
        </p:txBody>
      </p:sp>
    </p:spTree>
    <p:extLst>
      <p:ext uri="{BB962C8B-B14F-4D97-AF65-F5344CB8AC3E}">
        <p14:creationId xmlns:p14="http://schemas.microsoft.com/office/powerpoint/2010/main" val="4212173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Modélisation</a:t>
            </a:r>
          </a:p>
        </p:txBody>
      </p:sp>
      <p:sp>
        <p:nvSpPr>
          <p:cNvPr id="3" name="ZoneTexte 2"/>
          <p:cNvSpPr txBox="1"/>
          <p:nvPr/>
        </p:nvSpPr>
        <p:spPr>
          <a:xfrm>
            <a:off x="575894" y="1930401"/>
            <a:ext cx="11035615" cy="3046988"/>
          </a:xfrm>
          <a:prstGeom prst="rect">
            <a:avLst/>
          </a:prstGeom>
          <a:noFill/>
        </p:spPr>
        <p:txBody>
          <a:bodyPr wrap="square" rtlCol="0">
            <a:spAutoFit/>
          </a:bodyPr>
          <a:lstStyle/>
          <a:p>
            <a:r>
              <a:rPr lang="fr-FR" sz="2400" dirty="0"/>
              <a:t>1. Comment planifions-nous le cheminement ?  			Démarche d’accompagnement</a:t>
            </a:r>
          </a:p>
          <a:p>
            <a:r>
              <a:rPr lang="fr-FR" sz="2400" dirty="0"/>
              <a:t>2. Où nous situons-nous ?  								Cadre institutionnel</a:t>
            </a:r>
          </a:p>
          <a:p>
            <a:r>
              <a:rPr lang="fr-FR" sz="2400" dirty="0"/>
              <a:t>3. D’où partons-nous ?									Hypothèse de départ </a:t>
            </a:r>
          </a:p>
          <a:p>
            <a:r>
              <a:rPr lang="fr-FR" sz="2400" dirty="0"/>
              <a:t>4. Comment avançons-nous progressé ? 					Processus</a:t>
            </a:r>
          </a:p>
          <a:p>
            <a:r>
              <a:rPr lang="fr-FR" sz="2400" dirty="0"/>
              <a:t>5. Qu’avons-nous traversé ?								Paradoxes et paroles de profs</a:t>
            </a:r>
          </a:p>
          <a:p>
            <a:pPr lvl="8"/>
            <a:r>
              <a:rPr lang="fr-FR" sz="2400" dirty="0"/>
              <a:t>							Eléments positifs</a:t>
            </a:r>
          </a:p>
          <a:p>
            <a:r>
              <a:rPr lang="fr-FR" sz="2400" dirty="0"/>
              <a:t>6. Où pourrions-nous aller ?								Points d’amélioration								</a:t>
            </a:r>
          </a:p>
        </p:txBody>
      </p:sp>
      <p:cxnSp>
        <p:nvCxnSpPr>
          <p:cNvPr id="7" name="Connecteur droit avec flèche 6"/>
          <p:cNvCxnSpPr/>
          <p:nvPr/>
        </p:nvCxnSpPr>
        <p:spPr>
          <a:xfrm>
            <a:off x="445265" y="1930401"/>
            <a:ext cx="1" cy="2844800"/>
          </a:xfrm>
          <a:prstGeom prst="straightConnector1">
            <a:avLst/>
          </a:prstGeom>
          <a:ln w="1016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609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4. </a:t>
            </a:r>
            <a:r>
              <a:rPr lang="fr-FR" dirty="0"/>
              <a:t>P</a:t>
            </a:r>
            <a:r>
              <a:rPr lang="fr-BE" dirty="0" err="1"/>
              <a:t>aradoxes</a:t>
            </a:r>
            <a:r>
              <a:rPr lang="fr-BE" dirty="0"/>
              <a:t> (relevés durant les CCL) et </a:t>
            </a:r>
            <a:r>
              <a:rPr lang="fr-FR" dirty="0"/>
              <a:t>…</a:t>
            </a:r>
            <a:endParaRPr lang="fr-BE" dirty="0"/>
          </a:p>
        </p:txBody>
      </p:sp>
      <p:sp>
        <p:nvSpPr>
          <p:cNvPr id="4" name="Flèche gauche 3"/>
          <p:cNvSpPr/>
          <p:nvPr/>
        </p:nvSpPr>
        <p:spPr>
          <a:xfrm rot="16200000">
            <a:off x="689280" y="3157538"/>
            <a:ext cx="3857625" cy="2498857"/>
          </a:xfrm>
          <a:prstGeom prst="leftArrow">
            <a:avLst/>
          </a:prstGeom>
          <a:solidFill>
            <a:schemeClr val="tx2">
              <a:lumMod val="40000"/>
              <a:lumOff val="60000"/>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latin typeface="+mj-lt"/>
            </a:endParaRPr>
          </a:p>
        </p:txBody>
      </p:sp>
      <p:sp>
        <p:nvSpPr>
          <p:cNvPr id="5" name="Flèche gauche 4"/>
          <p:cNvSpPr/>
          <p:nvPr/>
        </p:nvSpPr>
        <p:spPr>
          <a:xfrm rot="5400000">
            <a:off x="6916841" y="2997950"/>
            <a:ext cx="3857625" cy="2498857"/>
          </a:xfrm>
          <a:prstGeom prst="leftArrow">
            <a:avLst/>
          </a:prstGeom>
          <a:solidFill>
            <a:schemeClr val="tx2">
              <a:lumMod val="40000"/>
              <a:lumOff val="60000"/>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latin typeface="+mj-lt"/>
            </a:endParaRPr>
          </a:p>
        </p:txBody>
      </p:sp>
      <p:sp>
        <p:nvSpPr>
          <p:cNvPr id="3" name="Rectangle 2"/>
          <p:cNvSpPr/>
          <p:nvPr/>
        </p:nvSpPr>
        <p:spPr>
          <a:xfrm>
            <a:off x="708121" y="2744271"/>
            <a:ext cx="5358671" cy="369332"/>
          </a:xfrm>
          <a:prstGeom prst="rect">
            <a:avLst/>
          </a:prstGeom>
        </p:spPr>
        <p:txBody>
          <a:bodyPr wrap="none">
            <a:spAutoFit/>
          </a:bodyPr>
          <a:lstStyle/>
          <a:p>
            <a:r>
              <a:rPr lang="fr-FR" dirty="0">
                <a:latin typeface="+mj-lt"/>
                <a:ea typeface="Calibri" panose="020F0502020204030204" pitchFamily="34" charset="0"/>
                <a:cs typeface="Times New Roman" panose="02020603050405020304" pitchFamily="18" charset="0"/>
              </a:rPr>
              <a:t>Une bonne connaissance des parcours dans son D2-D3. </a:t>
            </a:r>
            <a:endParaRPr lang="fr-BE" dirty="0">
              <a:latin typeface="+mj-lt"/>
            </a:endParaRPr>
          </a:p>
        </p:txBody>
      </p:sp>
      <p:sp>
        <p:nvSpPr>
          <p:cNvPr id="12" name="Rectangle 11"/>
          <p:cNvSpPr/>
          <p:nvPr/>
        </p:nvSpPr>
        <p:spPr>
          <a:xfrm>
            <a:off x="6337201" y="2744271"/>
            <a:ext cx="5872521" cy="369332"/>
          </a:xfrm>
          <a:prstGeom prst="rect">
            <a:avLst/>
          </a:prstGeom>
        </p:spPr>
        <p:txBody>
          <a:bodyPr wrap="none">
            <a:spAutoFit/>
          </a:bodyPr>
          <a:lstStyle/>
          <a:p>
            <a:r>
              <a:rPr lang="fr-FR" dirty="0">
                <a:latin typeface="+mj-lt"/>
                <a:ea typeface="Calibri" panose="020F0502020204030204" pitchFamily="34" charset="0"/>
                <a:cs typeface="Times New Roman" panose="02020603050405020304" pitchFamily="18" charset="0"/>
              </a:rPr>
              <a:t>Des représentations  approximatives quant à leurs contenus.</a:t>
            </a:r>
            <a:endParaRPr lang="fr-BE" dirty="0">
              <a:latin typeface="+mj-lt"/>
            </a:endParaRPr>
          </a:p>
        </p:txBody>
      </p:sp>
      <p:sp>
        <p:nvSpPr>
          <p:cNvPr id="13" name="Rectangle 12"/>
          <p:cNvSpPr/>
          <p:nvPr/>
        </p:nvSpPr>
        <p:spPr>
          <a:xfrm>
            <a:off x="368397" y="3755194"/>
            <a:ext cx="4499391" cy="646331"/>
          </a:xfrm>
          <a:prstGeom prst="rect">
            <a:avLst/>
          </a:prstGeom>
        </p:spPr>
        <p:txBody>
          <a:bodyPr wrap="square">
            <a:spAutoFit/>
          </a:bodyPr>
          <a:lstStyle/>
          <a:p>
            <a:pPr algn="ctr"/>
            <a:r>
              <a:rPr lang="fr-FR" dirty="0">
                <a:latin typeface="+mj-lt"/>
                <a:ea typeface="Calibri" panose="020F0502020204030204" pitchFamily="34" charset="0"/>
                <a:cs typeface="Times New Roman" panose="02020603050405020304" pitchFamily="18" charset="0"/>
              </a:rPr>
              <a:t>L’implication de certains profs dans l’orientation du jeune.</a:t>
            </a:r>
            <a:endParaRPr lang="fr-BE" dirty="0">
              <a:latin typeface="+mj-lt"/>
            </a:endParaRPr>
          </a:p>
        </p:txBody>
      </p:sp>
      <p:sp>
        <p:nvSpPr>
          <p:cNvPr id="14" name="Rectangle 13"/>
          <p:cNvSpPr/>
          <p:nvPr/>
        </p:nvSpPr>
        <p:spPr>
          <a:xfrm>
            <a:off x="6337201" y="3746251"/>
            <a:ext cx="5508350" cy="1047979"/>
          </a:xfrm>
          <a:prstGeom prst="rect">
            <a:avLst/>
          </a:prstGeom>
        </p:spPr>
        <p:txBody>
          <a:bodyPr wrap="square">
            <a:spAutoFit/>
          </a:bodyPr>
          <a:lstStyle/>
          <a:p>
            <a:pPr algn="ctr">
              <a:lnSpc>
                <a:spcPct val="115000"/>
              </a:lnSpc>
              <a:spcAft>
                <a:spcPts val="1000"/>
              </a:spcAft>
            </a:pPr>
            <a:r>
              <a:rPr lang="fr-FR" dirty="0">
                <a:latin typeface="+mj-lt"/>
                <a:ea typeface="Calibri" panose="020F0502020204030204" pitchFamily="34" charset="0"/>
                <a:cs typeface="Times New Roman" panose="02020603050405020304" pitchFamily="18" charset="0"/>
              </a:rPr>
              <a:t>Peu de place accordée au jeune dans son processus d’orientation. Un discours bienveillant sur le jeune et pas avec le jeune.</a:t>
            </a:r>
            <a:endParaRPr lang="fr-BE" dirty="0">
              <a:latin typeface="+mj-lt"/>
            </a:endParaRPr>
          </a:p>
        </p:txBody>
      </p:sp>
      <p:sp>
        <p:nvSpPr>
          <p:cNvPr id="15" name="Rectangle 14"/>
          <p:cNvSpPr/>
          <p:nvPr/>
        </p:nvSpPr>
        <p:spPr>
          <a:xfrm>
            <a:off x="368397" y="5103712"/>
            <a:ext cx="4499391" cy="923330"/>
          </a:xfrm>
          <a:prstGeom prst="rect">
            <a:avLst/>
          </a:prstGeom>
        </p:spPr>
        <p:txBody>
          <a:bodyPr wrap="square">
            <a:spAutoFit/>
          </a:bodyPr>
          <a:lstStyle/>
          <a:p>
            <a:pPr algn="ctr"/>
            <a:r>
              <a:rPr lang="fr-FR" dirty="0">
                <a:latin typeface="+mj-lt"/>
                <a:ea typeface="Calibri" panose="020F0502020204030204" pitchFamily="34" charset="0"/>
                <a:cs typeface="Times New Roman" panose="02020603050405020304" pitchFamily="18" charset="0"/>
              </a:rPr>
              <a:t>La volonté de répondre aux deux questions majeures (orientation et réussite) lors des conseils de classe</a:t>
            </a:r>
            <a:endParaRPr lang="fr-BE" dirty="0">
              <a:latin typeface="+mj-lt"/>
            </a:endParaRPr>
          </a:p>
        </p:txBody>
      </p:sp>
      <p:sp>
        <p:nvSpPr>
          <p:cNvPr id="16" name="Rectangle 15"/>
          <p:cNvSpPr/>
          <p:nvPr/>
        </p:nvSpPr>
        <p:spPr>
          <a:xfrm>
            <a:off x="6034087" y="5252861"/>
            <a:ext cx="6096000" cy="646331"/>
          </a:xfrm>
          <a:prstGeom prst="rect">
            <a:avLst/>
          </a:prstGeom>
        </p:spPr>
        <p:txBody>
          <a:bodyPr>
            <a:spAutoFit/>
          </a:bodyPr>
          <a:lstStyle/>
          <a:p>
            <a:pPr algn="ctr"/>
            <a:r>
              <a:rPr lang="fr-FR" dirty="0">
                <a:latin typeface="+mj-lt"/>
                <a:ea typeface="Calibri" panose="020F0502020204030204" pitchFamily="34" charset="0"/>
                <a:cs typeface="Times New Roman" panose="02020603050405020304" pitchFamily="18" charset="0"/>
              </a:rPr>
              <a:t>Recours à la seule porte d’entrée : information sur le jeune  (réussite disciplinaire, plus parfois des informations sur le jeune)</a:t>
            </a:r>
            <a:endParaRPr lang="fr-BE" dirty="0">
              <a:latin typeface="+mj-lt"/>
            </a:endParaRPr>
          </a:p>
        </p:txBody>
      </p:sp>
    </p:spTree>
    <p:extLst>
      <p:ext uri="{BB962C8B-B14F-4D97-AF65-F5344CB8AC3E}">
        <p14:creationId xmlns:p14="http://schemas.microsoft.com/office/powerpoint/2010/main" val="1296087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anim calcmode="lin" valueType="num">
                                      <p:cBhvr>
                                        <p:cTn id="29" dur="1000" fill="hold"/>
                                        <p:tgtEl>
                                          <p:spTgt spid="14"/>
                                        </p:tgtEl>
                                        <p:attrNameLst>
                                          <p:attrName>ppt_x</p:attrName>
                                        </p:attrNameLst>
                                      </p:cBhvr>
                                      <p:tavLst>
                                        <p:tav tm="0">
                                          <p:val>
                                            <p:strVal val="#ppt_x"/>
                                          </p:val>
                                        </p:tav>
                                        <p:tav tm="100000">
                                          <p:val>
                                            <p:strVal val="#ppt_x"/>
                                          </p:val>
                                        </p:tav>
                                      </p:tavLst>
                                    </p:anim>
                                    <p:anim calcmode="lin" valueType="num">
                                      <p:cBhvr>
                                        <p:cTn id="3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p:bldP spid="13" grpId="0"/>
      <p:bldP spid="14" grpId="0"/>
      <p:bldP spid="15" grpId="0"/>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4. </a:t>
            </a:r>
            <a:r>
              <a:rPr lang="fr-FR" dirty="0"/>
              <a:t>P</a:t>
            </a:r>
            <a:r>
              <a:rPr lang="fr-BE" dirty="0" err="1"/>
              <a:t>aradoxes</a:t>
            </a:r>
            <a:r>
              <a:rPr lang="fr-BE" dirty="0"/>
              <a:t> (relevés durant les CCL) et </a:t>
            </a:r>
            <a:r>
              <a:rPr lang="fr-FR" dirty="0"/>
              <a:t>…</a:t>
            </a:r>
            <a:endParaRPr lang="fr-BE" dirty="0"/>
          </a:p>
        </p:txBody>
      </p:sp>
      <p:sp>
        <p:nvSpPr>
          <p:cNvPr id="4" name="Flèche gauche 3"/>
          <p:cNvSpPr/>
          <p:nvPr/>
        </p:nvSpPr>
        <p:spPr>
          <a:xfrm rot="16200000">
            <a:off x="689280" y="3157538"/>
            <a:ext cx="3857625" cy="2498857"/>
          </a:xfrm>
          <a:prstGeom prst="leftArrow">
            <a:avLst/>
          </a:prstGeom>
          <a:solidFill>
            <a:schemeClr val="tx2">
              <a:lumMod val="40000"/>
              <a:lumOff val="60000"/>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latin typeface="+mj-lt"/>
            </a:endParaRPr>
          </a:p>
        </p:txBody>
      </p:sp>
      <p:sp>
        <p:nvSpPr>
          <p:cNvPr id="5" name="Flèche gauche 4"/>
          <p:cNvSpPr/>
          <p:nvPr/>
        </p:nvSpPr>
        <p:spPr>
          <a:xfrm rot="5400000">
            <a:off x="6916841" y="2997950"/>
            <a:ext cx="3857625" cy="2498857"/>
          </a:xfrm>
          <a:prstGeom prst="leftArrow">
            <a:avLst/>
          </a:prstGeom>
          <a:solidFill>
            <a:schemeClr val="tx2">
              <a:lumMod val="40000"/>
              <a:lumOff val="60000"/>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latin typeface="+mj-lt"/>
            </a:endParaRPr>
          </a:p>
        </p:txBody>
      </p:sp>
      <p:sp>
        <p:nvSpPr>
          <p:cNvPr id="6" name="Rectangle 5"/>
          <p:cNvSpPr/>
          <p:nvPr/>
        </p:nvSpPr>
        <p:spPr>
          <a:xfrm>
            <a:off x="581192" y="2609178"/>
            <a:ext cx="4267200" cy="923330"/>
          </a:xfrm>
          <a:prstGeom prst="rect">
            <a:avLst/>
          </a:prstGeom>
        </p:spPr>
        <p:txBody>
          <a:bodyPr wrap="square">
            <a:spAutoFit/>
          </a:bodyPr>
          <a:lstStyle/>
          <a:p>
            <a:pPr algn="ctr"/>
            <a:r>
              <a:rPr lang="fr-FR" dirty="0">
                <a:latin typeface="+mj-lt"/>
                <a:ea typeface="Calibri" panose="020F0502020204030204" pitchFamily="34" charset="0"/>
                <a:cs typeface="Times New Roman" panose="02020603050405020304" pitchFamily="18" charset="0"/>
              </a:rPr>
              <a:t>L’école manifeste une volonté institutionnelle et formule un projet pour le jeune et son avenir </a:t>
            </a:r>
            <a:endParaRPr lang="fr-BE" dirty="0">
              <a:latin typeface="+mj-lt"/>
            </a:endParaRPr>
          </a:p>
        </p:txBody>
      </p:sp>
      <p:sp>
        <p:nvSpPr>
          <p:cNvPr id="8" name="Rectangle 7"/>
          <p:cNvSpPr/>
          <p:nvPr/>
        </p:nvSpPr>
        <p:spPr>
          <a:xfrm>
            <a:off x="5797653" y="2609178"/>
            <a:ext cx="6096000" cy="923330"/>
          </a:xfrm>
          <a:prstGeom prst="rect">
            <a:avLst/>
          </a:prstGeom>
        </p:spPr>
        <p:txBody>
          <a:bodyPr>
            <a:spAutoFit/>
          </a:bodyPr>
          <a:lstStyle/>
          <a:p>
            <a:pPr algn="ctr"/>
            <a:r>
              <a:rPr lang="fr-FR" dirty="0">
                <a:latin typeface="+mj-lt"/>
                <a:ea typeface="Calibri" panose="020F0502020204030204" pitchFamily="34" charset="0"/>
                <a:cs typeface="Times New Roman" panose="02020603050405020304" pitchFamily="18" charset="0"/>
              </a:rPr>
              <a:t>Mais les réflexions se cantonnent le processus d’orientation à « l’ici » (mes classes/mes filières) et au « maintenant » (l’organisation scolaire).</a:t>
            </a:r>
            <a:endParaRPr lang="fr-BE" dirty="0">
              <a:latin typeface="+mj-lt"/>
            </a:endParaRPr>
          </a:p>
        </p:txBody>
      </p:sp>
      <p:sp>
        <p:nvSpPr>
          <p:cNvPr id="9" name="Rectangle 8"/>
          <p:cNvSpPr/>
          <p:nvPr/>
        </p:nvSpPr>
        <p:spPr>
          <a:xfrm>
            <a:off x="0" y="4326421"/>
            <a:ext cx="6096000" cy="646331"/>
          </a:xfrm>
          <a:prstGeom prst="rect">
            <a:avLst/>
          </a:prstGeom>
        </p:spPr>
        <p:txBody>
          <a:bodyPr>
            <a:spAutoFit/>
          </a:bodyPr>
          <a:lstStyle/>
          <a:p>
            <a:pPr algn="ctr"/>
            <a:r>
              <a:rPr lang="fr-FR" dirty="0">
                <a:latin typeface="+mj-lt"/>
                <a:ea typeface="Calibri" panose="020F0502020204030204" pitchFamily="34" charset="0"/>
                <a:cs typeface="Times New Roman" panose="02020603050405020304" pitchFamily="18" charset="0"/>
              </a:rPr>
              <a:t>Il y a une expertise à disposition du côté des élèves, de leurs parents et des professeurs, sur des métiers.</a:t>
            </a:r>
            <a:endParaRPr lang="fr-BE" dirty="0">
              <a:latin typeface="+mj-lt"/>
            </a:endParaRPr>
          </a:p>
        </p:txBody>
      </p:sp>
      <p:sp>
        <p:nvSpPr>
          <p:cNvPr id="10" name="Rectangle 9"/>
          <p:cNvSpPr/>
          <p:nvPr/>
        </p:nvSpPr>
        <p:spPr>
          <a:xfrm>
            <a:off x="6375332" y="4369289"/>
            <a:ext cx="5919788" cy="646331"/>
          </a:xfrm>
          <a:prstGeom prst="rect">
            <a:avLst/>
          </a:prstGeom>
        </p:spPr>
        <p:txBody>
          <a:bodyPr wrap="square">
            <a:spAutoFit/>
          </a:bodyPr>
          <a:lstStyle/>
          <a:p>
            <a:pPr algn="ctr"/>
            <a:r>
              <a:rPr lang="fr-FR" dirty="0">
                <a:latin typeface="+mj-lt"/>
                <a:ea typeface="Calibri" panose="020F0502020204030204" pitchFamily="34" charset="0"/>
                <a:cs typeface="Times New Roman" panose="02020603050405020304" pitchFamily="18" charset="0"/>
              </a:rPr>
              <a:t>Un bon nombre de stéréotypes  viennent entacher les métiers évoqués.</a:t>
            </a:r>
            <a:endParaRPr lang="fr-BE" dirty="0">
              <a:latin typeface="+mj-lt"/>
            </a:endParaRPr>
          </a:p>
        </p:txBody>
      </p:sp>
    </p:spTree>
    <p:extLst>
      <p:ext uri="{BB962C8B-B14F-4D97-AF65-F5344CB8AC3E}">
        <p14:creationId xmlns:p14="http://schemas.microsoft.com/office/powerpoint/2010/main" val="1748711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4. </a:t>
            </a:r>
            <a:r>
              <a:rPr lang="fr-FR" dirty="0"/>
              <a:t>P</a:t>
            </a:r>
            <a:r>
              <a:rPr lang="fr-BE" dirty="0" err="1"/>
              <a:t>aradoxes</a:t>
            </a:r>
            <a:r>
              <a:rPr lang="fr-BE" dirty="0"/>
              <a:t> (relevés durant les CCL) et </a:t>
            </a:r>
            <a:r>
              <a:rPr lang="fr-FR" dirty="0"/>
              <a:t>…</a:t>
            </a:r>
            <a:endParaRPr lang="fr-BE" dirty="0"/>
          </a:p>
        </p:txBody>
      </p:sp>
      <p:sp>
        <p:nvSpPr>
          <p:cNvPr id="4" name="Flèche gauche 3"/>
          <p:cNvSpPr/>
          <p:nvPr/>
        </p:nvSpPr>
        <p:spPr>
          <a:xfrm rot="16200000">
            <a:off x="689280" y="3157538"/>
            <a:ext cx="3857625" cy="2498857"/>
          </a:xfrm>
          <a:prstGeom prst="leftArrow">
            <a:avLst/>
          </a:prstGeom>
          <a:solidFill>
            <a:schemeClr val="tx2">
              <a:lumMod val="40000"/>
              <a:lumOff val="60000"/>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latin typeface="+mj-lt"/>
            </a:endParaRPr>
          </a:p>
        </p:txBody>
      </p:sp>
      <p:sp>
        <p:nvSpPr>
          <p:cNvPr id="5" name="Flèche gauche 4"/>
          <p:cNvSpPr/>
          <p:nvPr/>
        </p:nvSpPr>
        <p:spPr>
          <a:xfrm rot="5400000">
            <a:off x="6916841" y="2997950"/>
            <a:ext cx="3857625" cy="2498857"/>
          </a:xfrm>
          <a:prstGeom prst="leftArrow">
            <a:avLst/>
          </a:prstGeom>
          <a:solidFill>
            <a:schemeClr val="tx2">
              <a:lumMod val="40000"/>
              <a:lumOff val="60000"/>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latin typeface="+mj-lt"/>
            </a:endParaRPr>
          </a:p>
        </p:txBody>
      </p:sp>
      <p:sp>
        <p:nvSpPr>
          <p:cNvPr id="3" name="Rectangle 2"/>
          <p:cNvSpPr/>
          <p:nvPr/>
        </p:nvSpPr>
        <p:spPr>
          <a:xfrm>
            <a:off x="0" y="2962958"/>
            <a:ext cx="6096000" cy="646331"/>
          </a:xfrm>
          <a:prstGeom prst="rect">
            <a:avLst/>
          </a:prstGeom>
        </p:spPr>
        <p:txBody>
          <a:bodyPr>
            <a:spAutoFit/>
          </a:bodyPr>
          <a:lstStyle/>
          <a:p>
            <a:pPr algn="ctr"/>
            <a:r>
              <a:rPr lang="fr-FR" dirty="0">
                <a:latin typeface="+mj-lt"/>
                <a:ea typeface="Calibri" panose="020F0502020204030204" pitchFamily="34" charset="0"/>
                <a:cs typeface="Times New Roman" panose="02020603050405020304" pitchFamily="18" charset="0"/>
              </a:rPr>
              <a:t>Lors du conseil de classe, on relève des questions qui ne trouvent pas réponse</a:t>
            </a:r>
            <a:endParaRPr lang="fr-BE" dirty="0">
              <a:latin typeface="+mj-lt"/>
            </a:endParaRPr>
          </a:p>
        </p:txBody>
      </p:sp>
      <p:sp>
        <p:nvSpPr>
          <p:cNvPr id="8" name="Rectangle 7"/>
          <p:cNvSpPr/>
          <p:nvPr/>
        </p:nvSpPr>
        <p:spPr>
          <a:xfrm>
            <a:off x="6457949" y="2962958"/>
            <a:ext cx="5305425" cy="646331"/>
          </a:xfrm>
          <a:prstGeom prst="rect">
            <a:avLst/>
          </a:prstGeom>
        </p:spPr>
        <p:txBody>
          <a:bodyPr wrap="square">
            <a:spAutoFit/>
          </a:bodyPr>
          <a:lstStyle/>
          <a:p>
            <a:pPr algn="ctr"/>
            <a:r>
              <a:rPr lang="fr-FR" dirty="0">
                <a:latin typeface="+mj-lt"/>
                <a:ea typeface="Calibri" panose="020F0502020204030204" pitchFamily="34" charset="0"/>
                <a:cs typeface="Times New Roman" panose="02020603050405020304" pitchFamily="18" charset="0"/>
              </a:rPr>
              <a:t>Cela n’engendre pas la construction d’une expertise sur ces sujets, parfois récurrents.</a:t>
            </a:r>
            <a:endParaRPr lang="fr-BE" dirty="0">
              <a:latin typeface="+mj-lt"/>
            </a:endParaRPr>
          </a:p>
        </p:txBody>
      </p:sp>
      <p:sp>
        <p:nvSpPr>
          <p:cNvPr id="9" name="Rectangle 8"/>
          <p:cNvSpPr/>
          <p:nvPr/>
        </p:nvSpPr>
        <p:spPr>
          <a:xfrm>
            <a:off x="361949" y="4690771"/>
            <a:ext cx="5395914" cy="646331"/>
          </a:xfrm>
          <a:prstGeom prst="rect">
            <a:avLst/>
          </a:prstGeom>
        </p:spPr>
        <p:txBody>
          <a:bodyPr wrap="square">
            <a:spAutoFit/>
          </a:bodyPr>
          <a:lstStyle/>
          <a:p>
            <a:pPr algn="ctr"/>
            <a:r>
              <a:rPr lang="fr-FR" dirty="0">
                <a:latin typeface="+mj-lt"/>
                <a:ea typeface="Calibri" panose="020F0502020204030204" pitchFamily="34" charset="0"/>
                <a:cs typeface="Times New Roman" panose="02020603050405020304" pitchFamily="18" charset="0"/>
              </a:rPr>
              <a:t>Alors que le conseil de classe se veut explicitement centré sur les questions scolaires et d’orientation</a:t>
            </a:r>
            <a:endParaRPr lang="fr-BE" dirty="0">
              <a:latin typeface="+mj-lt"/>
            </a:endParaRPr>
          </a:p>
        </p:txBody>
      </p:sp>
      <p:sp>
        <p:nvSpPr>
          <p:cNvPr id="10" name="Rectangle 9"/>
          <p:cNvSpPr/>
          <p:nvPr/>
        </p:nvSpPr>
        <p:spPr>
          <a:xfrm>
            <a:off x="6567487" y="4690771"/>
            <a:ext cx="5514808" cy="923330"/>
          </a:xfrm>
          <a:prstGeom prst="rect">
            <a:avLst/>
          </a:prstGeom>
        </p:spPr>
        <p:txBody>
          <a:bodyPr wrap="square">
            <a:spAutoFit/>
          </a:bodyPr>
          <a:lstStyle/>
          <a:p>
            <a:pPr algn="ctr"/>
            <a:r>
              <a:rPr lang="fr-FR" dirty="0">
                <a:latin typeface="+mj-lt"/>
                <a:ea typeface="Calibri" panose="020F0502020204030204" pitchFamily="34" charset="0"/>
                <a:cs typeface="Times New Roman" panose="02020603050405020304" pitchFamily="18" charset="0"/>
              </a:rPr>
              <a:t>Des éléments relatifs au comportement, au mérite, à l’image de l’enseignant, et aux relations interpersonnelles, biaisent les débats.</a:t>
            </a:r>
            <a:endParaRPr lang="fr-BE" dirty="0">
              <a:latin typeface="+mj-lt"/>
            </a:endParaRPr>
          </a:p>
        </p:txBody>
      </p:sp>
    </p:spTree>
    <p:extLst>
      <p:ext uri="{BB962C8B-B14F-4D97-AF65-F5344CB8AC3E}">
        <p14:creationId xmlns:p14="http://schemas.microsoft.com/office/powerpoint/2010/main" val="2569685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lstStyle/>
          <a:p>
            <a:r>
              <a:rPr lang="fr-BE" dirty="0"/>
              <a:t>4. </a:t>
            </a:r>
            <a:r>
              <a:rPr lang="fr-FR" dirty="0"/>
              <a:t>…</a:t>
            </a:r>
            <a:r>
              <a:rPr lang="fr-BE" dirty="0"/>
              <a:t> et Paroles (3 types) de profs (relevées durant les CCL)</a:t>
            </a:r>
          </a:p>
        </p:txBody>
      </p:sp>
      <p:pic>
        <p:nvPicPr>
          <p:cNvPr id="1026" name="Picture 2" descr="https://encrypted-tbn3.gstatic.com/images?q=tbn:ANd9GcTTCdLR5NcDhcwylxOKTYRh6rewxFYN_c2mUZTKF5bRo2RXzPH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4576" y="2590800"/>
            <a:ext cx="4322848" cy="3364584"/>
          </a:xfrm>
          <a:prstGeom prst="rect">
            <a:avLst/>
          </a:prstGeom>
          <a:noFill/>
          <a:extLst>
            <a:ext uri="{909E8E84-426E-40DD-AFC4-6F175D3DCCD1}">
              <a14:hiddenFill xmlns:a14="http://schemas.microsoft.com/office/drawing/2010/main">
                <a:solidFill>
                  <a:srgbClr val="FFFFFF"/>
                </a:solidFill>
              </a14:hiddenFill>
            </a:ext>
          </a:extLst>
        </p:spPr>
      </p:pic>
      <p:sp>
        <p:nvSpPr>
          <p:cNvPr id="9" name="Bulle ronde 8"/>
          <p:cNvSpPr/>
          <p:nvPr/>
        </p:nvSpPr>
        <p:spPr>
          <a:xfrm>
            <a:off x="8008042" y="2036619"/>
            <a:ext cx="1759527" cy="1219200"/>
          </a:xfrm>
          <a:prstGeom prst="wedgeEllipseCallout">
            <a:avLst>
              <a:gd name="adj1" fmla="val -64140"/>
              <a:gd name="adj2" fmla="val 5568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BE" dirty="0"/>
              <a:t>Jugements</a:t>
            </a:r>
          </a:p>
        </p:txBody>
      </p:sp>
      <p:sp>
        <p:nvSpPr>
          <p:cNvPr id="11" name="Bulle ronde 10"/>
          <p:cNvSpPr/>
          <p:nvPr/>
        </p:nvSpPr>
        <p:spPr>
          <a:xfrm>
            <a:off x="983673" y="2590799"/>
            <a:ext cx="2466109" cy="1136073"/>
          </a:xfrm>
          <a:prstGeom prst="wedgeEllipseCallout">
            <a:avLst>
              <a:gd name="adj1" fmla="val 68143"/>
              <a:gd name="adj2" fmla="val 6250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BE" dirty="0"/>
              <a:t>Représentations</a:t>
            </a:r>
          </a:p>
        </p:txBody>
      </p:sp>
      <p:sp>
        <p:nvSpPr>
          <p:cNvPr id="12" name="Bulle ronde 11"/>
          <p:cNvSpPr/>
          <p:nvPr/>
        </p:nvSpPr>
        <p:spPr>
          <a:xfrm>
            <a:off x="8887804" y="3893127"/>
            <a:ext cx="2195831" cy="1280511"/>
          </a:xfrm>
          <a:prstGeom prst="wedgeEllipseCallout">
            <a:avLst>
              <a:gd name="adj1" fmla="val -74377"/>
              <a:gd name="adj2" fmla="val 39773"/>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BE" dirty="0"/>
              <a:t>Paroles </a:t>
            </a:r>
            <a:r>
              <a:rPr lang="fr-BE" b="1" dirty="0"/>
              <a:t>sur</a:t>
            </a:r>
            <a:r>
              <a:rPr lang="fr-BE" dirty="0"/>
              <a:t> le jeune</a:t>
            </a:r>
          </a:p>
        </p:txBody>
      </p:sp>
    </p:spTree>
    <p:extLst>
      <p:ext uri="{BB962C8B-B14F-4D97-AF65-F5344CB8AC3E}">
        <p14:creationId xmlns:p14="http://schemas.microsoft.com/office/powerpoint/2010/main" val="3572663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4. </a:t>
            </a:r>
            <a:r>
              <a:rPr lang="fr-FR" dirty="0"/>
              <a:t>…</a:t>
            </a:r>
            <a:r>
              <a:rPr lang="fr-BE" dirty="0"/>
              <a:t> et Paroles de profs (relevées durant les CCL)</a:t>
            </a:r>
          </a:p>
        </p:txBody>
      </p:sp>
      <p:sp>
        <p:nvSpPr>
          <p:cNvPr id="13" name="ZoneTexte 12"/>
          <p:cNvSpPr txBox="1"/>
          <p:nvPr/>
        </p:nvSpPr>
        <p:spPr>
          <a:xfrm>
            <a:off x="356232" y="1605119"/>
            <a:ext cx="11254576" cy="6124754"/>
          </a:xfrm>
          <a:prstGeom prst="rect">
            <a:avLst/>
          </a:prstGeom>
          <a:noFill/>
        </p:spPr>
        <p:txBody>
          <a:bodyPr wrap="square" rtlCol="0">
            <a:spAutoFit/>
          </a:bodyPr>
          <a:lstStyle/>
          <a:p>
            <a:endParaRPr lang="fr-FR" sz="3200" dirty="0"/>
          </a:p>
          <a:p>
            <a:pPr marL="285750" indent="-285750">
              <a:buFont typeface="Arial"/>
              <a:buChar char="•"/>
            </a:pPr>
            <a:r>
              <a:rPr lang="fr-FR" sz="3200" dirty="0"/>
              <a:t>« </a:t>
            </a:r>
            <a:r>
              <a:rPr lang="fr-FR" sz="3200" i="1" dirty="0"/>
              <a:t>Elle veut faire du social mais harcèle les autres »</a:t>
            </a:r>
          </a:p>
          <a:p>
            <a:endParaRPr lang="fr-FR" sz="3200" i="1" dirty="0"/>
          </a:p>
          <a:p>
            <a:pPr marL="285750" indent="-285750">
              <a:buFont typeface="Arial"/>
              <a:buChar char="•"/>
            </a:pPr>
            <a:r>
              <a:rPr lang="fr-FR" sz="3200" i="1" dirty="0"/>
              <a:t>« Qu’il aille le plus loin possible de moi »</a:t>
            </a:r>
          </a:p>
          <a:p>
            <a:pPr marL="285750" indent="-285750">
              <a:buFont typeface="Arial"/>
              <a:buChar char="•"/>
            </a:pPr>
            <a:endParaRPr lang="fr-FR" sz="3200" i="1" dirty="0"/>
          </a:p>
          <a:p>
            <a:pPr marL="285750" indent="-285750">
              <a:buFont typeface="Arial"/>
              <a:buChar char="•"/>
            </a:pPr>
            <a:r>
              <a:rPr lang="fr-FR" sz="3200" i="1" dirty="0"/>
              <a:t>« Comme il ne peut pas prendre anglais 4h en prenant sport, je trouve cela parfait »</a:t>
            </a:r>
          </a:p>
          <a:p>
            <a:endParaRPr lang="fr-FR" sz="3200" i="1" dirty="0"/>
          </a:p>
          <a:p>
            <a:pPr marL="285750" indent="-285750">
              <a:buFont typeface="Arial"/>
              <a:buChar char="•"/>
            </a:pPr>
            <a:r>
              <a:rPr lang="fr-FR" sz="3200" i="1" dirty="0"/>
              <a:t>« Il faut lui rappeler qu’il existe d’autres écoles et d’autres options et le dire à la maman ».</a:t>
            </a:r>
          </a:p>
          <a:p>
            <a:endParaRPr lang="fr-FR" dirty="0"/>
          </a:p>
          <a:p>
            <a:endParaRPr lang="fr-FR" dirty="0"/>
          </a:p>
          <a:p>
            <a:endParaRPr lang="fr-FR" dirty="0"/>
          </a:p>
          <a:p>
            <a:endParaRPr lang="fr-FR" dirty="0"/>
          </a:p>
        </p:txBody>
      </p:sp>
      <p:sp>
        <p:nvSpPr>
          <p:cNvPr id="4" name="Bulle ronde 3"/>
          <p:cNvSpPr/>
          <p:nvPr/>
        </p:nvSpPr>
        <p:spPr>
          <a:xfrm>
            <a:off x="9110917" y="1632141"/>
            <a:ext cx="2840588" cy="1244194"/>
          </a:xfrm>
          <a:prstGeom prst="wedgeEllipseCallout">
            <a:avLst>
              <a:gd name="adj1" fmla="val -65804"/>
              <a:gd name="adj2" fmla="val 7757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BE" sz="2400" b="1" dirty="0"/>
              <a:t>Paroles sur le jeune</a:t>
            </a:r>
          </a:p>
        </p:txBody>
      </p:sp>
    </p:spTree>
    <p:extLst>
      <p:ext uri="{BB962C8B-B14F-4D97-AF65-F5344CB8AC3E}">
        <p14:creationId xmlns:p14="http://schemas.microsoft.com/office/powerpoint/2010/main" val="4292182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Effect transition="in" filter="fade">
                                      <p:cBhvr>
                                        <p:cTn id="7" dur="1000"/>
                                        <p:tgtEl>
                                          <p:spTgt spid="13">
                                            <p:txEl>
                                              <p:pRg st="1" end="1"/>
                                            </p:txEl>
                                          </p:spTgt>
                                        </p:tgtEl>
                                      </p:cBhvr>
                                    </p:animEffect>
                                    <p:anim calcmode="lin" valueType="num">
                                      <p:cBhvr>
                                        <p:cTn id="8"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xEl>
                                              <p:pRg st="3" end="3"/>
                                            </p:txEl>
                                          </p:spTgt>
                                        </p:tgtEl>
                                        <p:attrNameLst>
                                          <p:attrName>style.visibility</p:attrName>
                                        </p:attrNameLst>
                                      </p:cBhvr>
                                      <p:to>
                                        <p:strVal val="visible"/>
                                      </p:to>
                                    </p:set>
                                    <p:animEffect transition="in" filter="fade">
                                      <p:cBhvr>
                                        <p:cTn id="14" dur="1000"/>
                                        <p:tgtEl>
                                          <p:spTgt spid="13">
                                            <p:txEl>
                                              <p:pRg st="3" end="3"/>
                                            </p:txEl>
                                          </p:spTgt>
                                        </p:tgtEl>
                                      </p:cBhvr>
                                    </p:animEffect>
                                    <p:anim calcmode="lin" valueType="num">
                                      <p:cBhvr>
                                        <p:cTn id="15"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xEl>
                                              <p:pRg st="5" end="5"/>
                                            </p:txEl>
                                          </p:spTgt>
                                        </p:tgtEl>
                                        <p:attrNameLst>
                                          <p:attrName>style.visibility</p:attrName>
                                        </p:attrNameLst>
                                      </p:cBhvr>
                                      <p:to>
                                        <p:strVal val="visible"/>
                                      </p:to>
                                    </p:set>
                                    <p:animEffect transition="in" filter="fade">
                                      <p:cBhvr>
                                        <p:cTn id="21" dur="1000"/>
                                        <p:tgtEl>
                                          <p:spTgt spid="13">
                                            <p:txEl>
                                              <p:pRg st="5" end="5"/>
                                            </p:txEl>
                                          </p:spTgt>
                                        </p:tgtEl>
                                      </p:cBhvr>
                                    </p:animEffect>
                                    <p:anim calcmode="lin" valueType="num">
                                      <p:cBhvr>
                                        <p:cTn id="22" dur="1000" fill="hold"/>
                                        <p:tgtEl>
                                          <p:spTgt spid="1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1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xEl>
                                              <p:pRg st="7" end="7"/>
                                            </p:txEl>
                                          </p:spTgt>
                                        </p:tgtEl>
                                        <p:attrNameLst>
                                          <p:attrName>style.visibility</p:attrName>
                                        </p:attrNameLst>
                                      </p:cBhvr>
                                      <p:to>
                                        <p:strVal val="visible"/>
                                      </p:to>
                                    </p:set>
                                    <p:animEffect transition="in" filter="fade">
                                      <p:cBhvr>
                                        <p:cTn id="28" dur="1000"/>
                                        <p:tgtEl>
                                          <p:spTgt spid="13">
                                            <p:txEl>
                                              <p:pRg st="7" end="7"/>
                                            </p:txEl>
                                          </p:spTgt>
                                        </p:tgtEl>
                                      </p:cBhvr>
                                    </p:animEffect>
                                    <p:anim calcmode="lin" valueType="num">
                                      <p:cBhvr>
                                        <p:cTn id="29" dur="1000" fill="hold"/>
                                        <p:tgtEl>
                                          <p:spTgt spid="1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1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4. </a:t>
            </a:r>
            <a:r>
              <a:rPr lang="fr-FR" dirty="0"/>
              <a:t>…</a:t>
            </a:r>
            <a:r>
              <a:rPr lang="fr-BE" dirty="0"/>
              <a:t> et Paroles de profs (relevées durant les CCL)</a:t>
            </a:r>
          </a:p>
        </p:txBody>
      </p:sp>
      <p:sp>
        <p:nvSpPr>
          <p:cNvPr id="13" name="ZoneTexte 12"/>
          <p:cNvSpPr txBox="1"/>
          <p:nvPr/>
        </p:nvSpPr>
        <p:spPr>
          <a:xfrm>
            <a:off x="437920" y="1828433"/>
            <a:ext cx="11254576" cy="5632311"/>
          </a:xfrm>
          <a:prstGeom prst="rect">
            <a:avLst/>
          </a:prstGeom>
          <a:noFill/>
        </p:spPr>
        <p:txBody>
          <a:bodyPr wrap="square" rtlCol="0">
            <a:spAutoFit/>
          </a:bodyPr>
          <a:lstStyle/>
          <a:p>
            <a:endParaRPr lang="fr-FR" sz="3200" dirty="0"/>
          </a:p>
          <a:p>
            <a:pPr marL="457200" indent="-457200">
              <a:buFont typeface="Arial"/>
              <a:buChar char="•"/>
            </a:pPr>
            <a:r>
              <a:rPr lang="fr-FR" sz="3200" i="1" dirty="0"/>
              <a:t>Il a le contact facile. Il devrait faire vendeur. C’est un marchand de tapis.</a:t>
            </a:r>
          </a:p>
          <a:p>
            <a:pPr marL="457200" indent="-457200">
              <a:buFont typeface="Arial"/>
              <a:buChar char="•"/>
            </a:pPr>
            <a:endParaRPr lang="fr-FR" sz="3200" i="1" dirty="0"/>
          </a:p>
          <a:p>
            <a:pPr marL="457200" indent="-457200">
              <a:buFont typeface="Arial"/>
              <a:buChar char="•"/>
            </a:pPr>
            <a:r>
              <a:rPr lang="fr-FR" sz="3200" i="1" dirty="0"/>
              <a:t>Il est fourbe, c’est un poison discret.</a:t>
            </a:r>
          </a:p>
          <a:p>
            <a:pPr marL="457200" indent="-457200">
              <a:buFont typeface="Arial"/>
              <a:buChar char="•"/>
            </a:pPr>
            <a:endParaRPr lang="fr-FR" sz="3200" i="1" dirty="0"/>
          </a:p>
          <a:p>
            <a:pPr marL="457200" indent="-457200">
              <a:buFont typeface="Arial"/>
              <a:buChar char="•"/>
            </a:pPr>
            <a:r>
              <a:rPr lang="fr-FR" sz="3200" i="1" dirty="0"/>
              <a:t>Elle n’a pas d’intelligence pour continuer en général. </a:t>
            </a:r>
          </a:p>
          <a:p>
            <a:pPr marL="457200" indent="-457200">
              <a:buFont typeface="Arial"/>
              <a:buChar char="•"/>
            </a:pPr>
            <a:endParaRPr lang="fr-FR" sz="3200" i="1" dirty="0"/>
          </a:p>
          <a:p>
            <a:pPr marL="457200" indent="-457200">
              <a:buFont typeface="Arial"/>
              <a:buChar char="•"/>
            </a:pPr>
            <a:r>
              <a:rPr lang="fr-FR" sz="3200" i="1" dirty="0"/>
              <a:t>J’espère qu’elle ne sera pas aussi faiblarde que sa sœur.</a:t>
            </a:r>
          </a:p>
          <a:p>
            <a:endParaRPr lang="fr-FR" dirty="0"/>
          </a:p>
          <a:p>
            <a:endParaRPr lang="fr-FR" dirty="0"/>
          </a:p>
          <a:p>
            <a:endParaRPr lang="fr-FR" dirty="0"/>
          </a:p>
          <a:p>
            <a:endParaRPr lang="fr-FR" dirty="0"/>
          </a:p>
        </p:txBody>
      </p:sp>
      <p:sp>
        <p:nvSpPr>
          <p:cNvPr id="4" name="Bulle ronde 3"/>
          <p:cNvSpPr/>
          <p:nvPr/>
        </p:nvSpPr>
        <p:spPr>
          <a:xfrm>
            <a:off x="8977745" y="3037855"/>
            <a:ext cx="2714751" cy="1228977"/>
          </a:xfrm>
          <a:prstGeom prst="wedgeEllipseCallout">
            <a:avLst>
              <a:gd name="adj1" fmla="val -64140"/>
              <a:gd name="adj2" fmla="val 5568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BE" sz="3200" dirty="0"/>
              <a:t>Jugements</a:t>
            </a:r>
          </a:p>
        </p:txBody>
      </p:sp>
    </p:spTree>
    <p:extLst>
      <p:ext uri="{BB962C8B-B14F-4D97-AF65-F5344CB8AC3E}">
        <p14:creationId xmlns:p14="http://schemas.microsoft.com/office/powerpoint/2010/main" val="1299620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xEl>
                                              <p:pRg st="1" end="1"/>
                                            </p:txEl>
                                          </p:spTgt>
                                        </p:tgtEl>
                                        <p:attrNameLst>
                                          <p:attrName>style.visibility</p:attrName>
                                        </p:attrNameLst>
                                      </p:cBhvr>
                                      <p:to>
                                        <p:strVal val="visible"/>
                                      </p:to>
                                    </p:set>
                                    <p:animEffect transition="in" filter="fade">
                                      <p:cBhvr>
                                        <p:cTn id="14" dur="1000"/>
                                        <p:tgtEl>
                                          <p:spTgt spid="13">
                                            <p:txEl>
                                              <p:pRg st="1" end="1"/>
                                            </p:txEl>
                                          </p:spTgt>
                                        </p:tgtEl>
                                      </p:cBhvr>
                                    </p:animEffect>
                                    <p:anim calcmode="lin" valueType="num">
                                      <p:cBhvr>
                                        <p:cTn id="15"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xEl>
                                              <p:pRg st="3" end="3"/>
                                            </p:txEl>
                                          </p:spTgt>
                                        </p:tgtEl>
                                        <p:attrNameLst>
                                          <p:attrName>style.visibility</p:attrName>
                                        </p:attrNameLst>
                                      </p:cBhvr>
                                      <p:to>
                                        <p:strVal val="visible"/>
                                      </p:to>
                                    </p:set>
                                    <p:animEffect transition="in" filter="fade">
                                      <p:cBhvr>
                                        <p:cTn id="21" dur="1000"/>
                                        <p:tgtEl>
                                          <p:spTgt spid="13">
                                            <p:txEl>
                                              <p:pRg st="3" end="3"/>
                                            </p:txEl>
                                          </p:spTgt>
                                        </p:tgtEl>
                                      </p:cBhvr>
                                    </p:animEffect>
                                    <p:anim calcmode="lin" valueType="num">
                                      <p:cBhvr>
                                        <p:cTn id="22"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xEl>
                                              <p:pRg st="5" end="5"/>
                                            </p:txEl>
                                          </p:spTgt>
                                        </p:tgtEl>
                                        <p:attrNameLst>
                                          <p:attrName>style.visibility</p:attrName>
                                        </p:attrNameLst>
                                      </p:cBhvr>
                                      <p:to>
                                        <p:strVal val="visible"/>
                                      </p:to>
                                    </p:set>
                                    <p:animEffect transition="in" filter="fade">
                                      <p:cBhvr>
                                        <p:cTn id="28" dur="1000"/>
                                        <p:tgtEl>
                                          <p:spTgt spid="13">
                                            <p:txEl>
                                              <p:pRg st="5" end="5"/>
                                            </p:txEl>
                                          </p:spTgt>
                                        </p:tgtEl>
                                      </p:cBhvr>
                                    </p:animEffect>
                                    <p:anim calcmode="lin" valueType="num">
                                      <p:cBhvr>
                                        <p:cTn id="29" dur="1000" fill="hold"/>
                                        <p:tgtEl>
                                          <p:spTgt spid="1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3">
                                            <p:txEl>
                                              <p:pRg st="7" end="7"/>
                                            </p:txEl>
                                          </p:spTgt>
                                        </p:tgtEl>
                                        <p:attrNameLst>
                                          <p:attrName>style.visibility</p:attrName>
                                        </p:attrNameLst>
                                      </p:cBhvr>
                                      <p:to>
                                        <p:strVal val="visible"/>
                                      </p:to>
                                    </p:set>
                                    <p:animEffect transition="in" filter="fade">
                                      <p:cBhvr>
                                        <p:cTn id="35" dur="1000"/>
                                        <p:tgtEl>
                                          <p:spTgt spid="13">
                                            <p:txEl>
                                              <p:pRg st="7" end="7"/>
                                            </p:txEl>
                                          </p:spTgt>
                                        </p:tgtEl>
                                      </p:cBhvr>
                                    </p:animEffect>
                                    <p:anim calcmode="lin" valueType="num">
                                      <p:cBhvr>
                                        <p:cTn id="36" dur="1000" fill="hold"/>
                                        <p:tgtEl>
                                          <p:spTgt spid="1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1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4. </a:t>
            </a:r>
            <a:r>
              <a:rPr lang="fr-FR" dirty="0"/>
              <a:t>…</a:t>
            </a:r>
            <a:r>
              <a:rPr lang="fr-BE" dirty="0"/>
              <a:t> et Paroles de profs (relevées durant les CCL)</a:t>
            </a:r>
          </a:p>
        </p:txBody>
      </p:sp>
      <p:sp>
        <p:nvSpPr>
          <p:cNvPr id="13" name="ZoneTexte 12"/>
          <p:cNvSpPr txBox="1"/>
          <p:nvPr/>
        </p:nvSpPr>
        <p:spPr>
          <a:xfrm>
            <a:off x="468712" y="1715956"/>
            <a:ext cx="11254576" cy="8463855"/>
          </a:xfrm>
          <a:prstGeom prst="rect">
            <a:avLst/>
          </a:prstGeom>
          <a:noFill/>
        </p:spPr>
        <p:txBody>
          <a:bodyPr wrap="square" rtlCol="0">
            <a:spAutoFit/>
          </a:bodyPr>
          <a:lstStyle/>
          <a:p>
            <a:endParaRPr lang="fr-FR" sz="3200" dirty="0"/>
          </a:p>
          <a:p>
            <a:pPr marL="457200" indent="-457200">
              <a:buFont typeface="Arial"/>
              <a:buChar char="•"/>
            </a:pPr>
            <a:r>
              <a:rPr lang="fr-FR" sz="2800" i="1" dirty="0"/>
              <a:t>On va noter qui peut le plus peut le moins. S’ils peuvent aller en 3TQ, ils peuvent aller en 3P.</a:t>
            </a:r>
          </a:p>
          <a:p>
            <a:pPr marL="457200" indent="-457200">
              <a:buFont typeface="Arial"/>
              <a:buChar char="•"/>
            </a:pPr>
            <a:endParaRPr lang="fr-FR" sz="2800" i="1" dirty="0"/>
          </a:p>
          <a:p>
            <a:pPr marL="457200" indent="-457200">
              <a:buFont typeface="Arial"/>
              <a:buChar char="•"/>
            </a:pPr>
            <a:r>
              <a:rPr lang="fr-FR" sz="2800" i="1" dirty="0"/>
              <a:t>Elle a des problèmes avec les textes. Ca serait peut-être mieux en économie.</a:t>
            </a:r>
          </a:p>
          <a:p>
            <a:r>
              <a:rPr lang="fr-FR" sz="2800" i="1" dirty="0"/>
              <a:t> </a:t>
            </a:r>
          </a:p>
          <a:p>
            <a:pPr marL="457200" indent="-457200">
              <a:buFont typeface="Arial"/>
              <a:buChar char="•"/>
            </a:pPr>
            <a:r>
              <a:rPr lang="fr-FR" sz="2800" i="1" dirty="0"/>
              <a:t>Il a revu son choix d’option  à la baisse : de TG il veut aller en TT.</a:t>
            </a:r>
          </a:p>
          <a:p>
            <a:pPr marL="457200" indent="-457200">
              <a:buFont typeface="Arial"/>
              <a:buChar char="•"/>
            </a:pPr>
            <a:endParaRPr lang="fr-FR" sz="2800" i="1" dirty="0"/>
          </a:p>
          <a:p>
            <a:pPr marL="457200" indent="-457200">
              <a:buFont typeface="Arial"/>
              <a:buChar char="•"/>
            </a:pPr>
            <a:r>
              <a:rPr lang="fr-FR" sz="2800" i="1" dirty="0"/>
              <a:t>Je ne le vois pas en TQ car il ne reste pas assis.</a:t>
            </a:r>
          </a:p>
          <a:p>
            <a:pPr marL="457200" indent="-457200">
              <a:buFont typeface="Arial"/>
              <a:buChar char="•"/>
            </a:pPr>
            <a:endParaRPr lang="fr-FR" sz="2800" i="1" dirty="0"/>
          </a:p>
          <a:p>
            <a:pPr marL="457200" indent="-457200">
              <a:buFont typeface="Arial"/>
              <a:buChar char="•"/>
            </a:pPr>
            <a:r>
              <a:rPr lang="fr-FR" sz="2800" i="1" dirty="0"/>
              <a:t>Maintenant pour aller en professionnel, il faut une certaine force physique.</a:t>
            </a:r>
          </a:p>
          <a:p>
            <a:endParaRPr lang="fr-FR" sz="3200" dirty="0"/>
          </a:p>
          <a:p>
            <a:endParaRPr lang="fr-FR" sz="3200" dirty="0"/>
          </a:p>
          <a:p>
            <a:endParaRPr lang="fr-FR" sz="3200" dirty="0"/>
          </a:p>
          <a:p>
            <a:endParaRPr lang="fr-FR" sz="3200" dirty="0"/>
          </a:p>
          <a:p>
            <a:endParaRPr lang="fr-FR" sz="3200" dirty="0"/>
          </a:p>
          <a:p>
            <a:endParaRPr lang="fr-FR" dirty="0"/>
          </a:p>
          <a:p>
            <a:endParaRPr lang="fr-FR" dirty="0"/>
          </a:p>
          <a:p>
            <a:endParaRPr lang="fr-FR" dirty="0"/>
          </a:p>
          <a:p>
            <a:endParaRPr lang="fr-FR" dirty="0"/>
          </a:p>
        </p:txBody>
      </p:sp>
      <p:sp>
        <p:nvSpPr>
          <p:cNvPr id="4" name="Bulle ronde 3"/>
          <p:cNvSpPr/>
          <p:nvPr/>
        </p:nvSpPr>
        <p:spPr>
          <a:xfrm>
            <a:off x="9046318" y="134119"/>
            <a:ext cx="3145682" cy="1136073"/>
          </a:xfrm>
          <a:prstGeom prst="wedgeEllipseCallout">
            <a:avLst>
              <a:gd name="adj1" fmla="val -26801"/>
              <a:gd name="adj2" fmla="val 8811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BE" sz="2400" dirty="0"/>
              <a:t>Représentations</a:t>
            </a:r>
          </a:p>
        </p:txBody>
      </p:sp>
    </p:spTree>
    <p:extLst>
      <p:ext uri="{BB962C8B-B14F-4D97-AF65-F5344CB8AC3E}">
        <p14:creationId xmlns:p14="http://schemas.microsoft.com/office/powerpoint/2010/main" val="3923621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xEl>
                                              <p:pRg st="1" end="1"/>
                                            </p:txEl>
                                          </p:spTgt>
                                        </p:tgtEl>
                                        <p:attrNameLst>
                                          <p:attrName>style.visibility</p:attrName>
                                        </p:attrNameLst>
                                      </p:cBhvr>
                                      <p:to>
                                        <p:strVal val="visible"/>
                                      </p:to>
                                    </p:set>
                                    <p:animEffect transition="in" filter="fade">
                                      <p:cBhvr>
                                        <p:cTn id="14" dur="1000"/>
                                        <p:tgtEl>
                                          <p:spTgt spid="13">
                                            <p:txEl>
                                              <p:pRg st="1" end="1"/>
                                            </p:txEl>
                                          </p:spTgt>
                                        </p:tgtEl>
                                      </p:cBhvr>
                                    </p:animEffect>
                                    <p:anim calcmode="lin" valueType="num">
                                      <p:cBhvr>
                                        <p:cTn id="15"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xEl>
                                              <p:pRg st="3" end="3"/>
                                            </p:txEl>
                                          </p:spTgt>
                                        </p:tgtEl>
                                        <p:attrNameLst>
                                          <p:attrName>style.visibility</p:attrName>
                                        </p:attrNameLst>
                                      </p:cBhvr>
                                      <p:to>
                                        <p:strVal val="visible"/>
                                      </p:to>
                                    </p:set>
                                    <p:animEffect transition="in" filter="fade">
                                      <p:cBhvr>
                                        <p:cTn id="21" dur="1000"/>
                                        <p:tgtEl>
                                          <p:spTgt spid="13">
                                            <p:txEl>
                                              <p:pRg st="3" end="3"/>
                                            </p:txEl>
                                          </p:spTgt>
                                        </p:tgtEl>
                                      </p:cBhvr>
                                    </p:animEffect>
                                    <p:anim calcmode="lin" valueType="num">
                                      <p:cBhvr>
                                        <p:cTn id="22"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xEl>
                                              <p:pRg st="4" end="4"/>
                                            </p:txEl>
                                          </p:spTgt>
                                        </p:tgtEl>
                                        <p:attrNameLst>
                                          <p:attrName>style.visibility</p:attrName>
                                        </p:attrNameLst>
                                      </p:cBhvr>
                                      <p:to>
                                        <p:strVal val="visible"/>
                                      </p:to>
                                    </p:set>
                                    <p:animEffect transition="in" filter="fade">
                                      <p:cBhvr>
                                        <p:cTn id="28" dur="1000"/>
                                        <p:tgtEl>
                                          <p:spTgt spid="13">
                                            <p:txEl>
                                              <p:pRg st="4" end="4"/>
                                            </p:txEl>
                                          </p:spTgt>
                                        </p:tgtEl>
                                      </p:cBhvr>
                                    </p:animEffect>
                                    <p:anim calcmode="lin" valueType="num">
                                      <p:cBhvr>
                                        <p:cTn id="29"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3">
                                            <p:txEl>
                                              <p:pRg st="5" end="5"/>
                                            </p:txEl>
                                          </p:spTgt>
                                        </p:tgtEl>
                                        <p:attrNameLst>
                                          <p:attrName>style.visibility</p:attrName>
                                        </p:attrNameLst>
                                      </p:cBhvr>
                                      <p:to>
                                        <p:strVal val="visible"/>
                                      </p:to>
                                    </p:set>
                                    <p:animEffect transition="in" filter="fade">
                                      <p:cBhvr>
                                        <p:cTn id="35" dur="1000"/>
                                        <p:tgtEl>
                                          <p:spTgt spid="13">
                                            <p:txEl>
                                              <p:pRg st="5" end="5"/>
                                            </p:txEl>
                                          </p:spTgt>
                                        </p:tgtEl>
                                      </p:cBhvr>
                                    </p:animEffect>
                                    <p:anim calcmode="lin" valueType="num">
                                      <p:cBhvr>
                                        <p:cTn id="36" dur="1000" fill="hold"/>
                                        <p:tgtEl>
                                          <p:spTgt spid="1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3">
                                            <p:txEl>
                                              <p:pRg st="7" end="7"/>
                                            </p:txEl>
                                          </p:spTgt>
                                        </p:tgtEl>
                                        <p:attrNameLst>
                                          <p:attrName>style.visibility</p:attrName>
                                        </p:attrNameLst>
                                      </p:cBhvr>
                                      <p:to>
                                        <p:strVal val="visible"/>
                                      </p:to>
                                    </p:set>
                                    <p:animEffect transition="in" filter="fade">
                                      <p:cBhvr>
                                        <p:cTn id="42" dur="1000"/>
                                        <p:tgtEl>
                                          <p:spTgt spid="13">
                                            <p:txEl>
                                              <p:pRg st="7" end="7"/>
                                            </p:txEl>
                                          </p:spTgt>
                                        </p:tgtEl>
                                      </p:cBhvr>
                                    </p:animEffect>
                                    <p:anim calcmode="lin" valueType="num">
                                      <p:cBhvr>
                                        <p:cTn id="43" dur="1000" fill="hold"/>
                                        <p:tgtEl>
                                          <p:spTgt spid="1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1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3">
                                            <p:txEl>
                                              <p:pRg st="9" end="9"/>
                                            </p:txEl>
                                          </p:spTgt>
                                        </p:tgtEl>
                                        <p:attrNameLst>
                                          <p:attrName>style.visibility</p:attrName>
                                        </p:attrNameLst>
                                      </p:cBhvr>
                                      <p:to>
                                        <p:strVal val="visible"/>
                                      </p:to>
                                    </p:set>
                                    <p:animEffect transition="in" filter="fade">
                                      <p:cBhvr>
                                        <p:cTn id="49" dur="1000"/>
                                        <p:tgtEl>
                                          <p:spTgt spid="13">
                                            <p:txEl>
                                              <p:pRg st="9" end="9"/>
                                            </p:txEl>
                                          </p:spTgt>
                                        </p:tgtEl>
                                      </p:cBhvr>
                                    </p:animEffect>
                                    <p:anim calcmode="lin" valueType="num">
                                      <p:cBhvr>
                                        <p:cTn id="50" dur="1000" fill="hold"/>
                                        <p:tgtEl>
                                          <p:spTgt spid="1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1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4. </a:t>
            </a:r>
            <a:r>
              <a:rPr lang="fr-FR" dirty="0"/>
              <a:t>…</a:t>
            </a:r>
            <a:r>
              <a:rPr lang="fr-BE" dirty="0"/>
              <a:t> et Paroles de profs (relevées durant les CCL)</a:t>
            </a:r>
          </a:p>
        </p:txBody>
      </p:sp>
      <p:sp>
        <p:nvSpPr>
          <p:cNvPr id="13" name="ZoneTexte 12"/>
          <p:cNvSpPr txBox="1"/>
          <p:nvPr/>
        </p:nvSpPr>
        <p:spPr>
          <a:xfrm>
            <a:off x="356232" y="1500389"/>
            <a:ext cx="11254576" cy="8679299"/>
          </a:xfrm>
          <a:prstGeom prst="rect">
            <a:avLst/>
          </a:prstGeom>
          <a:noFill/>
        </p:spPr>
        <p:txBody>
          <a:bodyPr wrap="square" rtlCol="0">
            <a:spAutoFit/>
          </a:bodyPr>
          <a:lstStyle/>
          <a:p>
            <a:endParaRPr lang="fr-FR" sz="3200" dirty="0"/>
          </a:p>
          <a:p>
            <a:pPr marL="457200" indent="-457200">
              <a:lnSpc>
                <a:spcPct val="150000"/>
              </a:lnSpc>
              <a:buFont typeface="Arial"/>
              <a:buChar char="•"/>
            </a:pPr>
            <a:r>
              <a:rPr lang="fr-FR" sz="2800" i="1" dirty="0"/>
              <a:t>On lui conseillerait pas 3TQ gestion ? Il parle tout le temps d’argent.</a:t>
            </a:r>
          </a:p>
          <a:p>
            <a:pPr marL="457200" indent="-457200">
              <a:lnSpc>
                <a:spcPct val="150000"/>
              </a:lnSpc>
              <a:buFont typeface="Arial"/>
              <a:buChar char="•"/>
            </a:pPr>
            <a:r>
              <a:rPr lang="fr-FR" sz="2800" i="1" dirty="0"/>
              <a:t>Les TT sociales pour elle ? C’est une gamine qui est faite pour ça. Elle a besoin d’une classe avec des relations avec les profs.</a:t>
            </a:r>
          </a:p>
          <a:p>
            <a:pPr marL="457200" indent="-457200">
              <a:lnSpc>
                <a:spcPct val="150000"/>
              </a:lnSpc>
              <a:buFont typeface="Arial"/>
              <a:buChar char="•"/>
            </a:pPr>
            <a:r>
              <a:rPr lang="fr-FR" sz="2800" i="1" dirty="0"/>
              <a:t>Pour les maths, même en 3TT, il devra faire attention.</a:t>
            </a:r>
          </a:p>
          <a:p>
            <a:pPr marL="457200" indent="-457200">
              <a:lnSpc>
                <a:spcPct val="150000"/>
              </a:lnSpc>
              <a:buFont typeface="Arial"/>
              <a:buChar char="•"/>
            </a:pPr>
            <a:r>
              <a:rPr lang="fr-FR" sz="2800" i="1" dirty="0"/>
              <a:t>On doit accepter le risque qu’elle s’inscrive en 3èmegénérale. </a:t>
            </a:r>
          </a:p>
          <a:p>
            <a:pPr marL="457200" indent="-457200">
              <a:lnSpc>
                <a:spcPct val="150000"/>
              </a:lnSpc>
              <a:buFont typeface="Arial"/>
              <a:buChar char="•"/>
            </a:pPr>
            <a:r>
              <a:rPr lang="fr-FR" sz="2800" i="1" dirty="0"/>
              <a:t>Elle est inscrite à l’école X, en 3TQ secrétariat tourisme. Il faut les langues, non ?</a:t>
            </a:r>
          </a:p>
          <a:p>
            <a:endParaRPr lang="fr-FR" sz="3200" dirty="0"/>
          </a:p>
          <a:p>
            <a:endParaRPr lang="fr-FR" sz="3200" dirty="0"/>
          </a:p>
          <a:p>
            <a:endParaRPr lang="fr-FR" sz="3200" dirty="0"/>
          </a:p>
          <a:p>
            <a:endParaRPr lang="fr-FR" sz="3200" dirty="0"/>
          </a:p>
          <a:p>
            <a:endParaRPr lang="fr-FR" sz="3200" dirty="0"/>
          </a:p>
          <a:p>
            <a:endParaRPr lang="fr-FR" dirty="0"/>
          </a:p>
          <a:p>
            <a:endParaRPr lang="fr-FR" dirty="0"/>
          </a:p>
          <a:p>
            <a:endParaRPr lang="fr-FR" dirty="0"/>
          </a:p>
          <a:p>
            <a:endParaRPr lang="fr-FR" dirty="0"/>
          </a:p>
        </p:txBody>
      </p:sp>
      <p:sp>
        <p:nvSpPr>
          <p:cNvPr id="4" name="Bulle ronde 3"/>
          <p:cNvSpPr/>
          <p:nvPr/>
        </p:nvSpPr>
        <p:spPr>
          <a:xfrm>
            <a:off x="8639298" y="3350546"/>
            <a:ext cx="3145682" cy="1136073"/>
          </a:xfrm>
          <a:prstGeom prst="wedgeEllipseCallout">
            <a:avLst>
              <a:gd name="adj1" fmla="val -26801"/>
              <a:gd name="adj2" fmla="val 88110"/>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BE" sz="2400" dirty="0"/>
              <a:t>Représentations</a:t>
            </a:r>
          </a:p>
        </p:txBody>
      </p:sp>
    </p:spTree>
    <p:extLst>
      <p:ext uri="{BB962C8B-B14F-4D97-AF65-F5344CB8AC3E}">
        <p14:creationId xmlns:p14="http://schemas.microsoft.com/office/powerpoint/2010/main" val="2805294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xEl>
                                              <p:pRg st="1" end="1"/>
                                            </p:txEl>
                                          </p:spTgt>
                                        </p:tgtEl>
                                        <p:attrNameLst>
                                          <p:attrName>style.visibility</p:attrName>
                                        </p:attrNameLst>
                                      </p:cBhvr>
                                      <p:to>
                                        <p:strVal val="visible"/>
                                      </p:to>
                                    </p:set>
                                    <p:animEffect transition="in" filter="fade">
                                      <p:cBhvr>
                                        <p:cTn id="14" dur="1000"/>
                                        <p:tgtEl>
                                          <p:spTgt spid="13">
                                            <p:txEl>
                                              <p:pRg st="1" end="1"/>
                                            </p:txEl>
                                          </p:spTgt>
                                        </p:tgtEl>
                                      </p:cBhvr>
                                    </p:animEffect>
                                    <p:anim calcmode="lin" valueType="num">
                                      <p:cBhvr>
                                        <p:cTn id="15"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xEl>
                                              <p:pRg st="2" end="2"/>
                                            </p:txEl>
                                          </p:spTgt>
                                        </p:tgtEl>
                                        <p:attrNameLst>
                                          <p:attrName>style.visibility</p:attrName>
                                        </p:attrNameLst>
                                      </p:cBhvr>
                                      <p:to>
                                        <p:strVal val="visible"/>
                                      </p:to>
                                    </p:set>
                                    <p:animEffect transition="in" filter="fade">
                                      <p:cBhvr>
                                        <p:cTn id="21" dur="1000"/>
                                        <p:tgtEl>
                                          <p:spTgt spid="13">
                                            <p:txEl>
                                              <p:pRg st="2" end="2"/>
                                            </p:txEl>
                                          </p:spTgt>
                                        </p:tgtEl>
                                      </p:cBhvr>
                                    </p:animEffect>
                                    <p:anim calcmode="lin" valueType="num">
                                      <p:cBhvr>
                                        <p:cTn id="22"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xEl>
                                              <p:pRg st="3" end="3"/>
                                            </p:txEl>
                                          </p:spTgt>
                                        </p:tgtEl>
                                        <p:attrNameLst>
                                          <p:attrName>style.visibility</p:attrName>
                                        </p:attrNameLst>
                                      </p:cBhvr>
                                      <p:to>
                                        <p:strVal val="visible"/>
                                      </p:to>
                                    </p:set>
                                    <p:animEffect transition="in" filter="fade">
                                      <p:cBhvr>
                                        <p:cTn id="28" dur="1000"/>
                                        <p:tgtEl>
                                          <p:spTgt spid="13">
                                            <p:txEl>
                                              <p:pRg st="3" end="3"/>
                                            </p:txEl>
                                          </p:spTgt>
                                        </p:tgtEl>
                                      </p:cBhvr>
                                    </p:animEffect>
                                    <p:anim calcmode="lin" valueType="num">
                                      <p:cBhvr>
                                        <p:cTn id="29"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3">
                                            <p:txEl>
                                              <p:pRg st="4" end="4"/>
                                            </p:txEl>
                                          </p:spTgt>
                                        </p:tgtEl>
                                        <p:attrNameLst>
                                          <p:attrName>style.visibility</p:attrName>
                                        </p:attrNameLst>
                                      </p:cBhvr>
                                      <p:to>
                                        <p:strVal val="visible"/>
                                      </p:to>
                                    </p:set>
                                    <p:animEffect transition="in" filter="fade">
                                      <p:cBhvr>
                                        <p:cTn id="35" dur="1000"/>
                                        <p:tgtEl>
                                          <p:spTgt spid="13">
                                            <p:txEl>
                                              <p:pRg st="4" end="4"/>
                                            </p:txEl>
                                          </p:spTgt>
                                        </p:tgtEl>
                                      </p:cBhvr>
                                    </p:animEffect>
                                    <p:anim calcmode="lin" valueType="num">
                                      <p:cBhvr>
                                        <p:cTn id="36"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3">
                                            <p:txEl>
                                              <p:pRg st="5" end="5"/>
                                            </p:txEl>
                                          </p:spTgt>
                                        </p:tgtEl>
                                        <p:attrNameLst>
                                          <p:attrName>style.visibility</p:attrName>
                                        </p:attrNameLst>
                                      </p:cBhvr>
                                      <p:to>
                                        <p:strVal val="visible"/>
                                      </p:to>
                                    </p:set>
                                    <p:animEffect transition="in" filter="fade">
                                      <p:cBhvr>
                                        <p:cTn id="42" dur="1000"/>
                                        <p:tgtEl>
                                          <p:spTgt spid="13">
                                            <p:txEl>
                                              <p:pRg st="5" end="5"/>
                                            </p:txEl>
                                          </p:spTgt>
                                        </p:tgtEl>
                                      </p:cBhvr>
                                    </p:animEffect>
                                    <p:anim calcmode="lin" valueType="num">
                                      <p:cBhvr>
                                        <p:cTn id="43" dur="1000" fill="hold"/>
                                        <p:tgtEl>
                                          <p:spTgt spid="1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Eléments d’explication </a:t>
            </a:r>
          </a:p>
        </p:txBody>
      </p:sp>
      <p:sp>
        <p:nvSpPr>
          <p:cNvPr id="3" name="ZoneTexte 2"/>
          <p:cNvSpPr txBox="1"/>
          <p:nvPr/>
        </p:nvSpPr>
        <p:spPr>
          <a:xfrm>
            <a:off x="575894" y="1964353"/>
            <a:ext cx="11035615" cy="461665"/>
          </a:xfrm>
          <a:prstGeom prst="rect">
            <a:avLst/>
          </a:prstGeom>
          <a:noFill/>
        </p:spPr>
        <p:txBody>
          <a:bodyPr wrap="square" rtlCol="0">
            <a:spAutoFit/>
          </a:bodyPr>
          <a:lstStyle/>
          <a:p>
            <a:r>
              <a:rPr lang="fr-FR" sz="2400" dirty="0"/>
              <a:t>						</a:t>
            </a:r>
          </a:p>
        </p:txBody>
      </p:sp>
      <p:sp>
        <p:nvSpPr>
          <p:cNvPr id="4" name="ZoneTexte 3"/>
          <p:cNvSpPr txBox="1"/>
          <p:nvPr/>
        </p:nvSpPr>
        <p:spPr>
          <a:xfrm>
            <a:off x="430752" y="1964353"/>
            <a:ext cx="11035615" cy="4893647"/>
          </a:xfrm>
          <a:prstGeom prst="rect">
            <a:avLst/>
          </a:prstGeom>
          <a:noFill/>
        </p:spPr>
        <p:txBody>
          <a:bodyPr wrap="square" rtlCol="0">
            <a:spAutoFit/>
          </a:bodyPr>
          <a:lstStyle/>
          <a:p>
            <a:r>
              <a:rPr lang="fr-FR" sz="2400" dirty="0"/>
              <a:t>Souvent, la même hypothèse a été formulés pour rendre compte de la difficulté à échapper à des attitudes paradoxales et à formuler des conseils constructifs au</a:t>
            </a:r>
            <a:r>
              <a:rPr lang="mr-IN" sz="2400" dirty="0"/>
              <a:t>–</a:t>
            </a:r>
            <a:r>
              <a:rPr lang="fr-FR" sz="2400" dirty="0"/>
              <a:t>delà des paroles et des constats stériles.</a:t>
            </a:r>
          </a:p>
          <a:p>
            <a:endParaRPr lang="fr-FR" sz="2400" dirty="0"/>
          </a:p>
          <a:p>
            <a:r>
              <a:rPr lang="fr-FR" sz="2400" dirty="0"/>
              <a:t>Le temps alloué à chaque élève a été ressenti comme un obstacle rédhibitoire.</a:t>
            </a:r>
          </a:p>
          <a:p>
            <a:endParaRPr lang="fr-FR" sz="2400" dirty="0"/>
          </a:p>
          <a:p>
            <a:r>
              <a:rPr lang="fr-FR" sz="2400" dirty="0"/>
              <a:t>Lors des journées pédagogiques ou avec le groupe de pilotage de l’EDC, il s’est agi d’isoler ce facteur et de démontrer, via un jeu de rôle, que d’autres éléments pouvaient peser plus lourdement sur la faculté du conseil de classe à délivrer des conseils en matière d’orientation : la remontée d’informations en provenance directe du jeune et la mise à disposition au conseil de classe d’informations sur les parcours scolaires en lien possible avec une perspective vocationnelle.</a:t>
            </a:r>
          </a:p>
          <a:p>
            <a:endParaRPr lang="fr-FR" sz="2400" dirty="0"/>
          </a:p>
        </p:txBody>
      </p:sp>
    </p:spTree>
    <p:extLst>
      <p:ext uri="{BB962C8B-B14F-4D97-AF65-F5344CB8AC3E}">
        <p14:creationId xmlns:p14="http://schemas.microsoft.com/office/powerpoint/2010/main" val="827341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4. éléments positifs constatés au terme du parcours</a:t>
            </a:r>
          </a:p>
        </p:txBody>
      </p:sp>
      <p:sp>
        <p:nvSpPr>
          <p:cNvPr id="3" name="Espace réservé du contenu 2"/>
          <p:cNvSpPr>
            <a:spLocks noGrp="1"/>
          </p:cNvSpPr>
          <p:nvPr>
            <p:ph idx="1"/>
          </p:nvPr>
        </p:nvSpPr>
        <p:spPr>
          <a:xfrm>
            <a:off x="581192" y="1886858"/>
            <a:ext cx="11029615" cy="4847772"/>
          </a:xfrm>
        </p:spPr>
        <p:txBody>
          <a:bodyPr>
            <a:normAutofit fontScale="92500" lnSpcReduction="20000"/>
          </a:bodyPr>
          <a:lstStyle/>
          <a:p>
            <a:r>
              <a:rPr lang="fr-FR" sz="3200" dirty="0">
                <a:solidFill>
                  <a:schemeClr val="tx1"/>
                </a:solidFill>
              </a:rPr>
              <a:t>Changement de posture et de pratiques : </a:t>
            </a:r>
          </a:p>
          <a:p>
            <a:pPr lvl="1"/>
            <a:r>
              <a:rPr lang="fr-FR" sz="3000" dirty="0">
                <a:solidFill>
                  <a:schemeClr val="tx1"/>
                </a:solidFill>
              </a:rPr>
              <a:t>les enseignants abordent le conseil de classe plus positivement, comme un moment de discussion autour des intérêts de l’élève et de ses accomplissements ;</a:t>
            </a:r>
          </a:p>
          <a:p>
            <a:pPr lvl="1"/>
            <a:r>
              <a:rPr lang="fr-FR" sz="3000" dirty="0">
                <a:solidFill>
                  <a:schemeClr val="tx1"/>
                </a:solidFill>
              </a:rPr>
              <a:t>les activités de découverte pratiquées dans l’école trouvent un sens plus marqué et servent de source première d’informations sur les ressources et aspirations de l’élève. Les observations sont valorisées et capitalisées par des membres de l’équipe et leur intérêt suscite le besoin de les consigner dans un outil qui chemine avec l’élève.</a:t>
            </a:r>
          </a:p>
          <a:p>
            <a:r>
              <a:rPr lang="fr-FR" sz="3200" dirty="0">
                <a:solidFill>
                  <a:schemeClr val="tx1"/>
                </a:solidFill>
              </a:rPr>
              <a:t>Échanges inédits entre enseignants, notamment de par la présence de nouvelles informations lors des conseils de classe.</a:t>
            </a:r>
          </a:p>
        </p:txBody>
      </p:sp>
    </p:spTree>
    <p:extLst>
      <p:ext uri="{BB962C8B-B14F-4D97-AF65-F5344CB8AC3E}">
        <p14:creationId xmlns:p14="http://schemas.microsoft.com/office/powerpoint/2010/main" val="195897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En guise de Préambule (I)</a:t>
            </a:r>
          </a:p>
        </p:txBody>
      </p:sp>
      <p:sp>
        <p:nvSpPr>
          <p:cNvPr id="3" name="ZoneTexte 2"/>
          <p:cNvSpPr txBox="1"/>
          <p:nvPr/>
        </p:nvSpPr>
        <p:spPr>
          <a:xfrm>
            <a:off x="575894" y="1964353"/>
            <a:ext cx="11035615" cy="5262979"/>
          </a:xfrm>
          <a:prstGeom prst="rect">
            <a:avLst/>
          </a:prstGeom>
          <a:noFill/>
        </p:spPr>
        <p:txBody>
          <a:bodyPr wrap="square" rtlCol="0">
            <a:spAutoFit/>
          </a:bodyPr>
          <a:lstStyle/>
          <a:p>
            <a:r>
              <a:rPr lang="fr-FR" sz="2400" dirty="0"/>
              <a:t>Cette présentation résume et modélise la démarche d’accompagnement dont ont bénéficié deux écoles durant plus de deux ans.</a:t>
            </a:r>
          </a:p>
          <a:p>
            <a:endParaRPr lang="fr-FR" sz="2400" dirty="0"/>
          </a:p>
          <a:p>
            <a:r>
              <a:rPr lang="fr-FR" sz="2400" dirty="0"/>
              <a:t>Ces écoles étaient en questionnement quant à la nature, l’impact et la pertinence du travail mené en conseil de classe, et plus particulièrement sur la portée effective des conseils délivrés aux élèves.</a:t>
            </a:r>
          </a:p>
          <a:p>
            <a:endParaRPr lang="fr-FR" sz="2400" dirty="0"/>
          </a:p>
          <a:p>
            <a:r>
              <a:rPr lang="fr-FR" sz="2400" dirty="0"/>
              <a:t>Cette réflexion s’est focalisée sur les conseils de classe du premier degré, et singulièrement sur ceux de 2S (sans exclure ceux de 2C et de 2D) puisque la question du choix d’un parcours scolaire y était encore plus prégnante. </a:t>
            </a:r>
          </a:p>
          <a:p>
            <a:endParaRPr lang="fr-FR" sz="2400" dirty="0"/>
          </a:p>
          <a:p>
            <a:r>
              <a:rPr lang="fr-FR" sz="2400" dirty="0"/>
              <a:t>Le travail a permis de traduire le malaise de certains enseignants en besoins et a mis à jour autant de postures et de stéréotypes que de pistes de changement.						</a:t>
            </a:r>
          </a:p>
        </p:txBody>
      </p:sp>
    </p:spTree>
    <p:extLst>
      <p:ext uri="{BB962C8B-B14F-4D97-AF65-F5344CB8AC3E}">
        <p14:creationId xmlns:p14="http://schemas.microsoft.com/office/powerpoint/2010/main" val="19875351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4. éléments positifs constatés au terme du parcours</a:t>
            </a:r>
          </a:p>
        </p:txBody>
      </p:sp>
      <p:sp>
        <p:nvSpPr>
          <p:cNvPr id="3" name="Espace réservé du contenu 2"/>
          <p:cNvSpPr>
            <a:spLocks noGrp="1"/>
          </p:cNvSpPr>
          <p:nvPr>
            <p:ph idx="1"/>
          </p:nvPr>
        </p:nvSpPr>
        <p:spPr>
          <a:xfrm>
            <a:off x="581192" y="2180496"/>
            <a:ext cx="11029615" cy="4408990"/>
          </a:xfrm>
        </p:spPr>
        <p:txBody>
          <a:bodyPr>
            <a:normAutofit fontScale="92500" lnSpcReduction="20000"/>
          </a:bodyPr>
          <a:lstStyle/>
          <a:p>
            <a:r>
              <a:rPr lang="fr-FR" sz="3200" dirty="0">
                <a:solidFill>
                  <a:schemeClr val="tx1"/>
                </a:solidFill>
              </a:rPr>
              <a:t>Approche de l’orientation plus positive déjà en 1C, par une saine contamination. Les enseignants envisagent les activités de découverte d’un œil plus attentif car elles sont ressenties comme les premiers éléments d’instruction du dossier de l’élève.</a:t>
            </a:r>
          </a:p>
          <a:p>
            <a:r>
              <a:rPr lang="fr-FR" sz="3200" dirty="0">
                <a:solidFill>
                  <a:schemeClr val="tx1"/>
                </a:solidFill>
              </a:rPr>
              <a:t>Un nouveau regard sur l’élève partenaire-acteur du processus : sa parole a désormais un poids et elle est relayée par le truchement d’un enseignant au cœur des débats sur son avenir.</a:t>
            </a:r>
          </a:p>
          <a:p>
            <a:r>
              <a:rPr lang="fr-FR" sz="3200" dirty="0">
                <a:solidFill>
                  <a:schemeClr val="tx1"/>
                </a:solidFill>
              </a:rPr>
              <a:t>Réinvention des partenariats et volonté de travailler autrement : CPMS, assistantes sociales et enseignants du degré supérieur se penchent sur une complémentarité de leurs actions.</a:t>
            </a:r>
          </a:p>
        </p:txBody>
      </p:sp>
    </p:spTree>
    <p:extLst>
      <p:ext uri="{BB962C8B-B14F-4D97-AF65-F5344CB8AC3E}">
        <p14:creationId xmlns:p14="http://schemas.microsoft.com/office/powerpoint/2010/main" val="544330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6. points à améliorer</a:t>
            </a:r>
          </a:p>
        </p:txBody>
      </p:sp>
      <p:sp>
        <p:nvSpPr>
          <p:cNvPr id="3" name="Espace réservé du contenu 2"/>
          <p:cNvSpPr>
            <a:spLocks noGrp="1"/>
          </p:cNvSpPr>
          <p:nvPr>
            <p:ph idx="1"/>
          </p:nvPr>
        </p:nvSpPr>
        <p:spPr>
          <a:xfrm>
            <a:off x="581192" y="2046514"/>
            <a:ext cx="11029615" cy="4934857"/>
          </a:xfrm>
        </p:spPr>
        <p:txBody>
          <a:bodyPr>
            <a:normAutofit fontScale="77500" lnSpcReduction="20000"/>
          </a:bodyPr>
          <a:lstStyle/>
          <a:p>
            <a:r>
              <a:rPr lang="fr-FR" sz="3200" dirty="0">
                <a:solidFill>
                  <a:srgbClr val="000000"/>
                </a:solidFill>
              </a:rPr>
              <a:t>Collaboration avec les parents et travail avec eux sur une vision partagée et positive de l’orientation, en déconstruisant la hiérarchisation des filière et des métiers. Les conflits de loyauté instillés par l’émergence d’un projet de parcours scolaire qui diffère des chemins idéalement tracés a priori par les parents.</a:t>
            </a:r>
          </a:p>
          <a:p>
            <a:r>
              <a:rPr lang="fr-FR" sz="3200" dirty="0">
                <a:solidFill>
                  <a:srgbClr val="000000"/>
                </a:solidFill>
              </a:rPr>
              <a:t>Circulation et exploitation de l’information : le quotidien des enseignants et les différentes missions à poursuivre engendrent souvent une perte d’information ou du moins ne rendent pas possible leur formalisation et donc leur transmission.</a:t>
            </a:r>
          </a:p>
          <a:p>
            <a:r>
              <a:rPr lang="fr-FR" sz="3200" dirty="0">
                <a:solidFill>
                  <a:srgbClr val="000000"/>
                </a:solidFill>
              </a:rPr>
              <a:t>Concrétisation plus claire de la scission entre conseils de classe à des fins d’orientation ou de certification : l’idée forte à tester serait de mettre sur pied un conseil à la mi-mai qui aide à analyser la question des parcours scolaires possibles en prenant en compte toutes les informations disponibles.</a:t>
            </a:r>
          </a:p>
          <a:p>
            <a:r>
              <a:rPr lang="fr-FR" sz="3200" dirty="0">
                <a:solidFill>
                  <a:srgbClr val="000000"/>
                </a:solidFill>
              </a:rPr>
              <a:t>Dynamique encore trop individuelle pour une décision pas assez collégiale </a:t>
            </a:r>
          </a:p>
          <a:p>
            <a:endParaRPr lang="fr-FR" sz="3200" dirty="0">
              <a:solidFill>
                <a:srgbClr val="000000"/>
              </a:solidFill>
            </a:endParaRPr>
          </a:p>
        </p:txBody>
      </p:sp>
    </p:spTree>
    <p:extLst>
      <p:ext uri="{BB962C8B-B14F-4D97-AF65-F5344CB8AC3E}">
        <p14:creationId xmlns:p14="http://schemas.microsoft.com/office/powerpoint/2010/main" val="2173577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En guise de Préambule (II)</a:t>
            </a:r>
          </a:p>
        </p:txBody>
      </p:sp>
      <p:sp>
        <p:nvSpPr>
          <p:cNvPr id="3" name="ZoneTexte 2"/>
          <p:cNvSpPr txBox="1"/>
          <p:nvPr/>
        </p:nvSpPr>
        <p:spPr>
          <a:xfrm>
            <a:off x="575894" y="1964353"/>
            <a:ext cx="11035615" cy="461665"/>
          </a:xfrm>
          <a:prstGeom prst="rect">
            <a:avLst/>
          </a:prstGeom>
          <a:noFill/>
        </p:spPr>
        <p:txBody>
          <a:bodyPr wrap="square" rtlCol="0">
            <a:spAutoFit/>
          </a:bodyPr>
          <a:lstStyle/>
          <a:p>
            <a:r>
              <a:rPr lang="fr-FR" sz="2400" dirty="0"/>
              <a:t>						</a:t>
            </a:r>
          </a:p>
        </p:txBody>
      </p:sp>
      <p:sp>
        <p:nvSpPr>
          <p:cNvPr id="4" name="ZoneTexte 3"/>
          <p:cNvSpPr txBox="1"/>
          <p:nvPr/>
        </p:nvSpPr>
        <p:spPr>
          <a:xfrm>
            <a:off x="575894" y="1833728"/>
            <a:ext cx="11035615" cy="4893647"/>
          </a:xfrm>
          <a:prstGeom prst="rect">
            <a:avLst/>
          </a:prstGeom>
          <a:noFill/>
        </p:spPr>
        <p:txBody>
          <a:bodyPr wrap="square" rtlCol="0">
            <a:spAutoFit/>
          </a:bodyPr>
          <a:lstStyle/>
          <a:p>
            <a:r>
              <a:rPr lang="fr-FR" sz="2400" dirty="0"/>
              <a:t>Les écoles bénéficiaires de cet accompagnement se sont manifestées à l’occasion du lancement du PAP sur la question de l’éducation aux choix. Elles ont ensuite contribué activement à la construction des actions menées. Celles-ci n’ont été possibles et porteuses que par et grâce à l’engagement des directions et des enseignants, dans l’optique de bousculer en douceur mais en profondeur une culture et des pratiques qui n’apportaient plus l’efficacité souhaitée.</a:t>
            </a:r>
          </a:p>
          <a:p>
            <a:r>
              <a:rPr lang="fr-FR" sz="2400" dirty="0"/>
              <a:t>Les deux écoles en question présentent des profils bien différents, tout en étant située dans un même contexte urbain. Une des écoles 	peut être qualifiée d’école à image transitive tandis que l’autre à une image plus mixte, en offrant à la fois des parcours de transition (générale et technique) et des sections qualifiantes (techniques et professionnelles).	 Les équipes éducatives, en plus de la direction, comprenaient les enseignants, mais aussi les agents du CPMS, les assistantes sociales, les éducateurs et les coordonnateurs de degré.</a:t>
            </a:r>
          </a:p>
        </p:txBody>
      </p:sp>
    </p:spTree>
    <p:extLst>
      <p:ext uri="{BB962C8B-B14F-4D97-AF65-F5344CB8AC3E}">
        <p14:creationId xmlns:p14="http://schemas.microsoft.com/office/powerpoint/2010/main" val="1331694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En guise de Préambule (III)</a:t>
            </a:r>
          </a:p>
        </p:txBody>
      </p:sp>
      <p:sp>
        <p:nvSpPr>
          <p:cNvPr id="3" name="ZoneTexte 2"/>
          <p:cNvSpPr txBox="1"/>
          <p:nvPr/>
        </p:nvSpPr>
        <p:spPr>
          <a:xfrm>
            <a:off x="575894" y="1964353"/>
            <a:ext cx="11035615" cy="461665"/>
          </a:xfrm>
          <a:prstGeom prst="rect">
            <a:avLst/>
          </a:prstGeom>
          <a:noFill/>
        </p:spPr>
        <p:txBody>
          <a:bodyPr wrap="square" rtlCol="0">
            <a:spAutoFit/>
          </a:bodyPr>
          <a:lstStyle/>
          <a:p>
            <a:r>
              <a:rPr lang="fr-FR" sz="2400" dirty="0"/>
              <a:t>						</a:t>
            </a:r>
          </a:p>
        </p:txBody>
      </p:sp>
      <p:sp>
        <p:nvSpPr>
          <p:cNvPr id="4" name="ZoneTexte 3"/>
          <p:cNvSpPr txBox="1"/>
          <p:nvPr/>
        </p:nvSpPr>
        <p:spPr>
          <a:xfrm>
            <a:off x="575894" y="1964353"/>
            <a:ext cx="11035615" cy="4524315"/>
          </a:xfrm>
          <a:prstGeom prst="rect">
            <a:avLst/>
          </a:prstGeom>
          <a:noFill/>
        </p:spPr>
        <p:txBody>
          <a:bodyPr wrap="square" rtlCol="0">
            <a:spAutoFit/>
          </a:bodyPr>
          <a:lstStyle/>
          <a:p>
            <a:r>
              <a:rPr lang="fr-FR" sz="2400" dirty="0"/>
              <a:t>Si les objectifs finaux étaient identiques, et si les situations de départ comptaient des points communs, les dispositifs d’accompagnement se sont traduits différemment : </a:t>
            </a:r>
          </a:p>
          <a:p>
            <a:pPr marL="342900" indent="-342900">
              <a:buFontTx/>
              <a:buChar char="-"/>
            </a:pPr>
            <a:r>
              <a:rPr lang="fr-FR" sz="2400" dirty="0"/>
              <a:t>une des écoles a plutôt fonctionné de manière collégiale via l’organisation de journées pédagogiques, </a:t>
            </a:r>
          </a:p>
          <a:p>
            <a:pPr marL="342900" indent="-342900">
              <a:buFontTx/>
              <a:buChar char="-"/>
            </a:pPr>
            <a:r>
              <a:rPr lang="fr-FR" sz="2400" dirty="0"/>
              <a:t>l’autre a opté pour la désignation d’un groupe de pilotage en charge de la question et volontaire pour relayer les réflexions à l’ensemble de l’équipe éducative.</a:t>
            </a:r>
          </a:p>
          <a:p>
            <a:pPr marL="342900" indent="-342900">
              <a:buFontTx/>
              <a:buChar char="-"/>
            </a:pPr>
            <a:endParaRPr lang="fr-FR" sz="2400" dirty="0"/>
          </a:p>
          <a:p>
            <a:r>
              <a:rPr lang="fr-FR" sz="2400" dirty="0"/>
              <a:t>Quoi qu’il en soit, via une démarche collective ou par délégation, des effets ont été constatés dans chacune des deux écoles.</a:t>
            </a:r>
          </a:p>
          <a:p>
            <a:endParaRPr lang="fr-FR" sz="2400" dirty="0"/>
          </a:p>
          <a:p>
            <a:r>
              <a:rPr lang="fr-FR" sz="2400" dirty="0"/>
              <a:t>L’accompagnement s’est clôturé par une modification sensible des pratiques et la mise en route d’une réflexion à destination des autres conseils de classe.</a:t>
            </a:r>
          </a:p>
        </p:txBody>
      </p:sp>
    </p:spTree>
    <p:extLst>
      <p:ext uri="{BB962C8B-B14F-4D97-AF65-F5344CB8AC3E}">
        <p14:creationId xmlns:p14="http://schemas.microsoft.com/office/powerpoint/2010/main" val="193782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En guise de Préambule (IV)</a:t>
            </a:r>
          </a:p>
        </p:txBody>
      </p:sp>
      <p:sp>
        <p:nvSpPr>
          <p:cNvPr id="3" name="ZoneTexte 2"/>
          <p:cNvSpPr txBox="1"/>
          <p:nvPr/>
        </p:nvSpPr>
        <p:spPr>
          <a:xfrm>
            <a:off x="575894" y="1964353"/>
            <a:ext cx="11035615" cy="461665"/>
          </a:xfrm>
          <a:prstGeom prst="rect">
            <a:avLst/>
          </a:prstGeom>
          <a:noFill/>
        </p:spPr>
        <p:txBody>
          <a:bodyPr wrap="square" rtlCol="0">
            <a:spAutoFit/>
          </a:bodyPr>
          <a:lstStyle/>
          <a:p>
            <a:r>
              <a:rPr lang="fr-FR" sz="2400" dirty="0"/>
              <a:t>						</a:t>
            </a:r>
          </a:p>
        </p:txBody>
      </p:sp>
      <p:sp>
        <p:nvSpPr>
          <p:cNvPr id="4" name="ZoneTexte 3"/>
          <p:cNvSpPr txBox="1"/>
          <p:nvPr/>
        </p:nvSpPr>
        <p:spPr>
          <a:xfrm>
            <a:off x="575894" y="1964353"/>
            <a:ext cx="11035615" cy="4154984"/>
          </a:xfrm>
          <a:prstGeom prst="rect">
            <a:avLst/>
          </a:prstGeom>
          <a:noFill/>
        </p:spPr>
        <p:txBody>
          <a:bodyPr wrap="square" rtlCol="0">
            <a:spAutoFit/>
          </a:bodyPr>
          <a:lstStyle/>
          <a:p>
            <a:r>
              <a:rPr lang="fr-FR" sz="2400" dirty="0"/>
              <a:t>Reste évidemment la question de la pérennisation de la dynamique, au travers des modifications parfois importantes que subit une équipe éducative et son établissement scolaire (</a:t>
            </a:r>
            <a:r>
              <a:rPr lang="fr-FR" sz="2400" dirty="0" err="1"/>
              <a:t>turn</a:t>
            </a:r>
            <a:r>
              <a:rPr lang="fr-FR" sz="2400" dirty="0"/>
              <a:t> over, changement de direction, déstabilisation liée à des changements dans la population, dans les moyens octroyés, etc.).</a:t>
            </a:r>
          </a:p>
          <a:p>
            <a:endParaRPr lang="fr-FR" sz="2400" dirty="0"/>
          </a:p>
          <a:p>
            <a:r>
              <a:rPr lang="fr-FR" sz="2400" dirty="0"/>
              <a:t>Idéalement, une démarche de monitoring devrait être proposée et une demande de feedback devrait être suscité à terme.</a:t>
            </a:r>
          </a:p>
          <a:p>
            <a:endParaRPr lang="fr-FR" sz="2400" dirty="0"/>
          </a:p>
          <a:p>
            <a:r>
              <a:rPr lang="fr-FR" sz="2400" dirty="0"/>
              <a:t>A l’heure où cette modélisation est postée, l’émergence de la logique des plans de pilotage offre une opportunité d’entériner la volonté de faire progresser la logique d’orientation positive dans des objectifs opérationnels et observables.</a:t>
            </a:r>
          </a:p>
        </p:txBody>
      </p:sp>
    </p:spTree>
    <p:extLst>
      <p:ext uri="{BB962C8B-B14F-4D97-AF65-F5344CB8AC3E}">
        <p14:creationId xmlns:p14="http://schemas.microsoft.com/office/powerpoint/2010/main" val="189523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En guise de Préambule (V)</a:t>
            </a:r>
          </a:p>
        </p:txBody>
      </p:sp>
      <p:sp>
        <p:nvSpPr>
          <p:cNvPr id="3" name="ZoneTexte 2"/>
          <p:cNvSpPr txBox="1"/>
          <p:nvPr/>
        </p:nvSpPr>
        <p:spPr>
          <a:xfrm>
            <a:off x="575894" y="1964353"/>
            <a:ext cx="11035615" cy="461665"/>
          </a:xfrm>
          <a:prstGeom prst="rect">
            <a:avLst/>
          </a:prstGeom>
          <a:noFill/>
        </p:spPr>
        <p:txBody>
          <a:bodyPr wrap="square" rtlCol="0">
            <a:spAutoFit/>
          </a:bodyPr>
          <a:lstStyle/>
          <a:p>
            <a:r>
              <a:rPr lang="fr-FR" sz="2400" dirty="0"/>
              <a:t>						</a:t>
            </a:r>
          </a:p>
        </p:txBody>
      </p:sp>
      <p:sp>
        <p:nvSpPr>
          <p:cNvPr id="4" name="ZoneTexte 3"/>
          <p:cNvSpPr txBox="1"/>
          <p:nvPr/>
        </p:nvSpPr>
        <p:spPr>
          <a:xfrm>
            <a:off x="430752" y="1964353"/>
            <a:ext cx="11035615" cy="5262979"/>
          </a:xfrm>
          <a:prstGeom prst="rect">
            <a:avLst/>
          </a:prstGeom>
          <a:noFill/>
        </p:spPr>
        <p:txBody>
          <a:bodyPr wrap="square" rtlCol="0">
            <a:spAutoFit/>
          </a:bodyPr>
          <a:lstStyle/>
          <a:p>
            <a:r>
              <a:rPr lang="fr-FR" sz="2400" dirty="0"/>
              <a:t>Cette modélisation est donc celle d’une démarche qui gagne à s’adapter à son bénéficiaire. Il ne s’agit donc nullement d’imaginer sa transposition en l’état mais de traduire sa mécanique et ses ressorts après une analyse du terrain qu’elle doit épouser.</a:t>
            </a:r>
          </a:p>
          <a:p>
            <a:endParaRPr lang="fr-FR" sz="2400" dirty="0"/>
          </a:p>
          <a:p>
            <a:r>
              <a:rPr lang="fr-FR" sz="2400" dirty="0"/>
              <a:t>Quelle que soit la forme qu’elle puisse prendre, il faut garder quelques éléments (attitudes, postures, valeurs) au cœur de cette démarche d’accompagnement : </a:t>
            </a:r>
          </a:p>
          <a:p>
            <a:pPr marL="342900" indent="-342900">
              <a:buFont typeface="Arial" charset="0"/>
              <a:buChar char="•"/>
            </a:pPr>
            <a:r>
              <a:rPr lang="fr-FR" sz="2400" dirty="0"/>
              <a:t>l’écoute active, la communication </a:t>
            </a:r>
          </a:p>
          <a:p>
            <a:pPr marL="342900" indent="-342900">
              <a:buFont typeface="Arial" charset="0"/>
              <a:buChar char="•"/>
            </a:pPr>
            <a:r>
              <a:rPr lang="fr-FR" sz="2400" dirty="0"/>
              <a:t>la progressivité dans le changement,</a:t>
            </a:r>
          </a:p>
          <a:p>
            <a:pPr marL="342900" indent="-342900">
              <a:buFont typeface="Arial" charset="0"/>
              <a:buChar char="•"/>
            </a:pPr>
            <a:r>
              <a:rPr lang="fr-FR" sz="2400" dirty="0"/>
              <a:t>le compagnonnage réflexif,</a:t>
            </a:r>
          </a:p>
          <a:p>
            <a:pPr marL="342900" indent="-342900">
              <a:buFont typeface="Arial" charset="0"/>
              <a:buChar char="•"/>
            </a:pPr>
            <a:r>
              <a:rPr lang="fr-FR" sz="2400" dirty="0"/>
              <a:t>l’absence de jugement des pratiques,</a:t>
            </a:r>
          </a:p>
          <a:p>
            <a:pPr marL="342900" indent="-342900">
              <a:buFont typeface="Arial" charset="0"/>
              <a:buChar char="•"/>
            </a:pPr>
            <a:r>
              <a:rPr lang="fr-FR" sz="2400" dirty="0"/>
              <a:t>la possibilité d’une remise en question des évidences, voire des convictions, </a:t>
            </a:r>
          </a:p>
          <a:p>
            <a:pPr marL="342900" indent="-342900">
              <a:buFont typeface="Arial" charset="0"/>
              <a:buChar char="•"/>
            </a:pPr>
            <a:r>
              <a:rPr lang="fr-FR" sz="2400" dirty="0"/>
              <a:t>l’utilité de la pensée divergente,</a:t>
            </a:r>
          </a:p>
          <a:p>
            <a:pPr marL="342900" indent="-342900">
              <a:buFont typeface="Arial" charset="0"/>
              <a:buChar char="•"/>
            </a:pPr>
            <a:r>
              <a:rPr lang="fr-FR" sz="2400" dirty="0"/>
              <a:t>la </a:t>
            </a:r>
            <a:r>
              <a:rPr lang="fr-FR" sz="2400" dirty="0" err="1"/>
              <a:t>co</a:t>
            </a:r>
            <a:r>
              <a:rPr lang="fr-FR" sz="2400" dirty="0"/>
              <a:t>-construction émergente dans l’optique d’une vision institutionnelle forte.</a:t>
            </a:r>
          </a:p>
          <a:p>
            <a:endParaRPr lang="fr-FR" sz="2400" dirty="0"/>
          </a:p>
        </p:txBody>
      </p:sp>
    </p:spTree>
    <p:extLst>
      <p:ext uri="{BB962C8B-B14F-4D97-AF65-F5344CB8AC3E}">
        <p14:creationId xmlns:p14="http://schemas.microsoft.com/office/powerpoint/2010/main" val="1165137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BE" dirty="0"/>
              <a:t>LA démarche se résume en une </a:t>
            </a:r>
            <a:br>
              <a:rPr lang="fr-BE" dirty="0"/>
            </a:br>
            <a:r>
              <a:rPr lang="fr-BE" dirty="0" err="1"/>
              <a:t>co</a:t>
            </a:r>
            <a:r>
              <a:rPr lang="fr-BE" dirty="0"/>
              <a:t>-construction réflexive sous différentes modalités</a:t>
            </a:r>
          </a:p>
        </p:txBody>
      </p:sp>
      <p:graphicFrame>
        <p:nvGraphicFramePr>
          <p:cNvPr id="5" name="Diagramme 4"/>
          <p:cNvGraphicFramePr/>
          <p:nvPr>
            <p:extLst>
              <p:ext uri="{D42A27DB-BD31-4B8C-83A1-F6EECF244321}">
                <p14:modId xmlns:p14="http://schemas.microsoft.com/office/powerpoint/2010/main" val="172669636"/>
              </p:ext>
            </p:extLst>
          </p:nvPr>
        </p:nvGraphicFramePr>
        <p:xfrm>
          <a:off x="445898" y="2070363"/>
          <a:ext cx="11279441" cy="4575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7940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F9F4FBCD-3A0A-4469-BC5F-4F8E21B67998}"/>
                                            </p:graphicEl>
                                          </p:spTgt>
                                        </p:tgtEl>
                                        <p:attrNameLst>
                                          <p:attrName>style.visibility</p:attrName>
                                        </p:attrNameLst>
                                      </p:cBhvr>
                                      <p:to>
                                        <p:strVal val="visible"/>
                                      </p:to>
                                    </p:set>
                                    <p:animEffect transition="in" filter="fade">
                                      <p:cBhvr>
                                        <p:cTn id="7" dur="1000"/>
                                        <p:tgtEl>
                                          <p:spTgt spid="5">
                                            <p:graphicEl>
                                              <a:dgm id="{F9F4FBCD-3A0A-4469-BC5F-4F8E21B67998}"/>
                                            </p:graphicEl>
                                          </p:spTgt>
                                        </p:tgtEl>
                                      </p:cBhvr>
                                    </p:animEffect>
                                    <p:anim calcmode="lin" valueType="num">
                                      <p:cBhvr>
                                        <p:cTn id="8" dur="1000" fill="hold"/>
                                        <p:tgtEl>
                                          <p:spTgt spid="5">
                                            <p:graphicEl>
                                              <a:dgm id="{F9F4FBCD-3A0A-4469-BC5F-4F8E21B67998}"/>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F9F4FBCD-3A0A-4469-BC5F-4F8E21B67998}"/>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graphicEl>
                                              <a:dgm id="{CA658185-ACE8-44DE-9E5A-2A7A60E412F7}"/>
                                            </p:graphicEl>
                                          </p:spTgt>
                                        </p:tgtEl>
                                        <p:attrNameLst>
                                          <p:attrName>style.visibility</p:attrName>
                                        </p:attrNameLst>
                                      </p:cBhvr>
                                      <p:to>
                                        <p:strVal val="visible"/>
                                      </p:to>
                                    </p:set>
                                    <p:animEffect transition="in" filter="fade">
                                      <p:cBhvr>
                                        <p:cTn id="12" dur="1000"/>
                                        <p:tgtEl>
                                          <p:spTgt spid="5">
                                            <p:graphicEl>
                                              <a:dgm id="{CA658185-ACE8-44DE-9E5A-2A7A60E412F7}"/>
                                            </p:graphicEl>
                                          </p:spTgt>
                                        </p:tgtEl>
                                      </p:cBhvr>
                                    </p:animEffect>
                                    <p:anim calcmode="lin" valueType="num">
                                      <p:cBhvr>
                                        <p:cTn id="13" dur="1000" fill="hold"/>
                                        <p:tgtEl>
                                          <p:spTgt spid="5">
                                            <p:graphicEl>
                                              <a:dgm id="{CA658185-ACE8-44DE-9E5A-2A7A60E412F7}"/>
                                            </p:graphicEl>
                                          </p:spTgt>
                                        </p:tgtEl>
                                        <p:attrNameLst>
                                          <p:attrName>ppt_x</p:attrName>
                                        </p:attrNameLst>
                                      </p:cBhvr>
                                      <p:tavLst>
                                        <p:tav tm="0">
                                          <p:val>
                                            <p:strVal val="#ppt_x"/>
                                          </p:val>
                                        </p:tav>
                                        <p:tav tm="100000">
                                          <p:val>
                                            <p:strVal val="#ppt_x"/>
                                          </p:val>
                                        </p:tav>
                                      </p:tavLst>
                                    </p:anim>
                                    <p:anim calcmode="lin" valueType="num">
                                      <p:cBhvr>
                                        <p:cTn id="14" dur="1000" fill="hold"/>
                                        <p:tgtEl>
                                          <p:spTgt spid="5">
                                            <p:graphicEl>
                                              <a:dgm id="{CA658185-ACE8-44DE-9E5A-2A7A60E412F7}"/>
                                            </p:graphic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graphicEl>
                                              <a:dgm id="{047564ED-BC19-4DA1-A09D-B0208BBE9160}"/>
                                            </p:graphicEl>
                                          </p:spTgt>
                                        </p:tgtEl>
                                        <p:attrNameLst>
                                          <p:attrName>style.visibility</p:attrName>
                                        </p:attrNameLst>
                                      </p:cBhvr>
                                      <p:to>
                                        <p:strVal val="visible"/>
                                      </p:to>
                                    </p:set>
                                    <p:animEffect transition="in" filter="fade">
                                      <p:cBhvr>
                                        <p:cTn id="17" dur="1000"/>
                                        <p:tgtEl>
                                          <p:spTgt spid="5">
                                            <p:graphicEl>
                                              <a:dgm id="{047564ED-BC19-4DA1-A09D-B0208BBE9160}"/>
                                            </p:graphicEl>
                                          </p:spTgt>
                                        </p:tgtEl>
                                      </p:cBhvr>
                                    </p:animEffect>
                                    <p:anim calcmode="lin" valueType="num">
                                      <p:cBhvr>
                                        <p:cTn id="18" dur="1000" fill="hold"/>
                                        <p:tgtEl>
                                          <p:spTgt spid="5">
                                            <p:graphicEl>
                                              <a:dgm id="{047564ED-BC19-4DA1-A09D-B0208BBE9160}"/>
                                            </p:graphicEl>
                                          </p:spTgt>
                                        </p:tgtEl>
                                        <p:attrNameLst>
                                          <p:attrName>ppt_x</p:attrName>
                                        </p:attrNameLst>
                                      </p:cBhvr>
                                      <p:tavLst>
                                        <p:tav tm="0">
                                          <p:val>
                                            <p:strVal val="#ppt_x"/>
                                          </p:val>
                                        </p:tav>
                                        <p:tav tm="100000">
                                          <p:val>
                                            <p:strVal val="#ppt_x"/>
                                          </p:val>
                                        </p:tav>
                                      </p:tavLst>
                                    </p:anim>
                                    <p:anim calcmode="lin" valueType="num">
                                      <p:cBhvr>
                                        <p:cTn id="19" dur="1000" fill="hold"/>
                                        <p:tgtEl>
                                          <p:spTgt spid="5">
                                            <p:graphicEl>
                                              <a:dgm id="{047564ED-BC19-4DA1-A09D-B0208BBE9160}"/>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5">
                                            <p:graphicEl>
                                              <a:dgm id="{5B4FA957-F5A7-46C6-A3EC-75BA49C27019}"/>
                                            </p:graphicEl>
                                          </p:spTgt>
                                        </p:tgtEl>
                                        <p:attrNameLst>
                                          <p:attrName>style.visibility</p:attrName>
                                        </p:attrNameLst>
                                      </p:cBhvr>
                                      <p:to>
                                        <p:strVal val="visible"/>
                                      </p:to>
                                    </p:set>
                                    <p:animEffect transition="in" filter="fade">
                                      <p:cBhvr>
                                        <p:cTn id="24" dur="1000"/>
                                        <p:tgtEl>
                                          <p:spTgt spid="5">
                                            <p:graphicEl>
                                              <a:dgm id="{5B4FA957-F5A7-46C6-A3EC-75BA49C27019}"/>
                                            </p:graphicEl>
                                          </p:spTgt>
                                        </p:tgtEl>
                                      </p:cBhvr>
                                    </p:animEffect>
                                    <p:anim calcmode="lin" valueType="num">
                                      <p:cBhvr>
                                        <p:cTn id="25" dur="1000" fill="hold"/>
                                        <p:tgtEl>
                                          <p:spTgt spid="5">
                                            <p:graphicEl>
                                              <a:dgm id="{5B4FA957-F5A7-46C6-A3EC-75BA49C27019}"/>
                                            </p:graphicEl>
                                          </p:spTgt>
                                        </p:tgtEl>
                                        <p:attrNameLst>
                                          <p:attrName>ppt_x</p:attrName>
                                        </p:attrNameLst>
                                      </p:cBhvr>
                                      <p:tavLst>
                                        <p:tav tm="0">
                                          <p:val>
                                            <p:strVal val="#ppt_x"/>
                                          </p:val>
                                        </p:tav>
                                        <p:tav tm="100000">
                                          <p:val>
                                            <p:strVal val="#ppt_x"/>
                                          </p:val>
                                        </p:tav>
                                      </p:tavLst>
                                    </p:anim>
                                    <p:anim calcmode="lin" valueType="num">
                                      <p:cBhvr>
                                        <p:cTn id="26" dur="1000" fill="hold"/>
                                        <p:tgtEl>
                                          <p:spTgt spid="5">
                                            <p:graphicEl>
                                              <a:dgm id="{5B4FA957-F5A7-46C6-A3EC-75BA49C27019}"/>
                                            </p:graphic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5">
                                            <p:graphicEl>
                                              <a:dgm id="{190B9F52-CC08-4E61-8524-D3989100E42F}"/>
                                            </p:graphicEl>
                                          </p:spTgt>
                                        </p:tgtEl>
                                        <p:attrNameLst>
                                          <p:attrName>style.visibility</p:attrName>
                                        </p:attrNameLst>
                                      </p:cBhvr>
                                      <p:to>
                                        <p:strVal val="visible"/>
                                      </p:to>
                                    </p:set>
                                    <p:animEffect transition="in" filter="fade">
                                      <p:cBhvr>
                                        <p:cTn id="29" dur="1000"/>
                                        <p:tgtEl>
                                          <p:spTgt spid="5">
                                            <p:graphicEl>
                                              <a:dgm id="{190B9F52-CC08-4E61-8524-D3989100E42F}"/>
                                            </p:graphicEl>
                                          </p:spTgt>
                                        </p:tgtEl>
                                      </p:cBhvr>
                                    </p:animEffect>
                                    <p:anim calcmode="lin" valueType="num">
                                      <p:cBhvr>
                                        <p:cTn id="30" dur="1000" fill="hold"/>
                                        <p:tgtEl>
                                          <p:spTgt spid="5">
                                            <p:graphicEl>
                                              <a:dgm id="{190B9F52-CC08-4E61-8524-D3989100E42F}"/>
                                            </p:graphicEl>
                                          </p:spTgt>
                                        </p:tgtEl>
                                        <p:attrNameLst>
                                          <p:attrName>ppt_x</p:attrName>
                                        </p:attrNameLst>
                                      </p:cBhvr>
                                      <p:tavLst>
                                        <p:tav tm="0">
                                          <p:val>
                                            <p:strVal val="#ppt_x"/>
                                          </p:val>
                                        </p:tav>
                                        <p:tav tm="100000">
                                          <p:val>
                                            <p:strVal val="#ppt_x"/>
                                          </p:val>
                                        </p:tav>
                                      </p:tavLst>
                                    </p:anim>
                                    <p:anim calcmode="lin" valueType="num">
                                      <p:cBhvr>
                                        <p:cTn id="31" dur="1000" fill="hold"/>
                                        <p:tgtEl>
                                          <p:spTgt spid="5">
                                            <p:graphicEl>
                                              <a:dgm id="{190B9F52-CC08-4E61-8524-D3989100E42F}"/>
                                            </p:graphic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5">
                                            <p:graphicEl>
                                              <a:dgm id="{9572B28C-67A9-4364-AFFC-F102EFD7E10F}"/>
                                            </p:graphicEl>
                                          </p:spTgt>
                                        </p:tgtEl>
                                        <p:attrNameLst>
                                          <p:attrName>style.visibility</p:attrName>
                                        </p:attrNameLst>
                                      </p:cBhvr>
                                      <p:to>
                                        <p:strVal val="visible"/>
                                      </p:to>
                                    </p:set>
                                    <p:animEffect transition="in" filter="fade">
                                      <p:cBhvr>
                                        <p:cTn id="36" dur="1000"/>
                                        <p:tgtEl>
                                          <p:spTgt spid="5">
                                            <p:graphicEl>
                                              <a:dgm id="{9572B28C-67A9-4364-AFFC-F102EFD7E10F}"/>
                                            </p:graphicEl>
                                          </p:spTgt>
                                        </p:tgtEl>
                                      </p:cBhvr>
                                    </p:animEffect>
                                    <p:anim calcmode="lin" valueType="num">
                                      <p:cBhvr>
                                        <p:cTn id="37" dur="1000" fill="hold"/>
                                        <p:tgtEl>
                                          <p:spTgt spid="5">
                                            <p:graphicEl>
                                              <a:dgm id="{9572B28C-67A9-4364-AFFC-F102EFD7E10F}"/>
                                            </p:graphicEl>
                                          </p:spTgt>
                                        </p:tgtEl>
                                        <p:attrNameLst>
                                          <p:attrName>ppt_x</p:attrName>
                                        </p:attrNameLst>
                                      </p:cBhvr>
                                      <p:tavLst>
                                        <p:tav tm="0">
                                          <p:val>
                                            <p:strVal val="#ppt_x"/>
                                          </p:val>
                                        </p:tav>
                                        <p:tav tm="100000">
                                          <p:val>
                                            <p:strVal val="#ppt_x"/>
                                          </p:val>
                                        </p:tav>
                                      </p:tavLst>
                                    </p:anim>
                                    <p:anim calcmode="lin" valueType="num">
                                      <p:cBhvr>
                                        <p:cTn id="38" dur="1000" fill="hold"/>
                                        <p:tgtEl>
                                          <p:spTgt spid="5">
                                            <p:graphicEl>
                                              <a:dgm id="{9572B28C-67A9-4364-AFFC-F102EFD7E10F}"/>
                                            </p:graphic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5">
                                            <p:graphicEl>
                                              <a:dgm id="{D64B5038-91F8-4C29-8E3C-E6F8499312D0}"/>
                                            </p:graphicEl>
                                          </p:spTgt>
                                        </p:tgtEl>
                                        <p:attrNameLst>
                                          <p:attrName>style.visibility</p:attrName>
                                        </p:attrNameLst>
                                      </p:cBhvr>
                                      <p:to>
                                        <p:strVal val="visible"/>
                                      </p:to>
                                    </p:set>
                                    <p:animEffect transition="in" filter="fade">
                                      <p:cBhvr>
                                        <p:cTn id="41" dur="1000"/>
                                        <p:tgtEl>
                                          <p:spTgt spid="5">
                                            <p:graphicEl>
                                              <a:dgm id="{D64B5038-91F8-4C29-8E3C-E6F8499312D0}"/>
                                            </p:graphicEl>
                                          </p:spTgt>
                                        </p:tgtEl>
                                      </p:cBhvr>
                                    </p:animEffect>
                                    <p:anim calcmode="lin" valueType="num">
                                      <p:cBhvr>
                                        <p:cTn id="42" dur="1000" fill="hold"/>
                                        <p:tgtEl>
                                          <p:spTgt spid="5">
                                            <p:graphicEl>
                                              <a:dgm id="{D64B5038-91F8-4C29-8E3C-E6F8499312D0}"/>
                                            </p:graphicEl>
                                          </p:spTgt>
                                        </p:tgtEl>
                                        <p:attrNameLst>
                                          <p:attrName>ppt_x</p:attrName>
                                        </p:attrNameLst>
                                      </p:cBhvr>
                                      <p:tavLst>
                                        <p:tav tm="0">
                                          <p:val>
                                            <p:strVal val="#ppt_x"/>
                                          </p:val>
                                        </p:tav>
                                        <p:tav tm="100000">
                                          <p:val>
                                            <p:strVal val="#ppt_x"/>
                                          </p:val>
                                        </p:tav>
                                      </p:tavLst>
                                    </p:anim>
                                    <p:anim calcmode="lin" valueType="num">
                                      <p:cBhvr>
                                        <p:cTn id="43" dur="1000" fill="hold"/>
                                        <p:tgtEl>
                                          <p:spTgt spid="5">
                                            <p:graphicEl>
                                              <a:dgm id="{D64B5038-91F8-4C29-8E3C-E6F8499312D0}"/>
                                            </p:graphic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5">
                                            <p:graphicEl>
                                              <a:dgm id="{E06B8193-E935-4B29-864E-9EFDE3C7958E}"/>
                                            </p:graphicEl>
                                          </p:spTgt>
                                        </p:tgtEl>
                                        <p:attrNameLst>
                                          <p:attrName>style.visibility</p:attrName>
                                        </p:attrNameLst>
                                      </p:cBhvr>
                                      <p:to>
                                        <p:strVal val="visible"/>
                                      </p:to>
                                    </p:set>
                                    <p:animEffect transition="in" filter="fade">
                                      <p:cBhvr>
                                        <p:cTn id="48" dur="1000"/>
                                        <p:tgtEl>
                                          <p:spTgt spid="5">
                                            <p:graphicEl>
                                              <a:dgm id="{E06B8193-E935-4B29-864E-9EFDE3C7958E}"/>
                                            </p:graphicEl>
                                          </p:spTgt>
                                        </p:tgtEl>
                                      </p:cBhvr>
                                    </p:animEffect>
                                    <p:anim calcmode="lin" valueType="num">
                                      <p:cBhvr>
                                        <p:cTn id="49" dur="1000" fill="hold"/>
                                        <p:tgtEl>
                                          <p:spTgt spid="5">
                                            <p:graphicEl>
                                              <a:dgm id="{E06B8193-E935-4B29-864E-9EFDE3C7958E}"/>
                                            </p:graphicEl>
                                          </p:spTgt>
                                        </p:tgtEl>
                                        <p:attrNameLst>
                                          <p:attrName>ppt_x</p:attrName>
                                        </p:attrNameLst>
                                      </p:cBhvr>
                                      <p:tavLst>
                                        <p:tav tm="0">
                                          <p:val>
                                            <p:strVal val="#ppt_x"/>
                                          </p:val>
                                        </p:tav>
                                        <p:tav tm="100000">
                                          <p:val>
                                            <p:strVal val="#ppt_x"/>
                                          </p:val>
                                        </p:tav>
                                      </p:tavLst>
                                    </p:anim>
                                    <p:anim calcmode="lin" valueType="num">
                                      <p:cBhvr>
                                        <p:cTn id="50" dur="1000" fill="hold"/>
                                        <p:tgtEl>
                                          <p:spTgt spid="5">
                                            <p:graphicEl>
                                              <a:dgm id="{E06B8193-E935-4B29-864E-9EFDE3C7958E}"/>
                                            </p:graphic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5">
                                            <p:graphicEl>
                                              <a:dgm id="{D71BFF9F-1B3A-4157-A3D8-5CB0DF5F055D}"/>
                                            </p:graphicEl>
                                          </p:spTgt>
                                        </p:tgtEl>
                                        <p:attrNameLst>
                                          <p:attrName>style.visibility</p:attrName>
                                        </p:attrNameLst>
                                      </p:cBhvr>
                                      <p:to>
                                        <p:strVal val="visible"/>
                                      </p:to>
                                    </p:set>
                                    <p:animEffect transition="in" filter="fade">
                                      <p:cBhvr>
                                        <p:cTn id="53" dur="1000"/>
                                        <p:tgtEl>
                                          <p:spTgt spid="5">
                                            <p:graphicEl>
                                              <a:dgm id="{D71BFF9F-1B3A-4157-A3D8-5CB0DF5F055D}"/>
                                            </p:graphicEl>
                                          </p:spTgt>
                                        </p:tgtEl>
                                      </p:cBhvr>
                                    </p:animEffect>
                                    <p:anim calcmode="lin" valueType="num">
                                      <p:cBhvr>
                                        <p:cTn id="54" dur="1000" fill="hold"/>
                                        <p:tgtEl>
                                          <p:spTgt spid="5">
                                            <p:graphicEl>
                                              <a:dgm id="{D71BFF9F-1B3A-4157-A3D8-5CB0DF5F055D}"/>
                                            </p:graphicEl>
                                          </p:spTgt>
                                        </p:tgtEl>
                                        <p:attrNameLst>
                                          <p:attrName>ppt_x</p:attrName>
                                        </p:attrNameLst>
                                      </p:cBhvr>
                                      <p:tavLst>
                                        <p:tav tm="0">
                                          <p:val>
                                            <p:strVal val="#ppt_x"/>
                                          </p:val>
                                        </p:tav>
                                        <p:tav tm="100000">
                                          <p:val>
                                            <p:strVal val="#ppt_x"/>
                                          </p:val>
                                        </p:tav>
                                      </p:tavLst>
                                    </p:anim>
                                    <p:anim calcmode="lin" valueType="num">
                                      <p:cBhvr>
                                        <p:cTn id="55" dur="1000" fill="hold"/>
                                        <p:tgtEl>
                                          <p:spTgt spid="5">
                                            <p:graphicEl>
                                              <a:dgm id="{D71BFF9F-1B3A-4157-A3D8-5CB0DF5F055D}"/>
                                            </p:graphic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5">
                                            <p:graphicEl>
                                              <a:dgm id="{CCBCA2CF-7606-4C0F-AE8A-299BD565D397}"/>
                                            </p:graphicEl>
                                          </p:spTgt>
                                        </p:tgtEl>
                                        <p:attrNameLst>
                                          <p:attrName>style.visibility</p:attrName>
                                        </p:attrNameLst>
                                      </p:cBhvr>
                                      <p:to>
                                        <p:strVal val="visible"/>
                                      </p:to>
                                    </p:set>
                                    <p:animEffect transition="in" filter="fade">
                                      <p:cBhvr>
                                        <p:cTn id="60" dur="1000"/>
                                        <p:tgtEl>
                                          <p:spTgt spid="5">
                                            <p:graphicEl>
                                              <a:dgm id="{CCBCA2CF-7606-4C0F-AE8A-299BD565D397}"/>
                                            </p:graphicEl>
                                          </p:spTgt>
                                        </p:tgtEl>
                                      </p:cBhvr>
                                    </p:animEffect>
                                    <p:anim calcmode="lin" valueType="num">
                                      <p:cBhvr>
                                        <p:cTn id="61" dur="1000" fill="hold"/>
                                        <p:tgtEl>
                                          <p:spTgt spid="5">
                                            <p:graphicEl>
                                              <a:dgm id="{CCBCA2CF-7606-4C0F-AE8A-299BD565D397}"/>
                                            </p:graphicEl>
                                          </p:spTgt>
                                        </p:tgtEl>
                                        <p:attrNameLst>
                                          <p:attrName>ppt_x</p:attrName>
                                        </p:attrNameLst>
                                      </p:cBhvr>
                                      <p:tavLst>
                                        <p:tav tm="0">
                                          <p:val>
                                            <p:strVal val="#ppt_x"/>
                                          </p:val>
                                        </p:tav>
                                        <p:tav tm="100000">
                                          <p:val>
                                            <p:strVal val="#ppt_x"/>
                                          </p:val>
                                        </p:tav>
                                      </p:tavLst>
                                    </p:anim>
                                    <p:anim calcmode="lin" valueType="num">
                                      <p:cBhvr>
                                        <p:cTn id="62" dur="1000" fill="hold"/>
                                        <p:tgtEl>
                                          <p:spTgt spid="5">
                                            <p:graphicEl>
                                              <a:dgm id="{CCBCA2CF-7606-4C0F-AE8A-299BD565D397}"/>
                                            </p:graphic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5">
                                            <p:graphicEl>
                                              <a:dgm id="{C5303514-B154-4CD6-970C-C909AE64AFEA}"/>
                                            </p:graphicEl>
                                          </p:spTgt>
                                        </p:tgtEl>
                                        <p:attrNameLst>
                                          <p:attrName>style.visibility</p:attrName>
                                        </p:attrNameLst>
                                      </p:cBhvr>
                                      <p:to>
                                        <p:strVal val="visible"/>
                                      </p:to>
                                    </p:set>
                                    <p:animEffect transition="in" filter="fade">
                                      <p:cBhvr>
                                        <p:cTn id="65" dur="1000"/>
                                        <p:tgtEl>
                                          <p:spTgt spid="5">
                                            <p:graphicEl>
                                              <a:dgm id="{C5303514-B154-4CD6-970C-C909AE64AFEA}"/>
                                            </p:graphicEl>
                                          </p:spTgt>
                                        </p:tgtEl>
                                      </p:cBhvr>
                                    </p:animEffect>
                                    <p:anim calcmode="lin" valueType="num">
                                      <p:cBhvr>
                                        <p:cTn id="66" dur="1000" fill="hold"/>
                                        <p:tgtEl>
                                          <p:spTgt spid="5">
                                            <p:graphicEl>
                                              <a:dgm id="{C5303514-B154-4CD6-970C-C909AE64AFEA}"/>
                                            </p:graphicEl>
                                          </p:spTgt>
                                        </p:tgtEl>
                                        <p:attrNameLst>
                                          <p:attrName>ppt_x</p:attrName>
                                        </p:attrNameLst>
                                      </p:cBhvr>
                                      <p:tavLst>
                                        <p:tav tm="0">
                                          <p:val>
                                            <p:strVal val="#ppt_x"/>
                                          </p:val>
                                        </p:tav>
                                        <p:tav tm="100000">
                                          <p:val>
                                            <p:strVal val="#ppt_x"/>
                                          </p:val>
                                        </p:tav>
                                      </p:tavLst>
                                    </p:anim>
                                    <p:anim calcmode="lin" valueType="num">
                                      <p:cBhvr>
                                        <p:cTn id="67" dur="1000" fill="hold"/>
                                        <p:tgtEl>
                                          <p:spTgt spid="5">
                                            <p:graphicEl>
                                              <a:dgm id="{C5303514-B154-4CD6-970C-C909AE64AFEA}"/>
                                            </p:graphic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5">
                                            <p:graphicEl>
                                              <a:dgm id="{F14B1389-5939-1348-BCB3-FD2BFA109B17}"/>
                                            </p:graphicEl>
                                          </p:spTgt>
                                        </p:tgtEl>
                                        <p:attrNameLst>
                                          <p:attrName>style.visibility</p:attrName>
                                        </p:attrNameLst>
                                      </p:cBhvr>
                                      <p:to>
                                        <p:strVal val="visible"/>
                                      </p:to>
                                    </p:set>
                                    <p:animEffect transition="in" filter="fade">
                                      <p:cBhvr>
                                        <p:cTn id="72" dur="1000"/>
                                        <p:tgtEl>
                                          <p:spTgt spid="5">
                                            <p:graphicEl>
                                              <a:dgm id="{F14B1389-5939-1348-BCB3-FD2BFA109B17}"/>
                                            </p:graphicEl>
                                          </p:spTgt>
                                        </p:tgtEl>
                                      </p:cBhvr>
                                    </p:animEffect>
                                    <p:anim calcmode="lin" valueType="num">
                                      <p:cBhvr>
                                        <p:cTn id="73" dur="1000" fill="hold"/>
                                        <p:tgtEl>
                                          <p:spTgt spid="5">
                                            <p:graphicEl>
                                              <a:dgm id="{F14B1389-5939-1348-BCB3-FD2BFA109B17}"/>
                                            </p:graphicEl>
                                          </p:spTgt>
                                        </p:tgtEl>
                                        <p:attrNameLst>
                                          <p:attrName>ppt_x</p:attrName>
                                        </p:attrNameLst>
                                      </p:cBhvr>
                                      <p:tavLst>
                                        <p:tav tm="0">
                                          <p:val>
                                            <p:strVal val="#ppt_x"/>
                                          </p:val>
                                        </p:tav>
                                        <p:tav tm="100000">
                                          <p:val>
                                            <p:strVal val="#ppt_x"/>
                                          </p:val>
                                        </p:tav>
                                      </p:tavLst>
                                    </p:anim>
                                    <p:anim calcmode="lin" valueType="num">
                                      <p:cBhvr>
                                        <p:cTn id="74" dur="1000" fill="hold"/>
                                        <p:tgtEl>
                                          <p:spTgt spid="5">
                                            <p:graphicEl>
                                              <a:dgm id="{F14B1389-5939-1348-BCB3-FD2BFA109B17}"/>
                                            </p:graphicEl>
                                          </p:spTgt>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5">
                                            <p:graphicEl>
                                              <a:dgm id="{C56F551F-D43B-2248-BB7A-4033330642EB}"/>
                                            </p:graphicEl>
                                          </p:spTgt>
                                        </p:tgtEl>
                                        <p:attrNameLst>
                                          <p:attrName>style.visibility</p:attrName>
                                        </p:attrNameLst>
                                      </p:cBhvr>
                                      <p:to>
                                        <p:strVal val="visible"/>
                                      </p:to>
                                    </p:set>
                                    <p:animEffect transition="in" filter="fade">
                                      <p:cBhvr>
                                        <p:cTn id="77" dur="1000"/>
                                        <p:tgtEl>
                                          <p:spTgt spid="5">
                                            <p:graphicEl>
                                              <a:dgm id="{C56F551F-D43B-2248-BB7A-4033330642EB}"/>
                                            </p:graphicEl>
                                          </p:spTgt>
                                        </p:tgtEl>
                                      </p:cBhvr>
                                    </p:animEffect>
                                    <p:anim calcmode="lin" valueType="num">
                                      <p:cBhvr>
                                        <p:cTn id="78" dur="1000" fill="hold"/>
                                        <p:tgtEl>
                                          <p:spTgt spid="5">
                                            <p:graphicEl>
                                              <a:dgm id="{C56F551F-D43B-2248-BB7A-4033330642EB}"/>
                                            </p:graphicEl>
                                          </p:spTgt>
                                        </p:tgtEl>
                                        <p:attrNameLst>
                                          <p:attrName>ppt_x</p:attrName>
                                        </p:attrNameLst>
                                      </p:cBhvr>
                                      <p:tavLst>
                                        <p:tav tm="0">
                                          <p:val>
                                            <p:strVal val="#ppt_x"/>
                                          </p:val>
                                        </p:tav>
                                        <p:tav tm="100000">
                                          <p:val>
                                            <p:strVal val="#ppt_x"/>
                                          </p:val>
                                        </p:tav>
                                      </p:tavLst>
                                    </p:anim>
                                    <p:anim calcmode="lin" valueType="num">
                                      <p:cBhvr>
                                        <p:cTn id="79" dur="1000" fill="hold"/>
                                        <p:tgtEl>
                                          <p:spTgt spid="5">
                                            <p:graphicEl>
                                              <a:dgm id="{C56F551F-D43B-2248-BB7A-4033330642EB}"/>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3202" y="1022848"/>
            <a:ext cx="11029616" cy="723497"/>
          </a:xfrm>
        </p:spPr>
        <p:txBody>
          <a:bodyPr/>
          <a:lstStyle/>
          <a:p>
            <a:r>
              <a:rPr lang="fr-BE" dirty="0"/>
              <a:t>1. VISION institutionnelle et sa déclinaison dans l’EDC</a:t>
            </a:r>
          </a:p>
        </p:txBody>
      </p:sp>
      <p:sp>
        <p:nvSpPr>
          <p:cNvPr id="9" name="Rectangle 8"/>
          <p:cNvSpPr/>
          <p:nvPr/>
        </p:nvSpPr>
        <p:spPr>
          <a:xfrm>
            <a:off x="558890" y="2007220"/>
            <a:ext cx="5473920" cy="46500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a:t>P.A.P. </a:t>
            </a:r>
          </a:p>
          <a:p>
            <a:pPr algn="ctr"/>
            <a:endParaRPr lang="fr-BE" dirty="0"/>
          </a:p>
          <a:p>
            <a:pPr algn="ctr"/>
            <a:endParaRPr lang="fr-BE" dirty="0"/>
          </a:p>
          <a:p>
            <a:pPr algn="ctr"/>
            <a:endParaRPr lang="fr-BE" dirty="0"/>
          </a:p>
          <a:p>
            <a:pPr algn="ctr"/>
            <a:endParaRPr lang="fr-BE" dirty="0"/>
          </a:p>
          <a:p>
            <a:pPr algn="ctr"/>
            <a:endParaRPr lang="fr-BE" dirty="0"/>
          </a:p>
          <a:p>
            <a:pPr algn="ctr"/>
            <a:endParaRPr lang="fr-BE" dirty="0"/>
          </a:p>
          <a:p>
            <a:pPr algn="ctr"/>
            <a:endParaRPr lang="fr-BE" dirty="0"/>
          </a:p>
          <a:p>
            <a:pPr algn="ctr"/>
            <a:endParaRPr lang="fr-BE" dirty="0"/>
          </a:p>
          <a:p>
            <a:pPr algn="ctr"/>
            <a:endParaRPr lang="fr-BE" dirty="0"/>
          </a:p>
          <a:p>
            <a:pPr algn="ctr"/>
            <a:endParaRPr lang="fr-BE" dirty="0"/>
          </a:p>
          <a:p>
            <a:pPr algn="ctr"/>
            <a:endParaRPr lang="fr-BE" dirty="0"/>
          </a:p>
          <a:p>
            <a:pPr algn="ctr"/>
            <a:endParaRPr lang="fr-BE" dirty="0"/>
          </a:p>
          <a:p>
            <a:pPr algn="ctr"/>
            <a:endParaRPr lang="fr-BE" dirty="0"/>
          </a:p>
        </p:txBody>
      </p:sp>
      <p:sp>
        <p:nvSpPr>
          <p:cNvPr id="10" name="Rectangle 9"/>
          <p:cNvSpPr/>
          <p:nvPr/>
        </p:nvSpPr>
        <p:spPr>
          <a:xfrm>
            <a:off x="1137424" y="3111190"/>
            <a:ext cx="4427035" cy="314464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a:t>Axe 1</a:t>
            </a:r>
          </a:p>
          <a:p>
            <a:pPr algn="ctr"/>
            <a:endParaRPr lang="fr-BE" dirty="0"/>
          </a:p>
          <a:p>
            <a:pPr algn="ctr"/>
            <a:endParaRPr lang="fr-BE" dirty="0"/>
          </a:p>
          <a:p>
            <a:pPr algn="ctr"/>
            <a:endParaRPr lang="fr-BE" dirty="0"/>
          </a:p>
          <a:p>
            <a:pPr algn="ctr"/>
            <a:endParaRPr lang="fr-BE" dirty="0"/>
          </a:p>
          <a:p>
            <a:pPr algn="ctr"/>
            <a:endParaRPr lang="fr-BE" dirty="0"/>
          </a:p>
          <a:p>
            <a:pPr algn="ctr"/>
            <a:endParaRPr lang="fr-BE" dirty="0"/>
          </a:p>
        </p:txBody>
      </p:sp>
      <p:sp>
        <p:nvSpPr>
          <p:cNvPr id="11" name="Rectangle 10"/>
          <p:cNvSpPr/>
          <p:nvPr/>
        </p:nvSpPr>
        <p:spPr>
          <a:xfrm>
            <a:off x="2068552" y="4332249"/>
            <a:ext cx="2486722" cy="167268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a:t>Actions</a:t>
            </a:r>
          </a:p>
        </p:txBody>
      </p:sp>
      <p:grpSp>
        <p:nvGrpSpPr>
          <p:cNvPr id="18" name="Groupe 17"/>
          <p:cNvGrpSpPr/>
          <p:nvPr/>
        </p:nvGrpSpPr>
        <p:grpSpPr>
          <a:xfrm>
            <a:off x="6400803" y="2386360"/>
            <a:ext cx="5288064" cy="923330"/>
            <a:chOff x="6400803" y="2386360"/>
            <a:chExt cx="5288064" cy="923330"/>
          </a:xfrm>
        </p:grpSpPr>
        <p:sp>
          <p:nvSpPr>
            <p:cNvPr id="12" name="Flèche gauche 11"/>
            <p:cNvSpPr/>
            <p:nvPr/>
          </p:nvSpPr>
          <p:spPr>
            <a:xfrm>
              <a:off x="6400803" y="2386360"/>
              <a:ext cx="1115122" cy="457200"/>
            </a:xfrm>
            <a:prstGeom prst="lef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5" name="ZoneTexte 14"/>
            <p:cNvSpPr txBox="1"/>
            <p:nvPr/>
          </p:nvSpPr>
          <p:spPr>
            <a:xfrm>
              <a:off x="7750098" y="2386360"/>
              <a:ext cx="3938769" cy="923330"/>
            </a:xfrm>
            <a:prstGeom prst="rect">
              <a:avLst/>
            </a:prstGeom>
            <a:noFill/>
          </p:spPr>
          <p:txBody>
            <a:bodyPr wrap="square" rtlCol="0">
              <a:spAutoFit/>
            </a:bodyPr>
            <a:lstStyle/>
            <a:p>
              <a:pPr algn="ctr"/>
              <a:r>
                <a:rPr lang="fr-BE" dirty="0"/>
                <a:t>Une vision </a:t>
              </a:r>
              <a:r>
                <a:rPr lang="fr-BE" dirty="0" err="1"/>
                <a:t>co</a:t>
              </a:r>
              <a:r>
                <a:rPr lang="fr-BE" dirty="0"/>
                <a:t>-construite (celle de la </a:t>
              </a:r>
              <a:r>
                <a:rPr lang="fr-BE" dirty="0" err="1"/>
                <a:t>FESeC</a:t>
              </a:r>
              <a:r>
                <a:rPr lang="fr-BE" dirty="0"/>
                <a:t>), impliquant des actions et des acteurs du terrain </a:t>
              </a:r>
            </a:p>
          </p:txBody>
        </p:sp>
      </p:grpSp>
      <p:grpSp>
        <p:nvGrpSpPr>
          <p:cNvPr id="19" name="Groupe 18"/>
          <p:cNvGrpSpPr/>
          <p:nvPr/>
        </p:nvGrpSpPr>
        <p:grpSpPr>
          <a:xfrm>
            <a:off x="6406377" y="3483183"/>
            <a:ext cx="5101684" cy="1200329"/>
            <a:chOff x="6406377" y="3483183"/>
            <a:chExt cx="5101684" cy="1200329"/>
          </a:xfrm>
        </p:grpSpPr>
        <p:sp>
          <p:nvSpPr>
            <p:cNvPr id="13" name="Flèche gauche 12"/>
            <p:cNvSpPr/>
            <p:nvPr/>
          </p:nvSpPr>
          <p:spPr>
            <a:xfrm>
              <a:off x="6406377" y="3663175"/>
              <a:ext cx="1115122" cy="457200"/>
            </a:xfrm>
            <a:prstGeom prst="lef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6" name="ZoneTexte 15"/>
            <p:cNvSpPr txBox="1"/>
            <p:nvPr/>
          </p:nvSpPr>
          <p:spPr>
            <a:xfrm>
              <a:off x="7895066" y="3483183"/>
              <a:ext cx="3612995" cy="1200329"/>
            </a:xfrm>
            <a:prstGeom prst="rect">
              <a:avLst/>
            </a:prstGeom>
            <a:noFill/>
          </p:spPr>
          <p:txBody>
            <a:bodyPr wrap="square" rtlCol="0">
              <a:spAutoFit/>
            </a:bodyPr>
            <a:lstStyle/>
            <a:p>
              <a:pPr algn="ctr"/>
              <a:r>
                <a:rPr lang="fr-BE" dirty="0"/>
                <a:t>Amener les jeunes à s’impliquer dans leurs formation, leur donner les moyens de poser des choix et de prendre des décisions</a:t>
              </a:r>
            </a:p>
          </p:txBody>
        </p:sp>
      </p:grpSp>
      <p:grpSp>
        <p:nvGrpSpPr>
          <p:cNvPr id="20" name="Groupe 19"/>
          <p:cNvGrpSpPr/>
          <p:nvPr/>
        </p:nvGrpSpPr>
        <p:grpSpPr>
          <a:xfrm>
            <a:off x="6417531" y="4939990"/>
            <a:ext cx="5012469" cy="923330"/>
            <a:chOff x="6417531" y="4939990"/>
            <a:chExt cx="5012469" cy="923330"/>
          </a:xfrm>
        </p:grpSpPr>
        <p:sp>
          <p:nvSpPr>
            <p:cNvPr id="14" name="Flèche gauche 13"/>
            <p:cNvSpPr/>
            <p:nvPr/>
          </p:nvSpPr>
          <p:spPr>
            <a:xfrm>
              <a:off x="6417531" y="4939990"/>
              <a:ext cx="1115122" cy="457200"/>
            </a:xfrm>
            <a:prstGeom prst="lef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7" name="ZoneTexte 16"/>
            <p:cNvSpPr txBox="1"/>
            <p:nvPr/>
          </p:nvSpPr>
          <p:spPr>
            <a:xfrm>
              <a:off x="7995424" y="4939990"/>
              <a:ext cx="3434576" cy="923330"/>
            </a:xfrm>
            <a:prstGeom prst="rect">
              <a:avLst/>
            </a:prstGeom>
            <a:noFill/>
          </p:spPr>
          <p:txBody>
            <a:bodyPr wrap="square" rtlCol="0">
              <a:spAutoFit/>
            </a:bodyPr>
            <a:lstStyle/>
            <a:p>
              <a:pPr algn="ctr"/>
              <a:r>
                <a:rPr lang="fr-BE" dirty="0"/>
                <a:t>Favoriser l’émergence d’une démarche d’orientation positive au sein des conseils de classe </a:t>
              </a:r>
            </a:p>
          </p:txBody>
        </p:sp>
      </p:grpSp>
    </p:spTree>
    <p:extLst>
      <p:ext uri="{BB962C8B-B14F-4D97-AF65-F5344CB8AC3E}">
        <p14:creationId xmlns:p14="http://schemas.microsoft.com/office/powerpoint/2010/main" val="1390035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1000"/>
                                        <p:tgtEl>
                                          <p:spTgt spid="19"/>
                                        </p:tgtEl>
                                      </p:cBhvr>
                                    </p:animEffect>
                                    <p:anim calcmode="lin" valueType="num">
                                      <p:cBhvr>
                                        <p:cTn id="22" dur="1000" fill="hold"/>
                                        <p:tgtEl>
                                          <p:spTgt spid="19"/>
                                        </p:tgtEl>
                                        <p:attrNameLst>
                                          <p:attrName>ppt_x</p:attrName>
                                        </p:attrNameLst>
                                      </p:cBhvr>
                                      <p:tavLst>
                                        <p:tav tm="0">
                                          <p:val>
                                            <p:strVal val="#ppt_x"/>
                                          </p:val>
                                        </p:tav>
                                        <p:tav tm="100000">
                                          <p:val>
                                            <p:strVal val="#ppt_x"/>
                                          </p:val>
                                        </p:tav>
                                      </p:tavLst>
                                    </p:anim>
                                    <p:anim calcmode="lin" valueType="num">
                                      <p:cBhvr>
                                        <p:cTn id="2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Dividende">
  <a:themeElements>
    <a:clrScheme name="Ciel">
      <a:dk1>
        <a:sysClr val="windowText" lastClr="000000"/>
      </a:dk1>
      <a:lt1>
        <a:sysClr val="window" lastClr="FFFFFF"/>
      </a:lt1>
      <a:dk2>
        <a:srgbClr val="1782BF"/>
      </a:dk2>
      <a:lt2>
        <a:srgbClr val="62BCE9"/>
      </a:lt2>
      <a:accent1>
        <a:srgbClr val="073779"/>
      </a:accent1>
      <a:accent2>
        <a:srgbClr val="8FD9FB"/>
      </a:accent2>
      <a:accent3>
        <a:srgbClr val="FFCC00"/>
      </a:accent3>
      <a:accent4>
        <a:srgbClr val="EB6615"/>
      </a:accent4>
      <a:accent5>
        <a:srgbClr val="C76402"/>
      </a:accent5>
      <a:accent6>
        <a:srgbClr val="B523B4"/>
      </a:accent6>
      <a:hlink>
        <a:srgbClr val="FFDE26"/>
      </a:hlink>
      <a:folHlink>
        <a:srgbClr val="DEBE00"/>
      </a:folHlink>
    </a:clrScheme>
    <a:fontScheme name="Dividend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e">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TC103457464[[fn=Dividende]]</Template>
  <TotalTime>551</TotalTime>
  <Words>2175</Words>
  <Application>Microsoft Office PowerPoint</Application>
  <PresentationFormat>Grand écran</PresentationFormat>
  <Paragraphs>246</Paragraphs>
  <Slides>31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31</vt:i4>
      </vt:variant>
    </vt:vector>
  </HeadingPairs>
  <TitlesOfParts>
    <vt:vector size="36" baseType="lpstr">
      <vt:lpstr>Arial</vt:lpstr>
      <vt:lpstr>Calibri</vt:lpstr>
      <vt:lpstr>Gill Sans MT</vt:lpstr>
      <vt:lpstr>Wingdings 2</vt:lpstr>
      <vt:lpstr>Dividende</vt:lpstr>
      <vt:lpstr>Axe 1:  Education auX choix</vt:lpstr>
      <vt:lpstr>Modélisation</vt:lpstr>
      <vt:lpstr>En guise de Préambule (I)</vt:lpstr>
      <vt:lpstr>En guise de Préambule (II)</vt:lpstr>
      <vt:lpstr>En guise de Préambule (III)</vt:lpstr>
      <vt:lpstr>En guise de Préambule (IV)</vt:lpstr>
      <vt:lpstr>En guise de Préambule (V)</vt:lpstr>
      <vt:lpstr>LA démarche se résume en une  co-construction réflexive sous différentes modalités</vt:lpstr>
      <vt:lpstr>1. VISION institutionnelle et sa déclinaison dans l’EDC</vt:lpstr>
      <vt:lpstr>Eléments d’explication : l’étape initiale de construction de la vision  et des concepts</vt:lpstr>
      <vt:lpstr>Eléments d’explication : le CIRCEPT </vt:lpstr>
      <vt:lpstr>Eléments d’explication : les étapes du CIRCEPT</vt:lpstr>
      <vt:lpstr>2. hypothèse de départ en lien avec la vision institutionnelle</vt:lpstr>
      <vt:lpstr>Eléments d’explication</vt:lpstr>
      <vt:lpstr>3. processus</vt:lpstr>
      <vt:lpstr>3. Processus sur plusieurs années d’accompagnement</vt:lpstr>
      <vt:lpstr>Eléments d’explication </vt:lpstr>
      <vt:lpstr>4. Paradoxes (relevés durant les CCL) et …</vt:lpstr>
      <vt:lpstr>4. Paradoxes (relevés durant les CCL) et …</vt:lpstr>
      <vt:lpstr>4. Paradoxes (relevés durant les CCL) et …</vt:lpstr>
      <vt:lpstr>4. Paradoxes (relevés durant les CCL) et …</vt:lpstr>
      <vt:lpstr>4. Paradoxes (relevés durant les CCL) et …</vt:lpstr>
      <vt:lpstr>4. … et Paroles (3 types) de profs (relevées durant les CCL)</vt:lpstr>
      <vt:lpstr>4. … et Paroles de profs (relevées durant les CCL)</vt:lpstr>
      <vt:lpstr>4. … et Paroles de profs (relevées durant les CCL)</vt:lpstr>
      <vt:lpstr>4. … et Paroles de profs (relevées durant les CCL)</vt:lpstr>
      <vt:lpstr>4. … et Paroles de profs (relevées durant les CCL)</vt:lpstr>
      <vt:lpstr>Eléments d’explication </vt:lpstr>
      <vt:lpstr>4. éléments positifs constatés au terme du parcours</vt:lpstr>
      <vt:lpstr>4. éléments positifs constatés au terme du parcours</vt:lpstr>
      <vt:lpstr>6. points à améliorer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Axe 1:  Education au choix</dc:title>
  <dc:creator>imane kenfaoui</dc:creator>
  <cp:lastModifiedBy>Blandine Flament</cp:lastModifiedBy>
  <cp:revision>62</cp:revision>
  <dcterms:created xsi:type="dcterms:W3CDTF">2014-11-03T18:25:19Z</dcterms:created>
  <dcterms:modified xsi:type="dcterms:W3CDTF">2020-05-08T13:28:07Z</dcterms:modified>
</cp:coreProperties>
</file>